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56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78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3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6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96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26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7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Unit3</a:t>
            </a:r>
            <a:r>
              <a:rPr lang="en-US" sz="5400" dirty="0"/>
              <a:t>: Syntactic Specification of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Parsing </a:t>
            </a:r>
            <a:r>
              <a:rPr lang="en-US" sz="4400" dirty="0"/>
              <a:t>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Action table: </a:t>
            </a:r>
            <a:r>
              <a:rPr lang="en-GB" sz="5400" b="1" dirty="0" smtClean="0"/>
              <a:t>Example (Cont.)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764228"/>
              </p:ext>
            </p:extLst>
          </p:nvPr>
        </p:nvGraphicFramePr>
        <p:xfrm>
          <a:off x="656823" y="2355374"/>
          <a:ext cx="10696977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3325"/>
                <a:gridCol w="2826437"/>
                <a:gridCol w="2087215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 &lt;Term&gt; +)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( 3])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SHIFT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 &lt;Term&gt; + 3)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 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REDUCE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(&lt;Factor&gt; * [ &lt;Term&gt; + &lt;Factor&gt;)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 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REDUCE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(&lt;Factor&gt; * [ &lt;Term&gt; + &lt;Term&gt;)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 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REDUCE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 &lt;Term&gt; + &lt;Expression&gt;)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 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REDUCE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 &lt;Expression&gt;)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 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SHIFT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 &lt;Expression&gt; 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REDUCE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5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Action table: Example (Cont.)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3778567"/>
              </p:ext>
            </p:extLst>
          </p:nvPr>
        </p:nvGraphicFramePr>
        <p:xfrm>
          <a:off x="1081823" y="2904014"/>
          <a:ext cx="10109917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65930"/>
                <a:gridCol w="2671320"/>
                <a:gridCol w="1972667"/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(&lt;Factor&gt; * &lt;Factor&gt;)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()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REDUCE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(&lt;Factor&gt; * &lt;Term&gt;)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()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REDUCE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(&lt;Term&gt;)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()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REDUCE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(&lt;Expression&gt;)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()</a:t>
                      </a:r>
                      <a:endParaRPr lang="en-US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SUCCESS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 smtClean="0"/>
              <a:t>Concrete parse tree: Example</a:t>
            </a:r>
            <a:endParaRPr lang="en-US" sz="6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62" y="1624012"/>
            <a:ext cx="4943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3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Parsing </a:t>
            </a:r>
            <a:r>
              <a:rPr lang="en-US" sz="6000" dirty="0"/>
              <a:t>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3600" dirty="0"/>
              <a:t>Depending on how the parse tree is </a:t>
            </a:r>
            <a:r>
              <a:rPr lang="en-US" sz="3600" dirty="0" smtClean="0"/>
              <a:t>created</a:t>
            </a:r>
          </a:p>
          <a:p>
            <a:pPr lvl="1"/>
            <a:r>
              <a:rPr lang="en-GB" sz="3200" b="1" dirty="0"/>
              <a:t>Top-Down Parsing</a:t>
            </a:r>
            <a:endParaRPr lang="en-US" sz="3200" b="1" dirty="0"/>
          </a:p>
          <a:p>
            <a:pPr lvl="2"/>
            <a:r>
              <a:rPr lang="en-US" sz="2800" dirty="0"/>
              <a:t>Construction of the parse tree starts at the root, and proceeds towards the leaves. </a:t>
            </a:r>
            <a:endParaRPr lang="en-US" sz="2800" dirty="0" smtClean="0"/>
          </a:p>
          <a:p>
            <a:pPr lvl="2"/>
            <a:r>
              <a:rPr lang="en-US" sz="2800" dirty="0" smtClean="0"/>
              <a:t>Efficient </a:t>
            </a:r>
            <a:r>
              <a:rPr lang="en-US" sz="2800" dirty="0"/>
              <a:t>top-down parsers can be easily constructed by hand.</a:t>
            </a:r>
          </a:p>
          <a:p>
            <a:pPr lvl="1"/>
            <a:r>
              <a:rPr lang="en-GB" sz="3200" b="1" dirty="0" smtClean="0"/>
              <a:t>Bottom-Up Parsing </a:t>
            </a:r>
            <a:r>
              <a:rPr lang="en-GB" sz="3200" b="1" dirty="0"/>
              <a:t>aka </a:t>
            </a:r>
            <a:r>
              <a:rPr lang="en-US" sz="3200" b="1" dirty="0"/>
              <a:t>shift-reduce parsing</a:t>
            </a:r>
          </a:p>
          <a:p>
            <a:pPr lvl="2"/>
            <a:r>
              <a:rPr lang="en-US" sz="2800" dirty="0"/>
              <a:t>Construction of the parse tree starts at the leaves, and proceeds towards the root.</a:t>
            </a:r>
          </a:p>
          <a:p>
            <a:pPr lvl="2"/>
            <a:r>
              <a:rPr lang="en-US" sz="2800" dirty="0"/>
              <a:t>Normally efficient bottom-up parsers are created with the help of some software tools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/>
              <a:t>Shift-Reduce Parsing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4000" dirty="0" smtClean="0"/>
              <a:t>Most common bottom-up parser</a:t>
            </a:r>
          </a:p>
          <a:p>
            <a:r>
              <a:rPr lang="en-US" sz="4000" dirty="0" smtClean="0"/>
              <a:t>Occurs in the analysis of both natural languages and computer languages. </a:t>
            </a:r>
          </a:p>
          <a:p>
            <a:r>
              <a:rPr lang="en-US" sz="4000" dirty="0" smtClean="0"/>
              <a:t>These parsers examine the input tokens and either shift (push) them onto a stack or reduce elements at the top of the stack, replacing a right-hand side by a left-hand side.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/>
              <a:t>Action table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4800" dirty="0" smtClean="0"/>
              <a:t>Aka parse table</a:t>
            </a:r>
          </a:p>
          <a:p>
            <a:r>
              <a:rPr lang="en-US" sz="4800" dirty="0" smtClean="0"/>
              <a:t>helps </a:t>
            </a:r>
            <a:r>
              <a:rPr lang="en-US" sz="4800" dirty="0"/>
              <a:t>the parser determine what to do next</a:t>
            </a:r>
            <a:r>
              <a:rPr lang="en-US" sz="48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 smtClean="0"/>
              <a:t>Actions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GB" sz="3600" dirty="0" smtClean="0"/>
              <a:t>Shift </a:t>
            </a:r>
            <a:r>
              <a:rPr lang="en-GB" sz="3600" dirty="0"/>
              <a:t>- push token onto stack</a:t>
            </a:r>
            <a:endParaRPr lang="en-US" sz="3600" dirty="0"/>
          </a:p>
          <a:p>
            <a:r>
              <a:rPr lang="en-GB" sz="3600" dirty="0"/>
              <a:t>Reduce - remove handle from stack and push on corresponding non-terminal</a:t>
            </a:r>
            <a:endParaRPr lang="en-US" sz="3600" dirty="0"/>
          </a:p>
          <a:p>
            <a:r>
              <a:rPr lang="en-GB" sz="3600" dirty="0"/>
              <a:t>Accept - recognize sentence when stack contains only the distinguished symbol and input is empty</a:t>
            </a:r>
            <a:endParaRPr lang="en-US" sz="3600" dirty="0"/>
          </a:p>
          <a:p>
            <a:r>
              <a:rPr lang="en-GB" sz="3600" dirty="0"/>
              <a:t>Error - happens when none of the above is possible; means original input was not a sentence</a:t>
            </a:r>
            <a:r>
              <a:rPr lang="en-GB" sz="3600" dirty="0" smtClean="0"/>
              <a:t>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 smtClean="0"/>
              <a:t>Algorithm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GB" sz="3600" dirty="0"/>
              <a:t>Start with the sentence to be parsed as the initial sentential form</a:t>
            </a:r>
            <a:endParaRPr lang="en-US" sz="3600" dirty="0"/>
          </a:p>
          <a:p>
            <a:pPr lvl="0"/>
            <a:r>
              <a:rPr lang="en-GB" sz="3600" dirty="0"/>
              <a:t>Until the sentential form is the start symbol do:</a:t>
            </a:r>
            <a:endParaRPr lang="en-US" sz="3600" dirty="0"/>
          </a:p>
          <a:p>
            <a:pPr lvl="1"/>
            <a:r>
              <a:rPr lang="en-GB" sz="3200" dirty="0"/>
              <a:t>Scan through the input until we recognise something that corresponds to the RHS of one of the production rules (this is called a handle)</a:t>
            </a:r>
            <a:endParaRPr lang="en-US" sz="3200" dirty="0"/>
          </a:p>
          <a:p>
            <a:pPr lvl="1"/>
            <a:r>
              <a:rPr lang="en-GB" sz="3200" dirty="0"/>
              <a:t>Apply a production rule in reverse; i.e., replace the RHS of the rule which appears in the sentential form with the LHS of the rule (an action known as a reduction)</a:t>
            </a:r>
            <a:endParaRPr lang="en-US" sz="32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 smtClean="0"/>
              <a:t>Algorithm (Cont.)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GB" sz="3600" dirty="0" smtClean="0"/>
              <a:t>Start with an empty stack</a:t>
            </a:r>
            <a:endParaRPr lang="en-US" sz="3600" dirty="0" smtClean="0"/>
          </a:p>
          <a:p>
            <a:pPr lvl="0"/>
            <a:r>
              <a:rPr lang="en-GB" sz="3600" dirty="0" smtClean="0"/>
              <a:t>"shift" action corresponds to pushing the current input symbol onto the stack</a:t>
            </a:r>
            <a:endParaRPr lang="en-US" sz="3600" dirty="0" smtClean="0"/>
          </a:p>
          <a:p>
            <a:pPr lvl="0"/>
            <a:r>
              <a:rPr lang="en-GB" sz="3600" dirty="0" smtClean="0"/>
              <a:t>"reduce" action occurs when we have a handle on top of the stack. </a:t>
            </a:r>
          </a:p>
          <a:p>
            <a:pPr lvl="0"/>
            <a:r>
              <a:rPr lang="en-GB" sz="3600" dirty="0" smtClean="0"/>
              <a:t>To perform the reduction, we pop the handle off the stack and replace it with the terminal on the LHS of the corresponding rule.</a:t>
            </a:r>
            <a:endParaRPr lang="en-US" sz="3600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/>
              <a:t>Shift-Reduce </a:t>
            </a:r>
            <a:r>
              <a:rPr lang="en-GB" sz="6000" b="1" dirty="0" smtClean="0"/>
              <a:t>Parsing: Example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Given the language:</a:t>
            </a:r>
          </a:p>
          <a:p>
            <a:pPr lvl="0"/>
            <a:r>
              <a:rPr lang="en-US" sz="4000" dirty="0"/>
              <a:t>&lt;Expression&gt;--&gt; &lt;Term&gt; | &lt;Term&gt; + &lt;Expression&gt;</a:t>
            </a:r>
          </a:p>
          <a:p>
            <a:pPr lvl="0"/>
            <a:r>
              <a:rPr lang="en-US" sz="4000" dirty="0"/>
              <a:t>&lt;Term&gt;--&gt; &lt;Factor&gt; | &lt;Factor&gt; * &lt;Term&gt;</a:t>
            </a:r>
          </a:p>
          <a:p>
            <a:pPr lvl="0"/>
            <a:r>
              <a:rPr lang="en-US" sz="4000" dirty="0"/>
              <a:t>&lt;Factor&gt;--&gt; [ &lt;Expression&gt; ] | &lt;0…9&gt; | &lt;x…z&gt;</a:t>
            </a:r>
          </a:p>
          <a:p>
            <a:pPr lvl="0"/>
            <a:r>
              <a:rPr lang="en-US" sz="4000" dirty="0"/>
              <a:t>Input String: 2 * [ 1 + 3 </a:t>
            </a:r>
            <a:r>
              <a:rPr lang="en-US" sz="4000" dirty="0" smtClean="0"/>
              <a:t>]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 smtClean="0"/>
              <a:t>Action table: Example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249221"/>
              </p:ext>
            </p:extLst>
          </p:nvPr>
        </p:nvGraphicFramePr>
        <p:xfrm>
          <a:off x="838200" y="1690688"/>
          <a:ext cx="8069581" cy="4594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2822"/>
                <a:gridCol w="2132206"/>
                <a:gridCol w="1574553"/>
              </a:tblGrid>
              <a:tr h="51054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Stack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Input String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Action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()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(2 * [ 1 + 3 ])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SHIFT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(2)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(* [ 1 + 3 ])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REDUCE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(* [ 1 + 3])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SHIFT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([ 1 + 3])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SHIFT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(1 + 3])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SHIFT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[ 1)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(+ 3])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REDUCE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 &lt;Factor&gt;)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(+ 3])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REDUCE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054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(&lt;Factor&gt; * [ &lt;Term&gt;)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(+ 3])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SHIFT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5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667</Words>
  <Application>Microsoft Office PowerPoint</Application>
  <PresentationFormat>Widescreen</PresentationFormat>
  <Paragraphs>123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Unit3: Syntactic Specification of Languages</vt:lpstr>
      <vt:lpstr>Parsing techniques</vt:lpstr>
      <vt:lpstr>Shift-Reduce Parsing</vt:lpstr>
      <vt:lpstr>Action table</vt:lpstr>
      <vt:lpstr>Actions</vt:lpstr>
      <vt:lpstr>Algorithm</vt:lpstr>
      <vt:lpstr>Algorithm (Cont.)</vt:lpstr>
      <vt:lpstr>Shift-Reduce Parsing: Example</vt:lpstr>
      <vt:lpstr>Action table: Example</vt:lpstr>
      <vt:lpstr>Action table: Example (Cont.)</vt:lpstr>
      <vt:lpstr>Action table: Example (Cont.)</vt:lpstr>
      <vt:lpstr>Concrete parse tree: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User</cp:lastModifiedBy>
  <cp:revision>73</cp:revision>
  <dcterms:created xsi:type="dcterms:W3CDTF">2020-12-02T07:42:58Z</dcterms:created>
  <dcterms:modified xsi:type="dcterms:W3CDTF">2020-12-10T08:20:49Z</dcterms:modified>
</cp:coreProperties>
</file>