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2" r:id="rId2"/>
    <p:sldId id="256" r:id="rId3"/>
    <p:sldId id="283" r:id="rId4"/>
    <p:sldId id="285" r:id="rId5"/>
    <p:sldId id="284" r:id="rId6"/>
    <p:sldId id="286" r:id="rId7"/>
    <p:sldId id="292" r:id="rId8"/>
    <p:sldId id="293" r:id="rId9"/>
    <p:sldId id="294" r:id="rId10"/>
    <p:sldId id="287" r:id="rId11"/>
    <p:sldId id="291" r:id="rId12"/>
    <p:sldId id="296" r:id="rId13"/>
    <p:sldId id="297" r:id="rId14"/>
    <p:sldId id="298" r:id="rId15"/>
    <p:sldId id="300" r:id="rId16"/>
    <p:sldId id="29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417C0-F370-43EB-A68A-4E8FAC4C7527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188C0-D503-4A20-A385-587D84630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96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5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1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6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7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5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004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69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188C0-D503-4A20-A385-587D846308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F0B08-FCEA-4AB7-93D2-6E52CE680D44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3116B-9BA3-46B4-A5AF-4C81972F3AAD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4675F-1430-4A59-987B-6210551A88AA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9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524F-BF5D-4FED-81A2-F8A97927C838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1B685-9A2A-4EDC-BE98-CAD5574717D4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0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46680-2C1D-42B7-B1D0-AC867869974B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AA2-3EFC-4CC1-A255-7A6D5920E43C}" type="datetime1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390F-5453-44D1-8F73-F684CF621EB6}" type="datetime1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E32-5DF0-407B-95C1-0723D17BCC12}" type="datetime1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4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7E77D-B1A2-4A14-A212-8367EADB0D78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C501-CA41-4633-8F2A-50B8507689CE}" type="datetime1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8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E327F-F8C1-4445-B71C-5DF02F69D78A}" type="datetime1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97E7B-659A-478A-BA51-0C9D6F360D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Unit3</a:t>
            </a:r>
            <a:r>
              <a:rPr lang="en-US" sz="5400" dirty="0"/>
              <a:t>: Syntactic Specification of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</a:t>
            </a:r>
            <a:r>
              <a:rPr lang="en-US" sz="4400" dirty="0" smtClean="0"/>
              <a:t>yntax </a:t>
            </a:r>
            <a:r>
              <a:rPr lang="en-US" sz="4400" dirty="0"/>
              <a:t>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1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Concrete syntax </a:t>
            </a:r>
            <a:r>
              <a:rPr lang="en-US" sz="6000" b="1" dirty="0" smtClean="0"/>
              <a:t>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US" altLang="en-US" sz="3600" dirty="0" smtClean="0"/>
              <a:t>Aka parse tree or </a:t>
            </a:r>
            <a:r>
              <a:rPr lang="en-GB" sz="3600" dirty="0" smtClean="0"/>
              <a:t>Derivation tree </a:t>
            </a:r>
            <a:endParaRPr lang="en-US" altLang="en-US" sz="3600" i="1" dirty="0" smtClean="0">
              <a:solidFill>
                <a:schemeClr val="accent2"/>
              </a:solidFill>
            </a:endParaRPr>
          </a:p>
          <a:p>
            <a:r>
              <a:rPr lang="en-US" altLang="en-US" sz="3600" dirty="0" smtClean="0"/>
              <a:t>Ordered rooted tree that represents a derivation in the language generated by a context-free grammar</a:t>
            </a:r>
          </a:p>
          <a:p>
            <a:pPr lvl="1"/>
            <a:r>
              <a:rPr lang="en-US" altLang="en-US" sz="3200" dirty="0" smtClean="0"/>
              <a:t>The </a:t>
            </a:r>
            <a:r>
              <a:rPr lang="en-US" altLang="en-US" sz="3200" u="sng" dirty="0" smtClean="0"/>
              <a:t>root</a:t>
            </a:r>
            <a:r>
              <a:rPr lang="en-US" altLang="en-US" sz="3200" dirty="0" smtClean="0"/>
              <a:t> represents the starting symbol;</a:t>
            </a:r>
          </a:p>
          <a:p>
            <a:pPr lvl="1"/>
            <a:r>
              <a:rPr lang="en-US" altLang="en-US" sz="3200" dirty="0" smtClean="0"/>
              <a:t>The </a:t>
            </a:r>
            <a:r>
              <a:rPr lang="en-US" altLang="en-US" sz="3200" u="sng" dirty="0" smtClean="0"/>
              <a:t>internal</a:t>
            </a:r>
            <a:r>
              <a:rPr lang="en-US" altLang="en-US" sz="3200" dirty="0" smtClean="0"/>
              <a:t> vertices represent nonterminal symbols;</a:t>
            </a:r>
          </a:p>
          <a:p>
            <a:pPr lvl="1"/>
            <a:r>
              <a:rPr lang="en-US" altLang="en-US" sz="3200" dirty="0" smtClean="0"/>
              <a:t>The </a:t>
            </a:r>
            <a:r>
              <a:rPr lang="en-US" altLang="en-US" sz="3200" u="sng" dirty="0" smtClean="0"/>
              <a:t>leaves</a:t>
            </a:r>
            <a:r>
              <a:rPr lang="en-US" altLang="en-US" sz="3200" dirty="0" smtClean="0"/>
              <a:t> represent the terminal symbols;</a:t>
            </a:r>
          </a:p>
          <a:p>
            <a:pPr lvl="1"/>
            <a:r>
              <a:rPr lang="en-US" altLang="en-US" sz="3200" dirty="0" smtClean="0"/>
              <a:t>For a production </a:t>
            </a:r>
            <a:r>
              <a:rPr lang="en-US" altLang="en-US" sz="3200" i="1" dirty="0" smtClean="0"/>
              <a:t>A</a:t>
            </a:r>
            <a:r>
              <a:rPr lang="en-US" altLang="en-US" sz="3200" dirty="0" smtClean="0"/>
              <a:t> </a:t>
            </a:r>
            <a:r>
              <a:rPr lang="en-US" altLang="en-US" sz="3200" dirty="0" smtClean="0">
                <a:sym typeface="Symbol" panose="05050102010706020507" pitchFamily="18" charset="2"/>
              </a:rPr>
              <a:t> </a:t>
            </a:r>
            <a:r>
              <a:rPr lang="en-US" altLang="en-US" sz="3200" i="1" dirty="0" smtClean="0">
                <a:sym typeface="Symbol" panose="05050102010706020507" pitchFamily="18" charset="2"/>
              </a:rPr>
              <a:t>w</a:t>
            </a:r>
            <a:r>
              <a:rPr lang="en-US" altLang="en-US" sz="3200" dirty="0" smtClean="0">
                <a:sym typeface="Symbol" panose="05050102010706020507" pitchFamily="18" charset="2"/>
              </a:rPr>
              <a:t>, the vertex representing </a:t>
            </a:r>
            <a:r>
              <a:rPr lang="en-US" altLang="en-US" sz="3200" i="1" dirty="0" smtClean="0">
                <a:sym typeface="Symbol" panose="05050102010706020507" pitchFamily="18" charset="2"/>
              </a:rPr>
              <a:t>A</a:t>
            </a:r>
            <a:r>
              <a:rPr lang="en-US" altLang="en-US" sz="3200" dirty="0" smtClean="0">
                <a:sym typeface="Symbol" panose="05050102010706020507" pitchFamily="18" charset="2"/>
              </a:rPr>
              <a:t> will have </a:t>
            </a:r>
            <a:r>
              <a:rPr lang="en-US" altLang="en-US" sz="3200" u="sng" dirty="0" smtClean="0">
                <a:sym typeface="Symbol" panose="05050102010706020507" pitchFamily="18" charset="2"/>
              </a:rPr>
              <a:t>children</a:t>
            </a:r>
            <a:r>
              <a:rPr lang="en-US" altLang="en-US" sz="3200" dirty="0" smtClean="0">
                <a:sym typeface="Symbol" panose="05050102010706020507" pitchFamily="18" charset="2"/>
              </a:rPr>
              <a:t> vertices that represent each symbol in </a:t>
            </a:r>
            <a:r>
              <a:rPr lang="en-US" altLang="en-US" sz="3200" i="1" dirty="0" smtClean="0">
                <a:sym typeface="Symbol" panose="05050102010706020507" pitchFamily="18" charset="2"/>
              </a:rPr>
              <a:t>w</a:t>
            </a:r>
            <a:r>
              <a:rPr lang="en-US" altLang="en-US" sz="3200" dirty="0" smtClean="0">
                <a:sym typeface="Symbol" panose="05050102010706020507" pitchFamily="18" charset="2"/>
              </a:rPr>
              <a:t>.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7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Derivation tree: </a:t>
            </a:r>
            <a:r>
              <a:rPr lang="en-US" altLang="en-US" b="1" dirty="0" smtClean="0"/>
              <a:t>Example1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3238701"/>
            <a:ext cx="6945739" cy="29591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0158" y="1690689"/>
            <a:ext cx="9259910" cy="13894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3200" dirty="0">
                <a:solidFill>
                  <a:schemeClr val="tx1"/>
                </a:solidFill>
              </a:rPr>
              <a:t>Derivation tree for:</a:t>
            </a:r>
          </a:p>
          <a:p>
            <a:pPr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</a:rPr>
              <a:t>		</a:t>
            </a:r>
            <a:r>
              <a:rPr lang="en-US" altLang="en-US" sz="3200" i="1" dirty="0">
                <a:solidFill>
                  <a:schemeClr val="tx1"/>
                </a:solidFill>
              </a:rPr>
              <a:t>the hungry rabbit eats quickly</a:t>
            </a: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469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Derivation tree: </a:t>
            </a:r>
            <a:r>
              <a:rPr lang="en-US" altLang="en-US" b="1" dirty="0"/>
              <a:t>Example1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Given the rules</a:t>
            </a:r>
            <a:r>
              <a:rPr lang="en-US" sz="3200" b="1" dirty="0" smtClean="0"/>
              <a:t>:</a:t>
            </a:r>
            <a:endParaRPr lang="en-US" sz="3200" b="1" dirty="0"/>
          </a:p>
          <a:p>
            <a:r>
              <a:rPr lang="en-US" sz="3200" b="1" dirty="0"/>
              <a:t>E -&gt; T + T | T - T |</a:t>
            </a:r>
            <a:r>
              <a:rPr lang="fr-FR" sz="3200" b="1" dirty="0"/>
              <a:t> T</a:t>
            </a:r>
            <a:endParaRPr lang="en-US" sz="3200" b="1" dirty="0"/>
          </a:p>
          <a:p>
            <a:r>
              <a:rPr lang="fr-FR" sz="3200" b="1" dirty="0"/>
              <a:t>T -&gt; F * F | F / F | F</a:t>
            </a:r>
            <a:endParaRPr lang="en-US" sz="3200" b="1" dirty="0"/>
          </a:p>
          <a:p>
            <a:r>
              <a:rPr lang="fr-FR" sz="3200" b="1" dirty="0"/>
              <a:t>F -&gt; C | V | (E)</a:t>
            </a:r>
            <a:endParaRPr lang="en-US" sz="3200" b="1" dirty="0"/>
          </a:p>
          <a:p>
            <a:r>
              <a:rPr lang="fr-FR" sz="3200" b="1" dirty="0"/>
              <a:t>V -&gt; X | Y | Z</a:t>
            </a:r>
            <a:endParaRPr lang="en-US" sz="3200" b="1" dirty="0"/>
          </a:p>
          <a:p>
            <a:r>
              <a:rPr lang="en-US" sz="3200" b="1" dirty="0"/>
              <a:t>C -&gt; D{D}</a:t>
            </a:r>
            <a:endParaRPr lang="en-US" sz="3200" b="1" dirty="0"/>
          </a:p>
          <a:p>
            <a:r>
              <a:rPr lang="en-US" sz="3200" b="1" dirty="0"/>
              <a:t>D-&gt; "0" | "1" | "2" | "3" | "4" | "5" | "6" | "7" | "8" | "9";</a:t>
            </a:r>
            <a:endParaRPr lang="en-US" sz="3200" b="1" dirty="0"/>
          </a:p>
          <a:p>
            <a:r>
              <a:rPr lang="en-US" sz="3200" b="1" dirty="0"/>
              <a:t>And the input string </a:t>
            </a:r>
            <a:r>
              <a:rPr lang="en-US" sz="3200" b="1" dirty="0" err="1" smtClean="0"/>
              <a:t>i+i</a:t>
            </a:r>
            <a:r>
              <a:rPr lang="en-US" sz="3200" b="1" dirty="0" smtClean="0"/>
              <a:t>*</a:t>
            </a:r>
            <a:r>
              <a:rPr lang="en-US" sz="3200" b="1" dirty="0" err="1" smtClean="0"/>
              <a:t>i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Derivation tree: </a:t>
            </a:r>
            <a:r>
              <a:rPr lang="en-US" altLang="en-US" b="1" dirty="0" smtClean="0"/>
              <a:t>Example1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953" y="1443037"/>
            <a:ext cx="7191710" cy="47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1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/>
              <a:t>Abstract syntax </a:t>
            </a:r>
            <a:r>
              <a:rPr lang="en-US" sz="6000" b="1" dirty="0" smtClean="0"/>
              <a:t>tree (AST)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US" sz="4800" dirty="0" smtClean="0"/>
              <a:t>Aka syntax tree</a:t>
            </a:r>
          </a:p>
          <a:p>
            <a:r>
              <a:rPr lang="en-US" sz="4800" dirty="0" smtClean="0"/>
              <a:t>Tree representation of the abstract syntactic structure of source code written in a programming language. </a:t>
            </a:r>
          </a:p>
          <a:p>
            <a:r>
              <a:rPr lang="en-US" sz="4800" dirty="0" smtClean="0"/>
              <a:t>Each node of the tree denotes a construct occurring in the source code.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5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AST (Cont.)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US" sz="4400" dirty="0" smtClean="0"/>
              <a:t>Does not represent every detail that appears in the real syntax. </a:t>
            </a:r>
          </a:p>
          <a:p>
            <a:r>
              <a:rPr lang="en-US" sz="4400" dirty="0" smtClean="0"/>
              <a:t>Grouping parentheses are implicit in the tree structure</a:t>
            </a:r>
          </a:p>
          <a:p>
            <a:r>
              <a:rPr lang="en-US" sz="4400" dirty="0" smtClean="0"/>
              <a:t>Syntactic construct such as an if-condition-then expression may be denoted by a single node with two branches.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AST: Example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574399"/>
          </a:xfrm>
        </p:spPr>
        <p:txBody>
          <a:bodyPr>
            <a:noAutofit/>
          </a:bodyPr>
          <a:lstStyle/>
          <a:p>
            <a:r>
              <a:rPr lang="en-GB" sz="4400" dirty="0" smtClean="0"/>
              <a:t>Given the string: </a:t>
            </a:r>
            <a:r>
              <a:rPr lang="en-GB" sz="4400" dirty="0" err="1" smtClean="0"/>
              <a:t>i+i</a:t>
            </a:r>
            <a:r>
              <a:rPr lang="en-GB" sz="4400" dirty="0" smtClean="0"/>
              <a:t>*</a:t>
            </a:r>
            <a:r>
              <a:rPr lang="en-GB" sz="4400" dirty="0" err="1" smtClean="0"/>
              <a:t>i</a:t>
            </a:r>
            <a:r>
              <a:rPr lang="en-GB" sz="4400" dirty="0" smtClean="0"/>
              <a:t> </a:t>
            </a:r>
          </a:p>
          <a:p>
            <a:r>
              <a:rPr lang="en-GB" sz="4400" dirty="0" smtClean="0"/>
              <a:t>Built its AST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16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647" y="3316087"/>
            <a:ext cx="50577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3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Syntax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800" dirty="0" smtClean="0"/>
              <a:t>Aka Parsing or </a:t>
            </a:r>
            <a:r>
              <a:rPr lang="en-US" sz="4800" dirty="0"/>
              <a:t>syntactic </a:t>
            </a:r>
            <a:r>
              <a:rPr lang="en-US" sz="4800" dirty="0" smtClean="0"/>
              <a:t>analysis</a:t>
            </a:r>
          </a:p>
          <a:p>
            <a:pPr lvl="1"/>
            <a:r>
              <a:rPr lang="en-US" sz="4800" dirty="0" smtClean="0"/>
              <a:t>process </a:t>
            </a:r>
            <a:r>
              <a:rPr lang="en-US" sz="4800" dirty="0"/>
              <a:t>of analyzing a string of symbols, either in natural language, computer languages or data structures, conforming to the rules of a formal </a:t>
            </a:r>
            <a:r>
              <a:rPr lang="en-US" sz="4800" dirty="0" smtClean="0"/>
              <a:t>grammar.</a:t>
            </a:r>
            <a:endParaRPr lang="en-US" alt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Syntax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1"/>
            <a:r>
              <a:rPr lang="en-US" altLang="en-US" sz="5400" dirty="0"/>
              <a:t>Detects whether the program is written following the grammar rules and reports syntax errors.</a:t>
            </a:r>
          </a:p>
          <a:p>
            <a:pPr lvl="1"/>
            <a:r>
              <a:rPr lang="en-US" altLang="en-US" sz="5400" dirty="0"/>
              <a:t>Produces a parse tree from which intermediate code can be generated</a:t>
            </a:r>
            <a:r>
              <a:rPr lang="en-US" altLang="en-US" sz="5400" dirty="0" smtClean="0"/>
              <a:t>.</a:t>
            </a:r>
            <a:endParaRPr lang="en-US" altLang="en-US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6600" b="1" dirty="0" smtClean="0"/>
              <a:t>Syntax analysis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140726" y="2841246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Source</a:t>
            </a:r>
          </a:p>
          <a:p>
            <a:r>
              <a:rPr lang="en-US" altLang="en-US" sz="1800"/>
              <a:t>program</a:t>
            </a:r>
            <a:endParaRPr lang="en-US" alt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2588527" y="2768221"/>
            <a:ext cx="122396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Lexical</a:t>
            </a:r>
          </a:p>
          <a:p>
            <a:r>
              <a:rPr lang="en-US" altLang="en-US"/>
              <a:t>analyzer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112526" y="2460247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token</a:t>
            </a:r>
            <a:endParaRPr lang="en-US" alt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039501" y="3450846"/>
            <a:ext cx="101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Request </a:t>
            </a:r>
          </a:p>
          <a:p>
            <a:r>
              <a:rPr lang="en-US" altLang="en-US" sz="1800"/>
              <a:t>for token</a:t>
            </a:r>
            <a:endParaRPr lang="en-US" alt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5026927" y="2920622"/>
            <a:ext cx="93821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parser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6855726" y="2692021"/>
            <a:ext cx="130175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Rest of </a:t>
            </a:r>
          </a:p>
          <a:p>
            <a:r>
              <a:rPr lang="en-US" altLang="en-US"/>
              <a:t>front end</a:t>
            </a:r>
          </a:p>
        </p:txBody>
      </p:sp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4874527" y="4139821"/>
            <a:ext cx="1141413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Symbol</a:t>
            </a:r>
          </a:p>
          <a:p>
            <a:r>
              <a:rPr lang="en-US" altLang="en-US"/>
              <a:t>table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8379727" y="2768222"/>
            <a:ext cx="7649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Int.</a:t>
            </a:r>
          </a:p>
          <a:p>
            <a:r>
              <a:rPr lang="en-US" altLang="en-US"/>
              <a:t>code</a:t>
            </a:r>
          </a:p>
        </p:txBody>
      </p:sp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6017526" y="2768221"/>
            <a:ext cx="67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/>
              <a:t>Parse</a:t>
            </a:r>
          </a:p>
          <a:p>
            <a:r>
              <a:rPr lang="en-US" altLang="en-US" sz="1800"/>
              <a:t>tree</a:t>
            </a:r>
            <a:endParaRPr lang="en-US" altLang="en-US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1064526" y="3225421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807726" y="2996821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3807726" y="3225421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5941326" y="3073021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8151126" y="3149221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3274326" y="3606421"/>
            <a:ext cx="160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 flipH="1" flipV="1">
            <a:off x="3274326" y="3606421"/>
            <a:ext cx="160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 flipV="1">
            <a:off x="6017526" y="3530221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flipH="1">
            <a:off x="6017526" y="3530221"/>
            <a:ext cx="1295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7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Derivations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1"/>
            <a:r>
              <a:rPr lang="en-GB" sz="4000" dirty="0" smtClean="0"/>
              <a:t>A series of replacement operations that shows how to derive a string of terminals from the start symbol.</a:t>
            </a:r>
          </a:p>
          <a:p>
            <a:pPr lvl="1"/>
            <a:r>
              <a:rPr lang="en-GB" sz="4000" dirty="0" smtClean="0"/>
              <a:t>Sequence of steps that, starting with the start symbol, leads to a sentence in the language</a:t>
            </a:r>
          </a:p>
          <a:p>
            <a:pPr lvl="1"/>
            <a:r>
              <a:rPr lang="en-GB" sz="4000" dirty="0" smtClean="0"/>
              <a:t>Each step replaces one nonterminal with the right-hand side of one production.</a:t>
            </a:r>
            <a:endParaRPr lang="en-US" alt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3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/>
              <a:t>Derivations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1"/>
            <a:r>
              <a:rPr lang="en-GB" sz="5400" dirty="0"/>
              <a:t>A series of replacement operations that shows how to derive a string of terminals from the start </a:t>
            </a:r>
            <a:r>
              <a:rPr lang="en-GB" sz="5400" dirty="0" smtClean="0"/>
              <a:t>symbol.</a:t>
            </a:r>
            <a:endParaRPr lang="en-US" altLang="en-US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Production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pPr lvl="0"/>
            <a:r>
              <a:rPr lang="fr-FR" sz="4000" dirty="0" err="1" smtClean="0"/>
              <a:t>Rules</a:t>
            </a:r>
            <a:r>
              <a:rPr lang="fr-FR" sz="4000" dirty="0" smtClean="0"/>
              <a:t> for </a:t>
            </a:r>
            <a:r>
              <a:rPr lang="fr-FR" sz="4000" dirty="0" err="1" smtClean="0"/>
              <a:t>transforming</a:t>
            </a:r>
            <a:r>
              <a:rPr lang="fr-FR" sz="4000" dirty="0" smtClean="0"/>
              <a:t> non-terminal </a:t>
            </a:r>
            <a:r>
              <a:rPr lang="fr-FR" sz="4000" dirty="0" err="1" smtClean="0"/>
              <a:t>symbols</a:t>
            </a:r>
            <a:r>
              <a:rPr lang="fr-FR" sz="4000" dirty="0" smtClean="0"/>
              <a:t> </a:t>
            </a:r>
            <a:r>
              <a:rPr lang="fr-FR" sz="4000" dirty="0" err="1" smtClean="0"/>
              <a:t>into</a:t>
            </a:r>
            <a:r>
              <a:rPr lang="fr-FR" sz="4000" dirty="0" smtClean="0"/>
              <a:t> </a:t>
            </a:r>
            <a:r>
              <a:rPr lang="fr-FR" sz="4000" dirty="0" err="1" smtClean="0"/>
              <a:t>terminals</a:t>
            </a:r>
            <a:r>
              <a:rPr lang="fr-FR" sz="4000" dirty="0" smtClean="0"/>
              <a:t> or </a:t>
            </a:r>
            <a:r>
              <a:rPr lang="fr-FR" sz="4000" dirty="0" err="1" smtClean="0"/>
              <a:t>other</a:t>
            </a:r>
            <a:r>
              <a:rPr lang="fr-FR" sz="4000" dirty="0" smtClean="0"/>
              <a:t> non-</a:t>
            </a:r>
            <a:r>
              <a:rPr lang="fr-FR" sz="4000" dirty="0" err="1" smtClean="0"/>
              <a:t>terminals</a:t>
            </a:r>
            <a:endParaRPr lang="en-US" dirty="0" smtClean="0"/>
          </a:p>
          <a:p>
            <a:pPr lvl="0"/>
            <a:r>
              <a:rPr lang="fr-FR" sz="4000" dirty="0" smtClean="0"/>
              <a:t>“</a:t>
            </a:r>
            <a:r>
              <a:rPr lang="fr-FR" sz="4000" dirty="0" err="1" smtClean="0"/>
              <a:t>Nonterminal</a:t>
            </a:r>
            <a:r>
              <a:rPr lang="fr-FR" sz="4000" dirty="0" smtClean="0"/>
              <a:t>” ::= </a:t>
            </a:r>
            <a:r>
              <a:rPr lang="fr-FR" sz="4000" dirty="0" err="1" smtClean="0"/>
              <a:t>terminals</a:t>
            </a:r>
            <a:r>
              <a:rPr lang="fr-FR" sz="4000" dirty="0" smtClean="0"/>
              <a:t> and/or </a:t>
            </a:r>
            <a:r>
              <a:rPr lang="fr-FR" sz="4000" dirty="0" err="1" smtClean="0"/>
              <a:t>nonterminals</a:t>
            </a:r>
            <a:endParaRPr lang="en-US" dirty="0" smtClean="0"/>
          </a:p>
          <a:p>
            <a:pPr lvl="0"/>
            <a:r>
              <a:rPr lang="fr-FR" sz="4000" dirty="0" err="1" smtClean="0"/>
              <a:t>Each</a:t>
            </a:r>
            <a:r>
              <a:rPr lang="fr-FR" sz="4000" dirty="0" smtClean="0"/>
              <a:t> has </a:t>
            </a:r>
            <a:r>
              <a:rPr lang="fr-FR" sz="4000" dirty="0" err="1" smtClean="0"/>
              <a:t>lefthand</a:t>
            </a:r>
            <a:r>
              <a:rPr lang="fr-FR" sz="4000" dirty="0" smtClean="0"/>
              <a:t> </a:t>
            </a:r>
            <a:r>
              <a:rPr lang="fr-FR" sz="4000" dirty="0" err="1" smtClean="0"/>
              <a:t>side</a:t>
            </a:r>
            <a:r>
              <a:rPr lang="fr-FR" sz="4000" dirty="0" smtClean="0"/>
              <a:t> (LHS) and </a:t>
            </a:r>
            <a:r>
              <a:rPr lang="fr-FR" sz="4000" dirty="0" err="1" smtClean="0"/>
              <a:t>righthand</a:t>
            </a:r>
            <a:r>
              <a:rPr lang="fr-FR" sz="4000" dirty="0" smtClean="0"/>
              <a:t> </a:t>
            </a:r>
            <a:r>
              <a:rPr lang="fr-FR" sz="4000" dirty="0" err="1" smtClean="0"/>
              <a:t>side</a:t>
            </a:r>
            <a:r>
              <a:rPr lang="fr-FR" sz="4000" dirty="0" smtClean="0"/>
              <a:t> (RHS)</a:t>
            </a:r>
            <a:endParaRPr lang="en-US" dirty="0" smtClean="0"/>
          </a:p>
          <a:p>
            <a:pPr lvl="0"/>
            <a:r>
              <a:rPr lang="fr-FR" sz="4000" dirty="0" err="1" smtClean="0"/>
              <a:t>Every</a:t>
            </a:r>
            <a:r>
              <a:rPr lang="fr-FR" sz="4000" dirty="0" smtClean="0"/>
              <a:t> </a:t>
            </a:r>
            <a:r>
              <a:rPr lang="fr-FR" sz="4000" dirty="0" err="1" smtClean="0"/>
              <a:t>nonterminal</a:t>
            </a:r>
            <a:r>
              <a:rPr lang="fr-FR" sz="4000" dirty="0" smtClean="0"/>
              <a:t> must </a:t>
            </a:r>
            <a:r>
              <a:rPr lang="fr-FR" sz="4000" dirty="0" err="1" smtClean="0"/>
              <a:t>appear</a:t>
            </a:r>
            <a:r>
              <a:rPr lang="fr-FR" sz="4000" dirty="0" smtClean="0"/>
              <a:t> on LHS of at least one production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8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Rewrite rule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GB" sz="4000" dirty="0" smtClean="0"/>
              <a:t>rule </a:t>
            </a:r>
            <a:r>
              <a:rPr lang="en-GB" sz="4000" dirty="0"/>
              <a:t>of the form A → X where A is a syntactic category label, such as noun phrase or sentence, and X is a sequence of such labels and/or morphemes, expressing the fact that A can be replaced by X in generating the constituent structure of a sentence.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 smtClean="0"/>
              <a:t>Derivation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Autofit/>
          </a:bodyPr>
          <a:lstStyle/>
          <a:p>
            <a:r>
              <a:rPr lang="en-US" sz="5400" dirty="0" smtClean="0"/>
              <a:t>Grammar:</a:t>
            </a:r>
            <a:r>
              <a:rPr lang="en-US" sz="5400" dirty="0"/>
              <a:t>	E→E+E | E →E | (E) | id</a:t>
            </a:r>
          </a:p>
          <a:p>
            <a:r>
              <a:rPr lang="en-US" sz="5400" dirty="0" smtClean="0"/>
              <a:t>String:</a:t>
            </a:r>
            <a:r>
              <a:rPr lang="en-US" sz="5400" dirty="0"/>
              <a:t>	id * id + </a:t>
            </a:r>
            <a:r>
              <a:rPr lang="en-US" sz="5400" dirty="0" smtClean="0"/>
              <a:t>id</a:t>
            </a:r>
            <a:endParaRPr lang="en-US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97E7B-659A-478A-BA51-0C9D6F360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8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561</Words>
  <Application>Microsoft Office PowerPoint</Application>
  <PresentationFormat>Widescreen</PresentationFormat>
  <Paragraphs>98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Times New Roman</vt:lpstr>
      <vt:lpstr>Office Theme</vt:lpstr>
      <vt:lpstr>Unit3: Syntactic Specification of Languages</vt:lpstr>
      <vt:lpstr>Syntax analysis</vt:lpstr>
      <vt:lpstr>Syntax analysis</vt:lpstr>
      <vt:lpstr>Syntax analysis</vt:lpstr>
      <vt:lpstr>Derivations </vt:lpstr>
      <vt:lpstr>Derivations </vt:lpstr>
      <vt:lpstr>Production</vt:lpstr>
      <vt:lpstr>Rewrite rule</vt:lpstr>
      <vt:lpstr>Derivation example</vt:lpstr>
      <vt:lpstr>Concrete syntax tree</vt:lpstr>
      <vt:lpstr>Derivation tree: Example1</vt:lpstr>
      <vt:lpstr>Derivation tree: Example1</vt:lpstr>
      <vt:lpstr>Derivation tree: Example1 (Cont.)</vt:lpstr>
      <vt:lpstr>Abstract syntax tree (AST)</vt:lpstr>
      <vt:lpstr>AST (Cont.)</vt:lpstr>
      <vt:lpstr>AST: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Flavors of computer languages</dc:title>
  <dc:creator>User</dc:creator>
  <cp:lastModifiedBy>User</cp:lastModifiedBy>
  <cp:revision>61</cp:revision>
  <dcterms:created xsi:type="dcterms:W3CDTF">2020-12-02T07:42:58Z</dcterms:created>
  <dcterms:modified xsi:type="dcterms:W3CDTF">2020-12-09T13:51:11Z</dcterms:modified>
</cp:coreProperties>
</file>