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296" r:id="rId4"/>
    <p:sldId id="298" r:id="rId5"/>
    <p:sldId id="299" r:id="rId6"/>
    <p:sldId id="285" r:id="rId7"/>
    <p:sldId id="286" r:id="rId8"/>
    <p:sldId id="300" r:id="rId9"/>
    <p:sldId id="287" r:id="rId10"/>
    <p:sldId id="289" r:id="rId11"/>
    <p:sldId id="291" r:id="rId12"/>
    <p:sldId id="293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93E969-887C-4A1A-B05D-D6454A0C17A6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359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122740-78E0-4812-BB5A-302F5E892E9B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069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9082CA-76B1-4828-9834-08FC7D3FF511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45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Unit4: Basic approaches to </a:t>
            </a:r>
            <a:r>
              <a:rPr lang="en-US" sz="5400" dirty="0" smtClean="0"/>
              <a:t>translation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Structure of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i="1" dirty="0"/>
              <a:t>Symbol Table</a:t>
            </a:r>
            <a:endParaRPr lang="zh-TW" altLang="en-US" sz="60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Data structure containing a record for each variable name, with fields for the attributes of the name and for procedure names </a:t>
            </a:r>
          </a:p>
          <a:p>
            <a:r>
              <a:rPr lang="en-US" altLang="en-US" sz="4000" dirty="0" smtClean="0">
                <a:cs typeface="Times New Roman" panose="02020603050405020304" pitchFamily="18" charset="0"/>
              </a:rPr>
              <a:t>Data structure should be designed to allow the compiler to find the record for each name quickly and to store or retrieve data from that record quickly.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i="1" dirty="0" smtClean="0"/>
              <a:t>Intermediate </a:t>
            </a:r>
            <a:r>
              <a:rPr lang="en-US" altLang="en-US" sz="6000" b="1" i="1" dirty="0"/>
              <a:t>Code </a:t>
            </a:r>
            <a:r>
              <a:rPr lang="en-US" altLang="en-US" sz="6000" b="1" i="1" dirty="0" smtClean="0"/>
              <a:t>Generation</a:t>
            </a:r>
            <a:endParaRPr lang="zh-TW" altLang="en-US" sz="60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4000" dirty="0">
                <a:cs typeface="Times New Roman" panose="02020603050405020304" pitchFamily="18" charset="0"/>
              </a:rPr>
              <a:t>Process of translating a source program into target code, a compiler may construct one or more intermediate representations (IR), which can have a variety of forms.</a:t>
            </a:r>
          </a:p>
          <a:p>
            <a:r>
              <a:rPr lang="en-US" altLang="en-US" sz="4000" dirty="0">
                <a:cs typeface="Times New Roman" panose="02020603050405020304" pitchFamily="18" charset="0"/>
              </a:rPr>
              <a:t>IR </a:t>
            </a:r>
            <a:r>
              <a:rPr lang="fr-FR" altLang="en-US" sz="4000" dirty="0" err="1">
                <a:cs typeface="Times New Roman" panose="02020603050405020304" pitchFamily="18" charset="0"/>
              </a:rPr>
              <a:t>should</a:t>
            </a:r>
            <a:r>
              <a:rPr lang="fr-FR" altLang="en-US" sz="4000" dirty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>
                <a:cs typeface="Times New Roman" panose="02020603050405020304" pitchFamily="18" charset="0"/>
              </a:rPr>
              <a:t>be</a:t>
            </a:r>
            <a:r>
              <a:rPr lang="fr-FR" altLang="en-US" sz="4000" dirty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>
                <a:cs typeface="Times New Roman" panose="02020603050405020304" pitchFamily="18" charset="0"/>
              </a:rPr>
              <a:t>easy</a:t>
            </a:r>
            <a:r>
              <a:rPr lang="fr-FR" altLang="en-US" sz="4000" dirty="0">
                <a:cs typeface="Times New Roman" panose="02020603050405020304" pitchFamily="18" charset="0"/>
              </a:rPr>
              <a:t> to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produce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000" dirty="0">
                <a:cs typeface="Times New Roman" panose="02020603050405020304" pitchFamily="18" charset="0"/>
              </a:rPr>
              <a:t>and to translate </a:t>
            </a:r>
            <a:r>
              <a:rPr lang="fr-FR" altLang="en-US" sz="4000" dirty="0" err="1">
                <a:cs typeface="Times New Roman" panose="02020603050405020304" pitchFamily="18" charset="0"/>
              </a:rPr>
              <a:t>into</a:t>
            </a:r>
            <a:r>
              <a:rPr lang="fr-FR" altLang="en-US" sz="4000" dirty="0">
                <a:cs typeface="Times New Roman" panose="02020603050405020304" pitchFamily="18" charset="0"/>
              </a:rPr>
              <a:t> the </a:t>
            </a:r>
            <a:r>
              <a:rPr lang="fr-FR" altLang="en-US" sz="4000" dirty="0" err="1">
                <a:cs typeface="Times New Roman" panose="02020603050405020304" pitchFamily="18" charset="0"/>
              </a:rPr>
              <a:t>target</a:t>
            </a:r>
            <a:r>
              <a:rPr lang="fr-FR" altLang="en-US" sz="4000" dirty="0">
                <a:cs typeface="Times New Roman" panose="02020603050405020304" pitchFamily="18" charset="0"/>
              </a:rPr>
              <a:t> machine.</a:t>
            </a:r>
          </a:p>
          <a:p>
            <a:endParaRPr lang="fr-FR" altLang="en-US" sz="4000" b="1" dirty="0">
              <a:cs typeface="Times New Roman" panose="02020603050405020304" pitchFamily="18" charset="0"/>
            </a:endParaRPr>
          </a:p>
          <a:p>
            <a:pPr algn="just"/>
            <a:endParaRPr lang="en-US" alt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i="1" dirty="0" smtClean="0"/>
              <a:t>Code Optimization</a:t>
            </a:r>
            <a:endParaRPr lang="zh-TW" altLang="en-US" sz="60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altLang="en-US" sz="4000" dirty="0" smtClean="0">
                <a:cs typeface="Times New Roman" panose="02020603050405020304" pitchFamily="18" charset="0"/>
              </a:rPr>
              <a:t>The machine-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independent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code-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optimization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phase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attempts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to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improve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the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intermediate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code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so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that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better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target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code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will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result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fr-FR" altLang="en-US" sz="4000" dirty="0" err="1" smtClean="0">
                <a:cs typeface="Times New Roman" panose="02020603050405020304" pitchFamily="18" charset="0"/>
              </a:rPr>
              <a:t>Faster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,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shorter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and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that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consumes </a:t>
            </a:r>
            <a:r>
              <a:rPr lang="fr-FR" altLang="en-US" sz="4000" dirty="0" err="1" smtClean="0">
                <a:cs typeface="Times New Roman" panose="02020603050405020304" pitchFamily="18" charset="0"/>
              </a:rPr>
              <a:t>less</a:t>
            </a:r>
            <a:r>
              <a:rPr lang="fr-FR" altLang="en-US" sz="4000" dirty="0" smtClean="0">
                <a:cs typeface="Times New Roman" panose="02020603050405020304" pitchFamily="18" charset="0"/>
              </a:rPr>
              <a:t> power</a:t>
            </a:r>
            <a:endParaRPr lang="fr-FR" alt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i="1" dirty="0" smtClean="0"/>
              <a:t>Code </a:t>
            </a:r>
            <a:r>
              <a:rPr lang="en-US" altLang="en-US" sz="6000" b="1" i="1" dirty="0"/>
              <a:t>Generation</a:t>
            </a:r>
            <a:endParaRPr lang="zh-TW" altLang="en-US" sz="60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altLang="en-US" sz="4400" dirty="0">
                <a:cs typeface="Times New Roman" panose="02020603050405020304" pitchFamily="18" charset="0"/>
              </a:rPr>
              <a:t>The code </a:t>
            </a:r>
            <a:r>
              <a:rPr lang="fr-FR" altLang="en-US" sz="4400" dirty="0" err="1">
                <a:cs typeface="Times New Roman" panose="02020603050405020304" pitchFamily="18" charset="0"/>
              </a:rPr>
              <a:t>generator</a:t>
            </a:r>
            <a:r>
              <a:rPr lang="fr-FR" altLang="en-US" sz="4400" dirty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takes</a:t>
            </a:r>
            <a:r>
              <a:rPr lang="fr-FR" altLang="en-US" sz="4400" dirty="0">
                <a:cs typeface="Times New Roman" panose="02020603050405020304" pitchFamily="18" charset="0"/>
              </a:rPr>
              <a:t> as input an </a:t>
            </a:r>
            <a:r>
              <a:rPr lang="fr-FR" altLang="en-US" sz="4400" dirty="0" err="1">
                <a:cs typeface="Times New Roman" panose="02020603050405020304" pitchFamily="18" charset="0"/>
              </a:rPr>
              <a:t>intermediate</a:t>
            </a:r>
            <a:r>
              <a:rPr lang="fr-FR" altLang="en-US" sz="4400" dirty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representation</a:t>
            </a:r>
            <a:r>
              <a:rPr lang="fr-FR" altLang="en-US" sz="4400" dirty="0">
                <a:cs typeface="Times New Roman" panose="02020603050405020304" pitchFamily="18" charset="0"/>
              </a:rPr>
              <a:t> of the source program and </a:t>
            </a:r>
            <a:r>
              <a:rPr lang="fr-FR" altLang="en-US" sz="4400" dirty="0" err="1">
                <a:cs typeface="Times New Roman" panose="02020603050405020304" pitchFamily="18" charset="0"/>
              </a:rPr>
              <a:t>maps</a:t>
            </a:r>
            <a:r>
              <a:rPr lang="fr-FR" altLang="en-US" sz="4400" dirty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it</a:t>
            </a:r>
            <a:r>
              <a:rPr lang="fr-FR" altLang="en-US" sz="4400" dirty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into</a:t>
            </a:r>
            <a:r>
              <a:rPr lang="fr-FR" altLang="en-US" sz="4400" dirty="0">
                <a:cs typeface="Times New Roman" panose="02020603050405020304" pitchFamily="18" charset="0"/>
              </a:rPr>
              <a:t> the </a:t>
            </a:r>
            <a:r>
              <a:rPr lang="fr-FR" altLang="en-US" sz="4400" dirty="0" err="1">
                <a:cs typeface="Times New Roman" panose="02020603050405020304" pitchFamily="18" charset="0"/>
              </a:rPr>
              <a:t>target</a:t>
            </a:r>
            <a:r>
              <a:rPr lang="fr-FR" altLang="en-US" sz="4400" dirty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language</a:t>
            </a:r>
            <a:r>
              <a:rPr lang="fr-FR" altLang="en-US" sz="4400" dirty="0" smtClean="0"/>
              <a:t>.</a:t>
            </a:r>
          </a:p>
          <a:p>
            <a:r>
              <a:rPr lang="fr-FR" altLang="en-US" sz="4400" dirty="0" smtClean="0">
                <a:cs typeface="Times New Roman" panose="02020603050405020304" pitchFamily="18" charset="0"/>
              </a:rPr>
              <a:t>There </a:t>
            </a:r>
            <a:r>
              <a:rPr lang="fr-FR" altLang="en-US" sz="4400" dirty="0" err="1" smtClean="0">
                <a:cs typeface="Times New Roman" panose="02020603050405020304" pitchFamily="18" charset="0"/>
              </a:rPr>
              <a:t>is</a:t>
            </a:r>
            <a:r>
              <a:rPr lang="fr-FR" altLang="en-US" sz="4400" dirty="0" smtClean="0">
                <a:cs typeface="Times New Roman" panose="02020603050405020304" pitchFamily="18" charset="0"/>
              </a:rPr>
              <a:t> a </a:t>
            </a:r>
            <a:r>
              <a:rPr lang="fr-FR" altLang="en-US" sz="4400" dirty="0" err="1" smtClean="0">
                <a:cs typeface="Times New Roman" panose="02020603050405020304" pitchFamily="18" charset="0"/>
              </a:rPr>
              <a:t>judicious</a:t>
            </a:r>
            <a:r>
              <a:rPr lang="fr-FR" altLang="en-US" sz="4400" dirty="0" smtClean="0">
                <a:cs typeface="Times New Roman" panose="02020603050405020304" pitchFamily="18" charset="0"/>
              </a:rPr>
              <a:t> </a:t>
            </a:r>
            <a:r>
              <a:rPr lang="fr-FR" altLang="en-US" sz="4400" dirty="0" err="1">
                <a:cs typeface="Times New Roman" panose="02020603050405020304" pitchFamily="18" charset="0"/>
              </a:rPr>
              <a:t>assignment</a:t>
            </a:r>
            <a:r>
              <a:rPr lang="fr-FR" altLang="en-US" sz="4400" dirty="0">
                <a:cs typeface="Times New Roman" panose="02020603050405020304" pitchFamily="18" charset="0"/>
              </a:rPr>
              <a:t> of </a:t>
            </a:r>
            <a:r>
              <a:rPr lang="fr-FR" altLang="en-US" sz="4400" dirty="0" err="1">
                <a:cs typeface="Times New Roman" panose="02020603050405020304" pitchFamily="18" charset="0"/>
              </a:rPr>
              <a:t>registers</a:t>
            </a:r>
            <a:r>
              <a:rPr lang="fr-FR" altLang="en-US" sz="4400" dirty="0">
                <a:cs typeface="Times New Roman" panose="02020603050405020304" pitchFamily="18" charset="0"/>
              </a:rPr>
              <a:t> to </a:t>
            </a:r>
            <a:r>
              <a:rPr lang="fr-FR" altLang="en-US" sz="4400" dirty="0" err="1">
                <a:cs typeface="Times New Roman" panose="02020603050405020304" pitchFamily="18" charset="0"/>
              </a:rPr>
              <a:t>hold</a:t>
            </a:r>
            <a:r>
              <a:rPr lang="fr-FR" altLang="en-US" sz="4400" dirty="0">
                <a:cs typeface="Times New Roman" panose="02020603050405020304" pitchFamily="18" charset="0"/>
              </a:rPr>
              <a:t> variables</a:t>
            </a:r>
            <a:r>
              <a:rPr lang="fr-FR" altLang="en-US" sz="4400" dirty="0" smtClean="0">
                <a:cs typeface="Times New Roman" panose="02020603050405020304" pitchFamily="18" charset="0"/>
              </a:rPr>
              <a:t>.</a:t>
            </a:r>
            <a:endParaRPr lang="fr-FR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Compilers</a:t>
            </a:r>
            <a:endParaRPr lang="en-US" altLang="zh-TW" sz="6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3551237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They </a:t>
            </a:r>
            <a:r>
              <a:rPr lang="en-US" altLang="zh-TW" dirty="0"/>
              <a:t>act as </a:t>
            </a:r>
            <a:r>
              <a:rPr lang="en-US" altLang="zh-TW" i="1" dirty="0"/>
              <a:t>translators</a:t>
            </a:r>
            <a:r>
              <a:rPr lang="en-US" altLang="zh-TW" dirty="0"/>
              <a:t>, transforming human-oriented </a:t>
            </a:r>
            <a:r>
              <a:rPr lang="en-US" altLang="zh-TW" i="1" dirty="0"/>
              <a:t>programming languages</a:t>
            </a:r>
            <a:r>
              <a:rPr lang="en-US" altLang="zh-TW" dirty="0"/>
              <a:t> into computer-oriented </a:t>
            </a:r>
            <a:r>
              <a:rPr lang="en-US" altLang="zh-TW" i="1" dirty="0"/>
              <a:t>machine languages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2381562" y="3092229"/>
            <a:ext cx="7428876" cy="1311454"/>
            <a:chOff x="2303464" y="4176714"/>
            <a:chExt cx="7428876" cy="1311454"/>
          </a:xfrm>
        </p:grpSpPr>
        <p:sp>
          <p:nvSpPr>
            <p:cNvPr id="256004" name="Text Box 4"/>
            <p:cNvSpPr txBox="1">
              <a:spLocks noChangeArrowheads="1"/>
            </p:cNvSpPr>
            <p:nvPr/>
          </p:nvSpPr>
          <p:spPr bwMode="auto">
            <a:xfrm>
              <a:off x="2303464" y="4176714"/>
              <a:ext cx="1974323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Programming </a:t>
              </a:r>
            </a:p>
            <a:p>
              <a:r>
                <a:rPr lang="en-US" altLang="zh-TW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Language</a:t>
              </a:r>
            </a:p>
            <a:p>
              <a:r>
                <a:rPr lang="en-US" altLang="zh-TW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(Source)</a:t>
              </a:r>
            </a:p>
          </p:txBody>
        </p:sp>
        <p:sp>
          <p:nvSpPr>
            <p:cNvPr id="256005" name="Line 5"/>
            <p:cNvSpPr>
              <a:spLocks noChangeShapeType="1"/>
            </p:cNvSpPr>
            <p:nvPr/>
          </p:nvSpPr>
          <p:spPr bwMode="auto">
            <a:xfrm>
              <a:off x="4148138" y="4746625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Rectangle 6"/>
            <p:cNvSpPr>
              <a:spLocks noChangeArrowheads="1"/>
            </p:cNvSpPr>
            <p:nvPr/>
          </p:nvSpPr>
          <p:spPr bwMode="auto">
            <a:xfrm>
              <a:off x="5159375" y="4365625"/>
              <a:ext cx="1944688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Compiler</a:t>
              </a:r>
            </a:p>
          </p:txBody>
        </p:sp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>
              <a:off x="7119938" y="4746625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8339138" y="4287839"/>
              <a:ext cx="139320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Machine</a:t>
              </a:r>
            </a:p>
            <a:p>
              <a:r>
                <a:rPr lang="en-US" altLang="zh-TW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Language</a:t>
              </a:r>
            </a:p>
            <a:p>
              <a:r>
                <a:rPr lang="en-US" altLang="zh-TW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(Target)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9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CS 540   Spring 2013 GMU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072558-1B8D-4A63-AA5D-45C648A88AB2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i="1" dirty="0"/>
              <a:t>Structure of a Compiler</a:t>
            </a:r>
            <a:endParaRPr lang="en-US" altLang="en-US" sz="60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sz="1800" dirty="0"/>
              <a:t>   </a:t>
            </a:r>
            <a:endParaRPr lang="en-US" altLang="en-US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657600" y="2819400"/>
            <a:ext cx="40386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2895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>
            <a:off x="76962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3733800" y="3352800"/>
            <a:ext cx="1600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Front End – </a:t>
            </a:r>
          </a:p>
          <a:p>
            <a:pPr algn="ctr" eaLnBrk="1" hangingPunct="1"/>
            <a:r>
              <a:rPr lang="en-US" altLang="en-US"/>
              <a:t>language specific</a:t>
            </a:r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6019800" y="3352800"/>
            <a:ext cx="1600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Back End –</a:t>
            </a:r>
          </a:p>
          <a:p>
            <a:pPr algn="ctr" eaLnBrk="1" hangingPunct="1"/>
            <a:r>
              <a:rPr lang="en-US" altLang="en-US"/>
              <a:t>machine specific</a:t>
            </a:r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5334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2270125" y="3490914"/>
            <a:ext cx="985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Source</a:t>
            </a:r>
          </a:p>
          <a:p>
            <a:pPr eaLnBrk="1" hangingPunct="1"/>
            <a:r>
              <a:rPr lang="en-US" altLang="en-US"/>
              <a:t>Language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8366125" y="3567113"/>
            <a:ext cx="156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Target Language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181601" y="2819401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Intermediate </a:t>
            </a:r>
          </a:p>
          <a:p>
            <a:pPr eaLnBrk="1" hangingPunct="1"/>
            <a:r>
              <a:rPr lang="en-US" altLang="en-US"/>
              <a:t>Language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2727326" y="2152650"/>
            <a:ext cx="2576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In more detail: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2590801" y="4953001"/>
            <a:ext cx="317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Separation of Concerns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Retargeting</a:t>
            </a:r>
          </a:p>
        </p:txBody>
      </p:sp>
    </p:spTree>
    <p:extLst>
      <p:ext uri="{BB962C8B-B14F-4D97-AF65-F5344CB8AC3E}">
        <p14:creationId xmlns:p14="http://schemas.microsoft.com/office/powerpoint/2010/main" val="18604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991" y="260351"/>
            <a:ext cx="10222173" cy="1172664"/>
          </a:xfrm>
        </p:spPr>
        <p:txBody>
          <a:bodyPr>
            <a:noAutofit/>
          </a:bodyPr>
          <a:lstStyle/>
          <a:p>
            <a:r>
              <a:rPr lang="en-US" altLang="en-US" sz="6000" b="1" i="1" dirty="0"/>
              <a:t>Grouping o f Phases into Passes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altLang="en-US" sz="3200" dirty="0" smtClean="0">
                <a:solidFill>
                  <a:srgbClr val="33CC33"/>
                </a:solidFill>
                <a:cs typeface="Times New Roman" panose="02020603050405020304" pitchFamily="18" charset="0"/>
              </a:rPr>
              <a:t>Front-end </a:t>
            </a:r>
            <a:r>
              <a:rPr lang="fr-FR" altLang="en-US" sz="3200" dirty="0">
                <a:solidFill>
                  <a:srgbClr val="33CC33"/>
                </a:solidFill>
                <a:cs typeface="Times New Roman" panose="02020603050405020304" pitchFamily="18" charset="0"/>
              </a:rPr>
              <a:t>phases</a:t>
            </a:r>
            <a:r>
              <a:rPr lang="fr-FR" altLang="en-US" sz="3200" dirty="0">
                <a:cs typeface="Times New Roman" panose="02020603050405020304" pitchFamily="18" charset="0"/>
              </a:rPr>
              <a:t> </a:t>
            </a:r>
            <a:r>
              <a:rPr lang="fr-FR" altLang="en-US" sz="3200" dirty="0" smtClean="0">
                <a:cs typeface="Times New Roman" panose="02020603050405020304" pitchFamily="18" charset="0"/>
              </a:rPr>
              <a:t>: {lexical </a:t>
            </a:r>
            <a:r>
              <a:rPr lang="fr-FR" altLang="en-US" sz="3200" dirty="0" err="1">
                <a:cs typeface="Times New Roman" panose="02020603050405020304" pitchFamily="18" charset="0"/>
              </a:rPr>
              <a:t>analysis</a:t>
            </a:r>
            <a:r>
              <a:rPr lang="fr-FR" altLang="en-US" sz="3200" dirty="0">
                <a:cs typeface="Times New Roman" panose="02020603050405020304" pitchFamily="18" charset="0"/>
              </a:rPr>
              <a:t>, </a:t>
            </a:r>
            <a:r>
              <a:rPr lang="fr-FR" altLang="en-US" sz="3200" dirty="0" err="1">
                <a:cs typeface="Times New Roman" panose="02020603050405020304" pitchFamily="18" charset="0"/>
              </a:rPr>
              <a:t>syntax</a:t>
            </a:r>
            <a:r>
              <a:rPr lang="fr-FR" altLang="en-US" sz="3200" dirty="0">
                <a:cs typeface="Times New Roman" panose="02020603050405020304" pitchFamily="18" charset="0"/>
              </a:rPr>
              <a:t> </a:t>
            </a:r>
            <a:r>
              <a:rPr lang="fr-FR" altLang="en-US" sz="3200" dirty="0" err="1">
                <a:cs typeface="Times New Roman" panose="02020603050405020304" pitchFamily="18" charset="0"/>
              </a:rPr>
              <a:t>analysis</a:t>
            </a:r>
            <a:r>
              <a:rPr lang="fr-FR" altLang="en-US" sz="3200" dirty="0">
                <a:cs typeface="Times New Roman" panose="02020603050405020304" pitchFamily="18" charset="0"/>
              </a:rPr>
              <a:t>, </a:t>
            </a:r>
            <a:r>
              <a:rPr lang="fr-FR" altLang="en-US" sz="3200" dirty="0" err="1">
                <a:cs typeface="Times New Roman" panose="02020603050405020304" pitchFamily="18" charset="0"/>
              </a:rPr>
              <a:t>semantic</a:t>
            </a:r>
            <a:r>
              <a:rPr lang="fr-FR" altLang="en-US" sz="3200" dirty="0">
                <a:cs typeface="Times New Roman" panose="02020603050405020304" pitchFamily="18" charset="0"/>
              </a:rPr>
              <a:t> </a:t>
            </a:r>
            <a:r>
              <a:rPr lang="fr-FR" altLang="en-US" sz="3200" dirty="0" err="1">
                <a:cs typeface="Times New Roman" panose="02020603050405020304" pitchFamily="18" charset="0"/>
              </a:rPr>
              <a:t>analysis</a:t>
            </a:r>
            <a:r>
              <a:rPr lang="fr-FR" altLang="en-US" sz="3200" dirty="0">
                <a:cs typeface="Times New Roman" panose="02020603050405020304" pitchFamily="18" charset="0"/>
              </a:rPr>
              <a:t>, and </a:t>
            </a:r>
            <a:r>
              <a:rPr lang="fr-FR" altLang="en-US" sz="3200" dirty="0" err="1">
                <a:cs typeface="Times New Roman" panose="02020603050405020304" pitchFamily="18" charset="0"/>
              </a:rPr>
              <a:t>intermediate</a:t>
            </a:r>
            <a:r>
              <a:rPr lang="fr-FR" altLang="en-US" sz="3200" dirty="0">
                <a:cs typeface="Times New Roman" panose="02020603050405020304" pitchFamily="18" charset="0"/>
              </a:rPr>
              <a:t> code </a:t>
            </a:r>
            <a:r>
              <a:rPr lang="fr-FR" altLang="en-US" sz="3200" dirty="0" err="1">
                <a:cs typeface="Times New Roman" panose="02020603050405020304" pitchFamily="18" charset="0"/>
              </a:rPr>
              <a:t>generation</a:t>
            </a:r>
            <a:r>
              <a:rPr lang="fr-FR" altLang="en-US" sz="3200" dirty="0">
                <a:cs typeface="Times New Roman" panose="02020603050405020304" pitchFamily="18" charset="0"/>
              </a:rPr>
              <a:t> }( </a:t>
            </a:r>
            <a:r>
              <a:rPr lang="fr-FR" altLang="en-US" sz="3200" dirty="0">
                <a:solidFill>
                  <a:srgbClr val="33CC33"/>
                </a:solidFill>
                <a:cs typeface="Times New Roman" panose="02020603050405020304" pitchFamily="18" charset="0"/>
              </a:rPr>
              <a:t>one </a:t>
            </a:r>
            <a:r>
              <a:rPr lang="fr-FR" altLang="en-US" sz="3200" dirty="0" err="1">
                <a:solidFill>
                  <a:srgbClr val="33CC33"/>
                </a:solidFill>
                <a:cs typeface="Times New Roman" panose="02020603050405020304" pitchFamily="18" charset="0"/>
              </a:rPr>
              <a:t>pass</a:t>
            </a:r>
            <a:r>
              <a:rPr lang="fr-FR" altLang="en-US" sz="32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fr-FR" altLang="en-US" sz="3200" dirty="0" smtClean="0">
                <a:solidFill>
                  <a:srgbClr val="33CC33"/>
                </a:solidFill>
                <a:cs typeface="Times New Roman" panose="02020603050405020304" pitchFamily="18" charset="0"/>
              </a:rPr>
              <a:t>Back-end </a:t>
            </a:r>
            <a:r>
              <a:rPr lang="fr-FR" altLang="en-US" sz="3200" dirty="0">
                <a:solidFill>
                  <a:srgbClr val="33CC33"/>
                </a:solidFill>
                <a:cs typeface="Times New Roman" panose="02020603050405020304" pitchFamily="18" charset="0"/>
              </a:rPr>
              <a:t>phases</a:t>
            </a:r>
            <a:r>
              <a:rPr lang="fr-FR" altLang="en-US" sz="3200" dirty="0">
                <a:cs typeface="Times New Roman" panose="02020603050405020304" pitchFamily="18" charset="0"/>
              </a:rPr>
              <a:t> : {code </a:t>
            </a:r>
            <a:r>
              <a:rPr lang="fr-FR" altLang="en-US" sz="3200" dirty="0" err="1">
                <a:cs typeface="Times New Roman" panose="02020603050405020304" pitchFamily="18" charset="0"/>
              </a:rPr>
              <a:t>generation</a:t>
            </a:r>
            <a:r>
              <a:rPr lang="fr-FR" altLang="en-US" sz="3200" dirty="0">
                <a:cs typeface="Times New Roman" panose="02020603050405020304" pitchFamily="18" charset="0"/>
              </a:rPr>
              <a:t>, aspects of code </a:t>
            </a:r>
            <a:r>
              <a:rPr lang="fr-FR" altLang="en-US" sz="3200" dirty="0" err="1">
                <a:cs typeface="Times New Roman" panose="02020603050405020304" pitchFamily="18" charset="0"/>
              </a:rPr>
              <a:t>optimization</a:t>
            </a:r>
            <a:r>
              <a:rPr lang="fr-FR" altLang="en-US" sz="3200" dirty="0">
                <a:cs typeface="Times New Roman" panose="02020603050405020304" pitchFamily="18" charset="0"/>
              </a:rPr>
              <a:t>, </a:t>
            </a:r>
            <a:r>
              <a:rPr lang="fr-FR" altLang="en-US" sz="3200" dirty="0" err="1">
                <a:cs typeface="Times New Roman" panose="02020603050405020304" pitchFamily="18" charset="0"/>
              </a:rPr>
              <a:t>error</a:t>
            </a:r>
            <a:r>
              <a:rPr lang="fr-FR" altLang="en-US" sz="3200" dirty="0">
                <a:cs typeface="Times New Roman" panose="02020603050405020304" pitchFamily="18" charset="0"/>
              </a:rPr>
              <a:t> handling , </a:t>
            </a:r>
            <a:r>
              <a:rPr lang="fr-FR" altLang="en-US" sz="3200" dirty="0" err="1">
                <a:cs typeface="Times New Roman" panose="02020603050405020304" pitchFamily="18" charset="0"/>
              </a:rPr>
              <a:t>symbol</a:t>
            </a:r>
            <a:r>
              <a:rPr lang="fr-FR" altLang="en-US" sz="3200" dirty="0">
                <a:cs typeface="Times New Roman" panose="02020603050405020304" pitchFamily="18" charset="0"/>
              </a:rPr>
              <a:t>-table </a:t>
            </a:r>
            <a:r>
              <a:rPr lang="fr-FR" altLang="en-US" sz="3200" dirty="0" err="1">
                <a:cs typeface="Times New Roman" panose="02020603050405020304" pitchFamily="18" charset="0"/>
              </a:rPr>
              <a:t>operations</a:t>
            </a:r>
            <a:r>
              <a:rPr lang="fr-FR" altLang="en-US" sz="3200" dirty="0" smtClean="0">
                <a:cs typeface="Times New Roman" panose="02020603050405020304" pitchFamily="18" charset="0"/>
              </a:rPr>
              <a:t>}</a:t>
            </a:r>
          </a:p>
          <a:p>
            <a:r>
              <a:rPr lang="fr-FR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N.B</a:t>
            </a:r>
            <a:r>
              <a:rPr lang="fr-FR" altLang="en-US" sz="3200" dirty="0">
                <a:cs typeface="Times New Roman" panose="02020603050405020304" pitchFamily="18" charset="0"/>
              </a:rPr>
              <a:t>: </a:t>
            </a:r>
            <a:r>
              <a:rPr lang="fr-FR" altLang="en-US" sz="3200" dirty="0" err="1">
                <a:cs typeface="Times New Roman" panose="02020603050405020304" pitchFamily="18" charset="0"/>
              </a:rPr>
              <a:t>Several</a:t>
            </a:r>
            <a:r>
              <a:rPr lang="fr-FR" altLang="en-US" sz="3200" dirty="0">
                <a:cs typeface="Times New Roman" panose="02020603050405020304" pitchFamily="18" charset="0"/>
              </a:rPr>
              <a:t> phases of compilation are </a:t>
            </a:r>
            <a:r>
              <a:rPr lang="fr-FR" altLang="en-US" sz="3200" dirty="0" err="1">
                <a:cs typeface="Times New Roman" panose="02020603050405020304" pitchFamily="18" charset="0"/>
              </a:rPr>
              <a:t>ususally</a:t>
            </a:r>
            <a:r>
              <a:rPr lang="fr-FR" altLang="en-US" sz="3200" dirty="0">
                <a:cs typeface="Times New Roman" panose="02020603050405020304" pitchFamily="18" charset="0"/>
              </a:rPr>
              <a:t> </a:t>
            </a:r>
            <a:r>
              <a:rPr lang="fr-FR" altLang="en-US" sz="3200" dirty="0" err="1">
                <a:cs typeface="Times New Roman" panose="02020603050405020304" pitchFamily="18" charset="0"/>
              </a:rPr>
              <a:t>implemented</a:t>
            </a:r>
            <a:r>
              <a:rPr lang="fr-FR" altLang="en-US" sz="3200" dirty="0">
                <a:cs typeface="Times New Roman" panose="02020603050405020304" pitchFamily="18" charset="0"/>
              </a:rPr>
              <a:t> in a single </a:t>
            </a:r>
            <a:r>
              <a:rPr lang="fr-FR" altLang="en-US" sz="3200" dirty="0" err="1">
                <a:cs typeface="Times New Roman" panose="02020603050405020304" pitchFamily="18" charset="0"/>
              </a:rPr>
              <a:t>pass</a:t>
            </a:r>
            <a:r>
              <a:rPr lang="fr-FR" altLang="en-US" sz="3200" dirty="0">
                <a:cs typeface="Times New Roman" panose="02020603050405020304" pitchFamily="18" charset="0"/>
              </a:rPr>
              <a:t> </a:t>
            </a:r>
            <a:r>
              <a:rPr lang="fr-FR" altLang="en-US" sz="32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altLang="en-US" sz="3200" dirty="0" err="1">
                <a:cs typeface="Times New Roman" panose="02020603050405020304" pitchFamily="18" charset="0"/>
                <a:sym typeface="Wingdings" panose="05000000000000000000" pitchFamily="2" charset="2"/>
              </a:rPr>
              <a:t>reading</a:t>
            </a:r>
            <a:r>
              <a:rPr lang="fr-FR" altLang="en-US" sz="3200" dirty="0">
                <a:cs typeface="Times New Roman" panose="02020603050405020304" pitchFamily="18" charset="0"/>
                <a:sym typeface="Wingdings" panose="05000000000000000000" pitchFamily="2" charset="2"/>
              </a:rPr>
              <a:t> an </a:t>
            </a:r>
            <a:r>
              <a:rPr lang="fr-FR" altLang="en-US" sz="32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input </a:t>
            </a:r>
            <a:r>
              <a:rPr lang="fr-FR" altLang="en-US" sz="3200" dirty="0">
                <a:cs typeface="Times New Roman" panose="02020603050405020304" pitchFamily="18" charset="0"/>
                <a:sym typeface="Wingdings" panose="05000000000000000000" pitchFamily="2" charset="2"/>
              </a:rPr>
              <a:t>file and </a:t>
            </a:r>
            <a:r>
              <a:rPr lang="fr-FR" altLang="en-US" sz="3200" dirty="0" err="1">
                <a:cs typeface="Times New Roman" panose="02020603050405020304" pitchFamily="18" charset="0"/>
                <a:sym typeface="Wingdings" panose="05000000000000000000" pitchFamily="2" charset="2"/>
              </a:rPr>
              <a:t>writing</a:t>
            </a:r>
            <a:r>
              <a:rPr lang="fr-FR" altLang="en-US" sz="3200" dirty="0">
                <a:cs typeface="Times New Roman" panose="02020603050405020304" pitchFamily="18" charset="0"/>
                <a:sym typeface="Wingdings" panose="05000000000000000000" pitchFamily="2" charset="2"/>
              </a:rPr>
              <a:t> an output file</a:t>
            </a:r>
            <a:r>
              <a:rPr lang="fr-FR" altLang="en-US" sz="32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fr-FR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A7F402-7BC2-41F3-86EC-746AA078D5CE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59808" y="365125"/>
            <a:ext cx="10493991" cy="974725"/>
          </a:xfrm>
        </p:spPr>
        <p:txBody>
          <a:bodyPr>
            <a:noAutofit/>
          </a:bodyPr>
          <a:lstStyle/>
          <a:p>
            <a:r>
              <a:rPr lang="en-US" altLang="zh-TW" sz="6600" b="1" i="1" dirty="0"/>
              <a:t>Structure of a Compiler</a:t>
            </a:r>
            <a:endParaRPr lang="en-US" altLang="en-US" sz="6600" dirty="0" smtClean="0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5908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Scanner</a:t>
            </a:r>
          </a:p>
          <a:p>
            <a:pPr algn="ctr" eaLnBrk="1" hangingPunct="1"/>
            <a:r>
              <a:rPr lang="en-US" altLang="en-US" sz="1400"/>
              <a:t>(lexical</a:t>
            </a:r>
          </a:p>
          <a:p>
            <a:pPr algn="ctr" eaLnBrk="1" hangingPunct="1"/>
            <a:r>
              <a:rPr lang="en-US" altLang="en-US" sz="1400"/>
              <a:t>  analysis)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0386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Parser</a:t>
            </a:r>
          </a:p>
          <a:p>
            <a:pPr algn="ctr" eaLnBrk="1" hangingPunct="1"/>
            <a:r>
              <a:rPr lang="en-US" altLang="en-US" sz="1400"/>
              <a:t>(syntax</a:t>
            </a:r>
          </a:p>
          <a:p>
            <a:pPr algn="ctr" eaLnBrk="1" hangingPunct="1"/>
            <a:r>
              <a:rPr lang="en-US" altLang="en-US" sz="1400"/>
              <a:t>  analysis)</a:t>
            </a: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35052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49530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72390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Code</a:t>
            </a:r>
          </a:p>
          <a:p>
            <a:pPr algn="ctr" eaLnBrk="1" hangingPunct="1"/>
            <a:r>
              <a:rPr lang="en-US" altLang="en-US" sz="1400"/>
              <a:t>Optimizer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5486400" y="24384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Semantic</a:t>
            </a:r>
          </a:p>
          <a:p>
            <a:pPr algn="ctr" eaLnBrk="1" hangingPunct="1"/>
            <a:r>
              <a:rPr lang="en-US" altLang="en-US" sz="1400"/>
              <a:t>Analysis</a:t>
            </a:r>
          </a:p>
          <a:p>
            <a:pPr algn="ctr" eaLnBrk="1" hangingPunct="1"/>
            <a:r>
              <a:rPr lang="en-US" altLang="en-US" sz="1400"/>
              <a:t>(IC generator)</a:t>
            </a: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86106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Code</a:t>
            </a:r>
          </a:p>
          <a:p>
            <a:pPr algn="ctr" eaLnBrk="1" hangingPunct="1"/>
            <a:r>
              <a:rPr lang="en-US" altLang="en-US" sz="1400"/>
              <a:t>Generator</a:t>
            </a:r>
          </a:p>
          <a:p>
            <a:pPr algn="ctr" eaLnBrk="1" hangingPunct="1"/>
            <a:endParaRPr lang="en-US" altLang="en-US" sz="1400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22098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95250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5257800" y="4953000"/>
            <a:ext cx="1219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Symbol</a:t>
            </a:r>
          </a:p>
          <a:p>
            <a:pPr algn="ctr" eaLnBrk="1" hangingPunct="1"/>
            <a:r>
              <a:rPr lang="en-US" altLang="en-US" sz="2000"/>
              <a:t>Table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3352800" y="3048000"/>
            <a:ext cx="1905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4572000" y="3048000"/>
            <a:ext cx="7620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H="1">
            <a:off x="5638800" y="3124200"/>
            <a:ext cx="7620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H="1">
            <a:off x="6172200" y="30480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flipH="1">
            <a:off x="6477000" y="3048000"/>
            <a:ext cx="2362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1676400" y="25146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Source</a:t>
            </a:r>
          </a:p>
          <a:p>
            <a:pPr algn="ctr" eaLnBrk="1" hangingPunct="1"/>
            <a:r>
              <a:rPr lang="en-US" altLang="en-US" sz="1200"/>
              <a:t>language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3455988" y="2925764"/>
            <a:ext cx="582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tokens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4800601" y="2971800"/>
            <a:ext cx="754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Syntactic</a:t>
            </a:r>
          </a:p>
          <a:p>
            <a:pPr algn="ctr" eaLnBrk="1" hangingPunct="1"/>
            <a:r>
              <a:rPr lang="en-US" altLang="en-US" sz="1200"/>
              <a:t>structure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6553200" y="190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 b="1"/>
              <a:t>Intermediate</a:t>
            </a:r>
          </a:p>
          <a:p>
            <a:pPr algn="ctr" eaLnBrk="1" hangingPunct="1"/>
            <a:r>
              <a:rPr lang="en-US" altLang="en-US" sz="1200" b="1"/>
              <a:t>Language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9626600" y="25146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Target</a:t>
            </a:r>
          </a:p>
          <a:p>
            <a:pPr algn="ctr" eaLnBrk="1" hangingPunct="1"/>
            <a:r>
              <a:rPr lang="en-US" altLang="en-US" sz="1200"/>
              <a:t>language</a:t>
            </a:r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6629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>
            <a:off x="8153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7620000" y="182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Intermediate</a:t>
            </a:r>
          </a:p>
          <a:p>
            <a:pPr algn="ctr" eaLnBrk="1" hangingPunct="1"/>
            <a:r>
              <a:rPr lang="en-US" altLang="en-US" sz="1200"/>
              <a:t>Language</a:t>
            </a:r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64008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>
            <a:off x="6400800" y="1905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6"/>
          <p:cNvSpPr>
            <a:spLocks noChangeShapeType="1"/>
          </p:cNvSpPr>
          <p:nvPr/>
        </p:nvSpPr>
        <p:spPr bwMode="auto">
          <a:xfrm flipV="1">
            <a:off x="891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2362200" y="1676400"/>
            <a:ext cx="4343400" cy="1752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7162800" y="1676400"/>
            <a:ext cx="2438400" cy="1752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3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991" y="260351"/>
            <a:ext cx="10222173" cy="1172664"/>
          </a:xfrm>
        </p:spPr>
        <p:txBody>
          <a:bodyPr>
            <a:noAutofit/>
          </a:bodyPr>
          <a:lstStyle/>
          <a:p>
            <a:r>
              <a:rPr lang="en-US" altLang="zh-TW" sz="6000" b="1" i="1" dirty="0"/>
              <a:t>Structure of a Compiler (Cont.)</a:t>
            </a:r>
            <a:endParaRPr lang="zh-TW" altLang="en-US" sz="6000" b="1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Lexical analyzer (scanner)</a:t>
            </a:r>
            <a:endParaRPr lang="en-US" altLang="zh-TW" sz="4800" dirty="0" smtClean="0"/>
          </a:p>
          <a:p>
            <a:pPr marL="742950" lvl="1" indent="-285750"/>
            <a:r>
              <a:rPr lang="en-US" altLang="zh-TW" sz="4400" dirty="0" smtClean="0"/>
              <a:t>Analysis of the source program by reading the input, character by character, and grouping characters tokens</a:t>
            </a:r>
          </a:p>
          <a:p>
            <a:pPr marL="742950" lvl="1" indent="-285750"/>
            <a:r>
              <a:rPr lang="en-US" altLang="zh-TW" sz="4400" dirty="0" smtClean="0"/>
              <a:t>Tokens are fed to the </a:t>
            </a:r>
            <a:r>
              <a:rPr lang="en-US" sz="4400" dirty="0" smtClean="0"/>
              <a:t>syntax </a:t>
            </a:r>
            <a:r>
              <a:rPr lang="en-US" sz="4400" dirty="0" err="1" smtClean="0"/>
              <a:t>analyser</a:t>
            </a:r>
            <a:r>
              <a:rPr lang="en-US" sz="4400" dirty="0" smtClean="0"/>
              <a:t> </a:t>
            </a:r>
            <a:r>
              <a:rPr lang="en-US" altLang="zh-TW" sz="4400" dirty="0" smtClean="0"/>
              <a:t>for 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24342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i="1" dirty="0"/>
              <a:t>Structure of a Compiler (Cont.)</a:t>
            </a:r>
            <a:endParaRPr lang="zh-TW" altLang="en-US" sz="6000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Syntax </a:t>
            </a:r>
            <a:r>
              <a:rPr lang="en-US" sz="4400" dirty="0" err="1" smtClean="0"/>
              <a:t>analyser</a:t>
            </a:r>
            <a:r>
              <a:rPr lang="en-US" sz="4400" dirty="0" smtClean="0"/>
              <a:t> (</a:t>
            </a:r>
            <a:r>
              <a:rPr lang="en-US" altLang="zh-TW" sz="4400" dirty="0" smtClean="0"/>
              <a:t>parser)</a:t>
            </a:r>
          </a:p>
          <a:p>
            <a:pPr marL="742950" lvl="1" indent="-285750"/>
            <a:r>
              <a:rPr lang="en-US" altLang="zh-TW" sz="4000" dirty="0" smtClean="0"/>
              <a:t>Reads tokens and groups them into units as specified by the productions of the CFG being used.</a:t>
            </a:r>
          </a:p>
          <a:p>
            <a:pPr marL="742950" lvl="1" indent="-285750"/>
            <a:r>
              <a:rPr lang="en-US" altLang="zh-TW" sz="4000" dirty="0" smtClean="0"/>
              <a:t>Verifies correct syntax, </a:t>
            </a:r>
          </a:p>
          <a:p>
            <a:pPr marL="742950" lvl="1" indent="-285750"/>
            <a:r>
              <a:rPr lang="en-US" altLang="zh-TW" sz="4000" dirty="0" smtClean="0"/>
              <a:t>Shows syntax errors</a:t>
            </a:r>
          </a:p>
          <a:p>
            <a:pPr marL="742950" lvl="1" indent="-285750"/>
            <a:r>
              <a:rPr lang="en-US" altLang="zh-TW" sz="4000" dirty="0" smtClean="0"/>
              <a:t>Builds a </a:t>
            </a:r>
            <a:r>
              <a:rPr lang="en-US" altLang="zh-TW" sz="4000" i="1" dirty="0" smtClean="0"/>
              <a:t>syntax tree</a:t>
            </a:r>
            <a:r>
              <a:rPr lang="en-US" altLang="zh-TW" sz="4000" dirty="0" smtClean="0"/>
              <a:t>.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4275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626BCD-8FB8-4AA7-96A2-EDD3D007285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7412" name="Rectangle 28"/>
          <p:cNvSpPr>
            <a:spLocks noChangeArrowheads="1"/>
          </p:cNvSpPr>
          <p:nvPr/>
        </p:nvSpPr>
        <p:spPr bwMode="auto">
          <a:xfrm>
            <a:off x="6400800" y="2286000"/>
            <a:ext cx="13716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i="1" dirty="0"/>
              <a:t>Semantic</a:t>
            </a:r>
            <a:r>
              <a:rPr lang="en-US" altLang="en-US" dirty="0" smtClean="0"/>
              <a:t> </a:t>
            </a:r>
            <a:r>
              <a:rPr lang="en-US" altLang="en-US" sz="6000" b="1" i="1" dirty="0" err="1" smtClean="0"/>
              <a:t>Analyser</a:t>
            </a:r>
            <a:endParaRPr lang="en-US" altLang="en-US" sz="6000" b="1" i="1" dirty="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7432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Scanner</a:t>
            </a:r>
          </a:p>
          <a:p>
            <a:pPr algn="ctr" eaLnBrk="1" hangingPunct="1"/>
            <a:r>
              <a:rPr lang="en-US" altLang="en-US" sz="1400"/>
              <a:t>(lexical</a:t>
            </a:r>
          </a:p>
          <a:p>
            <a:pPr algn="ctr" eaLnBrk="1" hangingPunct="1"/>
            <a:r>
              <a:rPr lang="en-US" altLang="en-US" sz="1400"/>
              <a:t>  analysis)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5720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Parser</a:t>
            </a:r>
          </a:p>
          <a:p>
            <a:pPr algn="ctr" eaLnBrk="1" hangingPunct="1"/>
            <a:r>
              <a:rPr lang="en-US" altLang="en-US" sz="1400"/>
              <a:t>(syntax</a:t>
            </a:r>
          </a:p>
          <a:p>
            <a:pPr algn="ctr" eaLnBrk="1" hangingPunct="1"/>
            <a:r>
              <a:rPr lang="en-US" altLang="en-US" sz="1400"/>
              <a:t>  analysis)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36576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5486400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6629400" y="3581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Code</a:t>
            </a:r>
          </a:p>
          <a:p>
            <a:pPr algn="ctr" eaLnBrk="1" hangingPunct="1"/>
            <a:r>
              <a:rPr lang="en-US" altLang="en-US" sz="1400"/>
              <a:t>Optimizer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477000" y="24384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Semantic</a:t>
            </a:r>
          </a:p>
          <a:p>
            <a:pPr algn="ctr" eaLnBrk="1" hangingPunct="1"/>
            <a:r>
              <a:rPr lang="en-US" altLang="en-US" sz="1400"/>
              <a:t>Analysis</a:t>
            </a:r>
          </a:p>
          <a:p>
            <a:pPr algn="ctr" eaLnBrk="1" hangingPunct="1"/>
            <a:r>
              <a:rPr lang="en-US" altLang="en-US" sz="1400"/>
              <a:t>(IC generator)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83058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Code</a:t>
            </a:r>
          </a:p>
          <a:p>
            <a:pPr algn="ctr" eaLnBrk="1" hangingPunct="1"/>
            <a:r>
              <a:rPr lang="en-US" altLang="en-US" sz="1400"/>
              <a:t>Generator</a:t>
            </a:r>
          </a:p>
          <a:p>
            <a:pPr algn="ctr" eaLnBrk="1" hangingPunct="1"/>
            <a:endParaRPr lang="en-US" altLang="en-US" sz="1400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7010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V="1">
            <a:off x="7543800" y="2895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7620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23622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9220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5257800" y="4953000"/>
            <a:ext cx="1219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Symbol</a:t>
            </a:r>
          </a:p>
          <a:p>
            <a:pPr algn="ctr" eaLnBrk="1" hangingPunct="1"/>
            <a:r>
              <a:rPr lang="en-US" altLang="en-US" sz="2000"/>
              <a:t>Table</a:t>
            </a:r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3352800" y="3048000"/>
            <a:ext cx="1905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4876800" y="30480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H="1">
            <a:off x="5638800" y="3124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H="1">
            <a:off x="61722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477000" y="3048000"/>
            <a:ext cx="20574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1828800" y="25146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Source</a:t>
            </a:r>
          </a:p>
          <a:p>
            <a:pPr algn="ctr" eaLnBrk="1" hangingPunct="1"/>
            <a:r>
              <a:rPr lang="en-US" altLang="en-US" sz="1200"/>
              <a:t>language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621338" y="2286000"/>
            <a:ext cx="75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Syntactic</a:t>
            </a:r>
          </a:p>
          <a:p>
            <a:pPr algn="ctr" eaLnBrk="1" hangingPunct="1"/>
            <a:r>
              <a:rPr lang="en-US" altLang="en-US" sz="1200"/>
              <a:t>structure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7391400" y="205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Syntactic/semantic</a:t>
            </a:r>
          </a:p>
          <a:p>
            <a:pPr algn="ctr" eaLnBrk="1" hangingPunct="1"/>
            <a:r>
              <a:rPr lang="en-US" altLang="en-US" sz="1200"/>
              <a:t>structure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9313863" y="2551113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Target</a:t>
            </a:r>
          </a:p>
          <a:p>
            <a:pPr algn="ctr" eaLnBrk="1" hangingPunct="1"/>
            <a:r>
              <a:rPr lang="en-US" altLang="en-US" sz="1200"/>
              <a:t>language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828800" y="4267201"/>
            <a:ext cx="3505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/>
              <a:t> “Meaning”</a:t>
            </a:r>
          </a:p>
          <a:p>
            <a:pPr eaLnBrk="1" hangingPunct="1">
              <a:buFontTx/>
              <a:buChar char="•"/>
            </a:pPr>
            <a:r>
              <a:rPr lang="en-US" altLang="en-US" sz="1800"/>
              <a:t> Type/Error Checking</a:t>
            </a:r>
          </a:p>
          <a:p>
            <a:pPr eaLnBrk="1" hangingPunct="1">
              <a:buFontTx/>
              <a:buChar char="•"/>
            </a:pPr>
            <a:r>
              <a:rPr lang="en-US" altLang="en-US" sz="1800"/>
              <a:t> Intermediate Code Generation – abstract machine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562600" y="3276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/>
              <a:t>Syntactic/semantic</a:t>
            </a:r>
          </a:p>
          <a:p>
            <a:pPr algn="ctr" eaLnBrk="1" hangingPunct="1"/>
            <a:r>
              <a:rPr lang="en-US" altLang="en-US" sz="120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783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i="1" dirty="0"/>
              <a:t>Semantic</a:t>
            </a:r>
            <a:r>
              <a:rPr lang="en-US" altLang="en-US" sz="6000" dirty="0"/>
              <a:t> </a:t>
            </a:r>
            <a:r>
              <a:rPr lang="en-US" altLang="en-US" sz="6000" b="1" i="1" dirty="0" err="1"/>
              <a:t>Analyser</a:t>
            </a:r>
            <a:endParaRPr lang="zh-TW" altLang="en-US" sz="6000" b="1" i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sz="4400" dirty="0" smtClean="0"/>
              <a:t>Check the static semantics of each construct</a:t>
            </a:r>
          </a:p>
          <a:p>
            <a:pPr lvl="1"/>
            <a:r>
              <a:rPr lang="en-US" altLang="zh-TW" sz="4400" dirty="0" smtClean="0"/>
              <a:t>Do the actual translation for generating intermediate representation (IR)</a:t>
            </a:r>
          </a:p>
          <a:p>
            <a:pPr lvl="1"/>
            <a:r>
              <a:rPr lang="en-US" altLang="en-US" sz="4400" dirty="0" smtClean="0">
                <a:latin typeface="Times" panose="02020603050405020304" pitchFamily="18" charset="0"/>
                <a:ea typeface="MS PGothic" panose="020B0600070205080204" pitchFamily="34" charset="-128"/>
              </a:rPr>
              <a:t>Type checking</a:t>
            </a:r>
          </a:p>
          <a:p>
            <a:pPr lvl="1"/>
            <a:r>
              <a:rPr lang="en-US" altLang="en-US" sz="4400" dirty="0" smtClean="0">
                <a:latin typeface="Times" panose="02020603050405020304" pitchFamily="18" charset="0"/>
                <a:ea typeface="MS PGothic" panose="020B0600070205080204" pitchFamily="34" charset="-128"/>
              </a:rPr>
              <a:t>Annotated parse tree or abstract syntax tree</a:t>
            </a:r>
            <a:endParaRPr lang="en-US" altLang="en-US" sz="4400" dirty="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8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507</Words>
  <Application>Microsoft Office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新細明體</vt:lpstr>
      <vt:lpstr>Times</vt:lpstr>
      <vt:lpstr>Times New Roman</vt:lpstr>
      <vt:lpstr>Wingdings</vt:lpstr>
      <vt:lpstr>Office Theme</vt:lpstr>
      <vt:lpstr>Unit4: Basic approaches to translation</vt:lpstr>
      <vt:lpstr>Compilers</vt:lpstr>
      <vt:lpstr>Structure of a Compiler</vt:lpstr>
      <vt:lpstr>Grouping o f Phases into Passes</vt:lpstr>
      <vt:lpstr>Structure of a Compiler</vt:lpstr>
      <vt:lpstr>Structure of a Compiler (Cont.)</vt:lpstr>
      <vt:lpstr>Structure of a Compiler (Cont.)</vt:lpstr>
      <vt:lpstr>Semantic Analyser</vt:lpstr>
      <vt:lpstr>Semantic Analyser</vt:lpstr>
      <vt:lpstr>Symbol Table</vt:lpstr>
      <vt:lpstr>Intermediate Code Generation</vt:lpstr>
      <vt:lpstr>Code Optimization</vt:lpstr>
      <vt:lpstr>Code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95</cp:revision>
  <dcterms:created xsi:type="dcterms:W3CDTF">2020-12-02T07:42:58Z</dcterms:created>
  <dcterms:modified xsi:type="dcterms:W3CDTF">2020-12-24T06:50:43Z</dcterms:modified>
</cp:coreProperties>
</file>