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3" r:id="rId6"/>
    <p:sldId id="264" r:id="rId7"/>
    <p:sldId id="265" r:id="rId8"/>
    <p:sldId id="266" r:id="rId9"/>
    <p:sldId id="269" r:id="rId10"/>
    <p:sldId id="270" r:id="rId11"/>
    <p:sldId id="261" r:id="rId12"/>
    <p:sldId id="262" r:id="rId13"/>
    <p:sldId id="267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91" r:id="rId23"/>
    <p:sldId id="278" r:id="rId24"/>
    <p:sldId id="279" r:id="rId25"/>
    <p:sldId id="280" r:id="rId26"/>
    <p:sldId id="292" r:id="rId27"/>
    <p:sldId id="281" r:id="rId28"/>
    <p:sldId id="282" r:id="rId29"/>
    <p:sldId id="283" r:id="rId30"/>
    <p:sldId id="284" r:id="rId31"/>
    <p:sldId id="285" r:id="rId32"/>
    <p:sldId id="287" r:id="rId33"/>
    <p:sldId id="286" r:id="rId34"/>
    <p:sldId id="289" r:id="rId35"/>
    <p:sldId id="290" r:id="rId36"/>
    <p:sldId id="28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TB02 – </a:t>
            </a:r>
            <a:r>
              <a:rPr lang="en-US" dirty="0" err="1" smtClean="0"/>
              <a:t>Arquitectura</a:t>
            </a:r>
            <a:r>
              <a:rPr lang="en-US" dirty="0" smtClean="0"/>
              <a:t> de Software</a:t>
            </a:r>
            <a:endParaRPr lang="en-US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2684206" y="4085303"/>
            <a:ext cx="4114800" cy="251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1900" kern="1200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3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mtClean="0"/>
              <a:t>Carreño Castillo, José.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mtClean="0"/>
              <a:t>Rojas Barboza, Víctor.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mtClean="0"/>
              <a:t>Huamán Oliden, Andrés.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mtClean="0"/>
              <a:t>Espinoza Carranza, Renato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91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DDD – asignación de rutas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30680"/>
            <a:ext cx="5257800" cy="4882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22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Los usuarios tendrán que registrar los vehículos que posean. Se guardará la </a:t>
            </a:r>
            <a:r>
              <a:rPr lang="es-PE" dirty="0" smtClean="0"/>
              <a:t>placa </a:t>
            </a:r>
            <a:r>
              <a:rPr lang="es-PE" dirty="0"/>
              <a:t>del vehículo y el código GPS del mismo</a:t>
            </a:r>
            <a:r>
              <a:rPr lang="es-PE" dirty="0" smtClean="0"/>
              <a:t>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r>
              <a:rPr lang="es-PE" dirty="0"/>
              <a:t>Los usuario tipo empresa podrán, adicionalmente, crear flotas de vehículos y asignar vehículos de tipo bus a estas flotas. Además, a una flota se le podrá fijar una ruta de circulación</a:t>
            </a:r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vehículo</a:t>
            </a:r>
            <a:endParaRPr lang="en-US" dirty="0"/>
          </a:p>
        </p:txBody>
      </p:sp>
      <p:pic>
        <p:nvPicPr>
          <p:cNvPr id="4" name="Picture 4" descr="https://www.sunarp.gob.pe/images/NuevologoSunar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40330"/>
            <a:ext cx="379095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www.minuto30.com/wp-content/uploads/2014/09/nuevos-bus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3865854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762000" y="2987040"/>
            <a:ext cx="116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Asíncrona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DDD - Vehículo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00200"/>
            <a:ext cx="5133975" cy="495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69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Los usuarios podrán calificar el servicio brindado por las unidades de transporte público y reportar infracciones y abusos de autoridad. </a:t>
            </a:r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r>
              <a:rPr lang="es-PE" dirty="0"/>
              <a:t>Las instituciones interesadas podrán acceder a la información de los reportes a través de un servicio web.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Calificación y denuncias</a:t>
            </a:r>
            <a:endParaRPr lang="en-US" dirty="0"/>
          </a:p>
        </p:txBody>
      </p:sp>
      <p:pic>
        <p:nvPicPr>
          <p:cNvPr id="12290" name="Picture 2" descr="http://www.contraelacoso.com/wp-content/uploads/2014/04/denunc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2857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portal.munilosolivos.gob.pe/inicio/images/stories/img_web/escudo_pn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743199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659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DDD – Calificación y denuncias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5476875" cy="517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577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Al momento de ingresar a un vehículo que brinde servicios de transporte público, los usuarios deberán registrar el pago a través de los sistemas externos VISA y MasterCard. 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Pagos y cobranzas</a:t>
            </a:r>
            <a:endParaRPr lang="en-US" dirty="0"/>
          </a:p>
        </p:txBody>
      </p:sp>
      <p:pic>
        <p:nvPicPr>
          <p:cNvPr id="15362" name="Picture 2" descr="http://upload.wikimedia.org/wikipedia/commons/thumb/a/ac/Old_Visa_Logo.svg/220px-Old_Visa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62718"/>
            <a:ext cx="20955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://upload.wikimedia.org/wikipedia/commons/thumb/b/b7/MasterCard_Logo.svg/2000px-MasterCard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22473"/>
            <a:ext cx="3737610" cy="22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359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Ddd</a:t>
            </a:r>
            <a:r>
              <a:rPr lang="es-PE" dirty="0" smtClean="0"/>
              <a:t> – pagos y cobranzas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52600"/>
            <a:ext cx="5015641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350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Attribute</a:t>
            </a:r>
            <a:r>
              <a:rPr lang="es-PE" dirty="0" smtClean="0"/>
              <a:t> </a:t>
            </a:r>
            <a:r>
              <a:rPr lang="es-PE" dirty="0" err="1" smtClean="0"/>
              <a:t>driven</a:t>
            </a:r>
            <a:r>
              <a:rPr lang="es-PE" dirty="0" smtClean="0"/>
              <a:t> </a:t>
            </a:r>
            <a:r>
              <a:rPr lang="es-PE" dirty="0" err="1" smtClean="0"/>
              <a:t>design</a:t>
            </a:r>
            <a:endParaRPr lang="en-US" dirty="0"/>
          </a:p>
        </p:txBody>
      </p:sp>
      <p:pic>
        <p:nvPicPr>
          <p:cNvPr id="17410" name="Picture 2" descr="http://ragegenerator.com/uploads/452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61912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218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/>
              <a:t>	</a:t>
            </a:r>
            <a:r>
              <a:rPr lang="es-PE" dirty="0" smtClean="0"/>
              <a:t>		</a:t>
            </a:r>
          </a:p>
          <a:p>
            <a:pPr marL="45720" indent="0">
              <a:buNone/>
            </a:pPr>
            <a:r>
              <a:rPr lang="es-PE" dirty="0"/>
              <a:t>	</a:t>
            </a:r>
            <a:r>
              <a:rPr lang="es-PE" dirty="0" smtClean="0"/>
              <a:t>		    AVAILABILITY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registro de usuario </a:t>
            </a:r>
            <a:endParaRPr lang="en-U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704486"/>
              </p:ext>
            </p:extLst>
          </p:nvPr>
        </p:nvGraphicFramePr>
        <p:xfrm>
          <a:off x="685800" y="2743200"/>
          <a:ext cx="7772400" cy="34290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6787"/>
                <a:gridCol w="5375613"/>
              </a:tblGrid>
              <a:tr h="3263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Elemento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Descripci</a:t>
                      </a:r>
                      <a:r>
                        <a:rPr lang="es-PE" sz="1100">
                          <a:effectLst/>
                        </a:rPr>
                        <a:t>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841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Estímulo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indent="-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Usuario realizando un registro de cuenta.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3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Cliente que será un Nuevo usuario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3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bajo condiciones de sobrecarga.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3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Validar Usuario Empresa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97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Los usuarios no pierden la información del registro y el error es trasparente para el usuario.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97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Métrica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El nodo secundario toma el control y se reestablece la conexión en 5 segundos.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012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    PERFORMANCE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Add</a:t>
            </a:r>
            <a:r>
              <a:rPr lang="es-PE" dirty="0"/>
              <a:t> – registro de usuario 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902806"/>
              </p:ext>
            </p:extLst>
          </p:nvPr>
        </p:nvGraphicFramePr>
        <p:xfrm>
          <a:off x="685800" y="2514600"/>
          <a:ext cx="8001000" cy="3733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1355"/>
                <a:gridCol w="5579645"/>
              </a:tblGrid>
              <a:tr h="4100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Elemento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00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indent="-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Usuario realizando un registro de cuenta.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00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Cliente que será un nuevo usuario.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00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bajo condiciones normales de uso.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00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Módulo de Registro de Usuario.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41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usuario es registrado en el sistema satisfactoriamente y se muestra un mensaje de éxito al cliente.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41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Métrica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El usuario se registra en el sistema en un tiempo promedio de 3 segundos.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92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04800" y="304800"/>
            <a:ext cx="8381260" cy="1054394"/>
          </a:xfrm>
        </p:spPr>
        <p:txBody>
          <a:bodyPr/>
          <a:lstStyle/>
          <a:p>
            <a:r>
              <a:rPr lang="en-US" dirty="0" smtClean="0"/>
              <a:t>DOMAIN DRIVEN DESIGN</a:t>
            </a:r>
            <a:endParaRPr lang="en-US" dirty="0"/>
          </a:p>
        </p:txBody>
      </p:sp>
      <p:pic>
        <p:nvPicPr>
          <p:cNvPr id="3074" name="Picture 2" descr="http://ecx.images-amazon.com/images/I/51sZW87slRL._SX258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828800"/>
            <a:ext cx="3424939" cy="453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68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         USABILITY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contacto de emergencia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842024"/>
              </p:ext>
            </p:extLst>
          </p:nvPr>
        </p:nvGraphicFramePr>
        <p:xfrm>
          <a:off x="533400" y="2514600"/>
          <a:ext cx="8153400" cy="3810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7476"/>
                <a:gridCol w="5685924"/>
              </a:tblGrid>
              <a:tr h="473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Elemento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3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Usuario realiza búsqueda del contacto de emergencia.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3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Usuario registrado como contacto de emergencia.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3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bajo condiciones normales de uso.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3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Seguimiento de Rutas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3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muestra la ubicación y la ruta que está siguiendo el pasajero.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71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Métrica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El usuario visualiza la ruta del pasajero en un tiempo promedio de 8 segundos.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492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</a:t>
            </a:r>
            <a:r>
              <a:rPr lang="es-PE" dirty="0"/>
              <a:t> </a:t>
            </a:r>
            <a:r>
              <a:rPr lang="es-PE" dirty="0" smtClean="0"/>
              <a:t>       Integridad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pagos y cobranzas</a:t>
            </a:r>
            <a:endParaRPr lang="en-U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794237"/>
              </p:ext>
            </p:extLst>
          </p:nvPr>
        </p:nvGraphicFramePr>
        <p:xfrm>
          <a:off x="685800" y="2286000"/>
          <a:ext cx="7924800" cy="40386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8295"/>
                <a:gridCol w="5526505"/>
              </a:tblGrid>
              <a:tr h="39575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Elemento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575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Estímulo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Usuario empresa consultando un reporte de ventas 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85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Fuente del estímulo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 administrador de transacciones obtiene el reporte de ventas de una empresa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575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Muchos usuarios empresa consumen el servicio 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575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Módulo de pagos y cobranzas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85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Todas las peticiones realizadas por el cliente han sido respondidas manteniendo la integridad de los datos procesados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85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Métrica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Los datos recibidos por la empresa tienen una integridad del 100%  y 0%  de corrupción.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929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s-PE" dirty="0" smtClean="0"/>
              <a:t>				SECURITY</a:t>
            </a:r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- </a:t>
            </a:r>
            <a:r>
              <a:rPr lang="es-PE" smtClean="0"/>
              <a:t>Iniciar sesión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813082"/>
              </p:ext>
            </p:extLst>
          </p:nvPr>
        </p:nvGraphicFramePr>
        <p:xfrm>
          <a:off x="609600" y="2286000"/>
          <a:ext cx="8077200" cy="411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4416"/>
                <a:gridCol w="5632784"/>
              </a:tblGrid>
              <a:tr h="333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Elemento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Estímulo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Usuario ingrensando al sistema.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95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Fuente del estímulo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Un usuario se ha autenticado con datos válidos para ingresar al sistema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95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Reportes que informan gran cantidad de intentos de autentificacion con datos inválidos.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Módulo de Login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45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ha denegado el ingreso de usuario con datos invalidos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Todos los intentos de acceso al sistema hechos por progromadas de keyloggin han sido rechazados.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95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Métrica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La cantidad de ingresos al sistemas por usuarios falsos  es de 0%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Los usuarios infiltrados han sido reportados.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741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   MODIFIABILITY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editar usuario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44623"/>
              </p:ext>
            </p:extLst>
          </p:nvPr>
        </p:nvGraphicFramePr>
        <p:xfrm>
          <a:off x="609600" y="2514600"/>
          <a:ext cx="8001000" cy="38862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1355"/>
                <a:gridCol w="5579645"/>
              </a:tblGrid>
              <a:tr h="48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Elemento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Actualización en el módulo de usuario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quiere agregar una nueva funcionalidad de perfil al usuario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bajo condiciones normales de uso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Módulo de registro de usuario y editar usuario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90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sistema es capaz de someterse a un cambio sin afectar a otros módulos para mantener la integración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Métrica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El costo de del cambio es el menor posible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902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         USABILITY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editar usuario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287066"/>
              </p:ext>
            </p:extLst>
          </p:nvPr>
        </p:nvGraphicFramePr>
        <p:xfrm>
          <a:off x="685800" y="2438400"/>
          <a:ext cx="7924800" cy="3886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8295"/>
                <a:gridCol w="5526505"/>
              </a:tblGrid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Elemento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usuario quiere modificar los datos de su perfil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Usuario Final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en condiciones normales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Editar datos de usuario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76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usuario efectúa la operación de manera eficaz lo realiza de manera intuitiva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76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Métrica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El usuario se demora un promedio de dos minutos en realizar todos los pasos para editar los datos de su cuenta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561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</a:t>
            </a:r>
            <a:r>
              <a:rPr lang="es-PE" smtClean="0"/>
              <a:t>       TESTABILITY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registro de vehículo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75374"/>
              </p:ext>
            </p:extLst>
          </p:nvPr>
        </p:nvGraphicFramePr>
        <p:xfrm>
          <a:off x="533400" y="2438400"/>
          <a:ext cx="8153400" cy="3657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7476"/>
                <a:gridCol w="5685924"/>
              </a:tblGrid>
              <a:tr h="454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Elemento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4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Ejecución de pruebas unitarias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322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desean realizar pruebas unitarias al sistema para evaluar su calidad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4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sistema se encuentra en mantenimiento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4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Módulo de registro de vehículo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4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Captura de los resultado de las pruebas unitarias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4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Métrica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El porcentaje del código cubierto en las pruebas de cobertura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307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04800" y="1752600"/>
            <a:ext cx="8407893" cy="4407408"/>
          </a:xfrm>
        </p:spPr>
        <p:txBody>
          <a:bodyPr/>
          <a:lstStyle/>
          <a:p>
            <a:pPr marL="45720" indent="0">
              <a:buNone/>
            </a:pPr>
            <a:r>
              <a:rPr lang="es-PE" dirty="0" smtClean="0"/>
              <a:t>			    AVAILABILITY</a:t>
            </a:r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registro de vehículo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746489"/>
              </p:ext>
            </p:extLst>
          </p:nvPr>
        </p:nvGraphicFramePr>
        <p:xfrm>
          <a:off x="609600" y="2286000"/>
          <a:ext cx="8001000" cy="3962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1355"/>
                <a:gridCol w="5579645"/>
              </a:tblGrid>
              <a:tr h="4243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Elemento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Descripci</a:t>
                      </a:r>
                      <a:r>
                        <a:rPr lang="es-PE" sz="1100">
                          <a:effectLst/>
                        </a:rPr>
                        <a:t>ón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6305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Estímulo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Usuario realizando un registro de vehículo.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43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Fuente del estímulo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Vehículo nuevo registrado en el sistema.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43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Entorno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bajo condiciones de sobrecarga.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43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Artefacto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Módulo registrar vehículo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43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Respuesta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Los usuarios no pierden la información del vehículo registrado.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7764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Métrica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El nodo secundario toma el control y se reestablece la conexión en 5 segundos.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496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         AVAILABILITY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calificación y denuncias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251246"/>
              </p:ext>
            </p:extLst>
          </p:nvPr>
        </p:nvGraphicFramePr>
        <p:xfrm>
          <a:off x="609600" y="2286000"/>
          <a:ext cx="7924800" cy="3886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8295"/>
                <a:gridCol w="5526505"/>
              </a:tblGrid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Elemento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sistema falla al enviar un reporte de infracción y denuncia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Usuario que envía el reporte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bajo condiciones normales de uso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Reportar infracción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76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muestra un mensaje de error y los datos descritos en el reporte no se pierden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76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Métrica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El sistema identifica un nodo secundario y se recupera a los 5 segundos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536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    PERFORMANCE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calificación y denuncias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689171"/>
              </p:ext>
            </p:extLst>
          </p:nvPr>
        </p:nvGraphicFramePr>
        <p:xfrm>
          <a:off x="609600" y="2362200"/>
          <a:ext cx="8001000" cy="40386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1355"/>
                <a:gridCol w="5579645"/>
              </a:tblGrid>
              <a:tr h="397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Elemento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6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Una institución quiere hacer una consulta de las demandas que se han sido imputadas.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6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quiere consumir el servicio de consultar los reportes de infracción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7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bajo condiciones normales de uso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7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Servicio de Consultas de Reportes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6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La petición es procesada y los reportes son adquiridos por la institución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7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Métrica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Tiempo promedio de latencia de unos 3 segundos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904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   MODIFICABILITY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consulta de rutas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179760"/>
              </p:ext>
            </p:extLst>
          </p:nvPr>
        </p:nvGraphicFramePr>
        <p:xfrm>
          <a:off x="762000" y="2362200"/>
          <a:ext cx="7848600" cy="39624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5234"/>
                <a:gridCol w="5473366"/>
              </a:tblGrid>
              <a:tr h="3900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Elemento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006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quiere agregar una funcionalidad al usuario de poder consultar el tiempo promedio de llegada de un bus a un determinado paradero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006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Los desarrolladores consideran relevante la implementación de dicha característica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00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en mantenimiento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00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Core del Sistema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00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Los cambios son añadidos al sistema de manera eficiente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006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Métrica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Se evalúa el costo económico, de tiempo y de esfuerzo en implementar dicha característica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18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Se han definido dos tipos de usuario al momento del </a:t>
            </a:r>
            <a:r>
              <a:rPr lang="es-PE" dirty="0" smtClean="0"/>
              <a:t>registro: </a:t>
            </a:r>
          </a:p>
          <a:p>
            <a:pPr marL="45720" indent="0">
              <a:buNone/>
            </a:pPr>
            <a:r>
              <a:rPr lang="es-PE" dirty="0" smtClean="0"/>
              <a:t>natural y empresa.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s-PE" dirty="0"/>
              <a:t>El registro  del usuario empresa tiene una mayor complejidad, pues se debe verificar la información de la empresa y </a:t>
            </a:r>
            <a:r>
              <a:rPr lang="es-PE"/>
              <a:t>los </a:t>
            </a:r>
            <a:r>
              <a:rPr lang="es-PE" smtClean="0"/>
              <a:t>permisos </a:t>
            </a:r>
            <a:r>
              <a:rPr lang="es-PE" dirty="0"/>
              <a:t>de circulación en las diferentes rutas vehiculares.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Registro</a:t>
            </a:r>
            <a:r>
              <a:rPr lang="en-US" dirty="0"/>
              <a:t> de </a:t>
            </a:r>
            <a:r>
              <a:rPr lang="en-US" dirty="0" err="1"/>
              <a:t>Usuario</a:t>
            </a:r>
            <a:endParaRPr lang="en-US" dirty="0"/>
          </a:p>
        </p:txBody>
      </p:sp>
      <p:pic>
        <p:nvPicPr>
          <p:cNvPr id="5122" name="Picture 2" descr="http://www.mastermagazine.info/termino/wp-content/uploads/Usuario-Icon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07968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images.all-free-download.com/images/graphiclarge/user_9116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731769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>
            <a:off x="4740592" y="3520439"/>
            <a:ext cx="1661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http://lh3.googleusercontent.com/nomadextraveler/RvWdiZHRvFI/AAAAAAAAA4I/8DBGDNX6Rbc/pe_elimm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752" y="2217896"/>
            <a:ext cx="2416122" cy="262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426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matriz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555476"/>
              </p:ext>
            </p:extLst>
          </p:nvPr>
        </p:nvGraphicFramePr>
        <p:xfrm>
          <a:off x="2819400" y="1752600"/>
          <a:ext cx="3810000" cy="472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982"/>
                <a:gridCol w="1465186"/>
                <a:gridCol w="1318409"/>
                <a:gridCol w="750423"/>
              </a:tblGrid>
              <a:tr h="2453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High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Medium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Low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</a:tr>
              <a:tr h="1211461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High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Consulta de rutas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Registro de usuario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Registro de rutas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RF04 Inicio de sesión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Editar usuario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</a:tr>
              <a:tr h="1591025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Medium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Contacto de emergencia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Pagos y cobranzas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Calificación y denuncias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</a:tr>
              <a:tr h="1676574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Low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Registro de vehículos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</a:tr>
            </a:tbl>
          </a:graphicData>
        </a:graphic>
      </p:graphicFrame>
      <p:cxnSp>
        <p:nvCxnSpPr>
          <p:cNvPr id="28673" name="AutoShape 1"/>
          <p:cNvCxnSpPr>
            <a:cxnSpLocks noChangeShapeType="1"/>
          </p:cNvCxnSpPr>
          <p:nvPr/>
        </p:nvCxnSpPr>
        <p:spPr bwMode="auto">
          <a:xfrm>
            <a:off x="2819400" y="1676400"/>
            <a:ext cx="381000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4" name="AutoShape 2"/>
          <p:cNvCxnSpPr>
            <a:cxnSpLocks noChangeShapeType="1"/>
          </p:cNvCxnSpPr>
          <p:nvPr/>
        </p:nvCxnSpPr>
        <p:spPr bwMode="auto">
          <a:xfrm>
            <a:off x="2590800" y="1706880"/>
            <a:ext cx="19050" cy="469392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819400" y="6475095"/>
            <a:ext cx="173355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Impacto en la arquitectura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389380"/>
            <a:ext cx="2124075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Importancia para los stakeholders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94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El primer candidato a driver de arquitectura y </a:t>
            </a:r>
            <a:r>
              <a:rPr lang="es-PE" dirty="0" err="1"/>
              <a:t>core</a:t>
            </a:r>
            <a:r>
              <a:rPr lang="es-PE" dirty="0"/>
              <a:t> del sistema es la consulta de rutas. El hecho de actualizar la posición de todos los vehículos registrados en el sistema  (más de un millón) cada 5 segundos causa un impacto muy alto en la arquitectura del software. 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Drivers de arquitectura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4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Se ha usado una arquitectura orientada a servicios cómo patrón principal de arquitectura y para el despliegue se ha elegido el patrón N-</a:t>
            </a:r>
            <a:r>
              <a:rPr lang="es-PE" dirty="0" err="1"/>
              <a:t>tier</a:t>
            </a:r>
            <a:r>
              <a:rPr lang="es-PE" dirty="0"/>
              <a:t>. La funcionalidad </a:t>
            </a:r>
            <a:r>
              <a:rPr lang="es-PE" dirty="0" err="1"/>
              <a:t>core</a:t>
            </a:r>
            <a:r>
              <a:rPr lang="es-PE" dirty="0"/>
              <a:t> del sistema -consulta de rutas-  utiliza una infraestructura de distribución </a:t>
            </a:r>
            <a:r>
              <a:rPr lang="es-PE" dirty="0" err="1"/>
              <a:t>publisher</a:t>
            </a:r>
            <a:r>
              <a:rPr lang="es-PE" dirty="0"/>
              <a:t> – </a:t>
            </a:r>
            <a:r>
              <a:rPr lang="es-PE" dirty="0" err="1"/>
              <a:t>suscriber</a:t>
            </a:r>
            <a:r>
              <a:rPr lang="es-PE" dirty="0"/>
              <a:t>. Además para mejorar la concurrencia se implementará el patrón </a:t>
            </a:r>
            <a:r>
              <a:rPr lang="es-PE" dirty="0" err="1"/>
              <a:t>half</a:t>
            </a:r>
            <a:r>
              <a:rPr lang="es-PE" dirty="0"/>
              <a:t> - </a:t>
            </a:r>
            <a:r>
              <a:rPr lang="es-PE" dirty="0" err="1"/>
              <a:t>sync</a:t>
            </a:r>
            <a:r>
              <a:rPr lang="es-PE" dirty="0"/>
              <a:t> / </a:t>
            </a:r>
            <a:r>
              <a:rPr lang="es-PE" dirty="0" err="1"/>
              <a:t>half</a:t>
            </a:r>
            <a:r>
              <a:rPr lang="es-PE" dirty="0"/>
              <a:t> – </a:t>
            </a:r>
            <a:r>
              <a:rPr lang="es-PE" dirty="0" err="1"/>
              <a:t>async</a:t>
            </a:r>
            <a:r>
              <a:rPr lang="es-PE" dirty="0"/>
              <a:t> en la mayoría de los servicios de validación de datos como SUNARP o Municipalidad de Lima.</a:t>
            </a:r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 arquitectónico modular</a:t>
            </a:r>
            <a:endParaRPr lang="en-US" dirty="0"/>
          </a:p>
        </p:txBody>
      </p:sp>
      <p:pic>
        <p:nvPicPr>
          <p:cNvPr id="30722" name="Picture 2" descr="http://www.addsistemas.com/images/software/softwa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114800"/>
            <a:ext cx="3096387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92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 arquitectónico modular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9" y="1280160"/>
            <a:ext cx="4329363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77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 </a:t>
            </a:r>
            <a:r>
              <a:rPr lang="es-PE" dirty="0" err="1" smtClean="0"/>
              <a:t>runtime</a:t>
            </a:r>
            <a:endParaRPr lang="es-P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6574291" cy="468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1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Leyenda</a:t>
            </a:r>
            <a:endParaRPr lang="es-PE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8315325" cy="273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91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ttp://www.psoe.es/source-media/000000567500/0000005679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764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59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 – </a:t>
            </a:r>
            <a:r>
              <a:rPr lang="en-US" dirty="0" err="1" smtClean="0"/>
              <a:t>Registro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25095"/>
            <a:ext cx="5334000" cy="485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19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Los usuarios podrán editar información de su cuenta como datos personales o datos de la empresa. 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Editar usuario</a:t>
            </a:r>
            <a:endParaRPr lang="en-US" dirty="0"/>
          </a:p>
        </p:txBody>
      </p:sp>
      <p:pic>
        <p:nvPicPr>
          <p:cNvPr id="4" name="Picture 2" descr="http://www.botyhowto.com/img/facebook_edit_profile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3200"/>
            <a:ext cx="34290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rlv.zcache.com/modifique_este_contacto_de_la_emergencia_para_pegatina-r80c23a049c15450ea070fe5b04156c12_v9wf3_8byvr_5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95600"/>
            <a:ext cx="33528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44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DDD – Editar Usuario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28425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32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Los usuarios tipo pasajero podrán suscribirse a las rutas que deseen. Esto les permitirá ver la posición y el detalle de los vehículos que circula por las rutas seleccionadas. 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Consulta de rutas</a:t>
            </a:r>
            <a:endParaRPr lang="en-US" dirty="0"/>
          </a:p>
        </p:txBody>
      </p:sp>
      <p:pic>
        <p:nvPicPr>
          <p:cNvPr id="10242" name="Picture 2" descr="http://www.enorihuela.com/Fotos/Ruta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124200"/>
            <a:ext cx="3998097" cy="321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84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Ddd</a:t>
            </a:r>
            <a:r>
              <a:rPr lang="es-PE" dirty="0" smtClean="0"/>
              <a:t> – consulta de rutas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6253162" cy="5337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0287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Los usuarios empresa que posean vehículos de tipo bus deberán asignar sus rutas (obtenidas del repositorio de rutas) </a:t>
            </a:r>
            <a:r>
              <a:rPr lang="es-PE" dirty="0" smtClean="0"/>
              <a:t>previamente </a:t>
            </a:r>
            <a:r>
              <a:rPr lang="es-PE" dirty="0"/>
              <a:t>y los vehículos tendrán que seguir dicha ruta</a:t>
            </a:r>
            <a:r>
              <a:rPr lang="es-PE" dirty="0" smtClean="0"/>
              <a:t>.</a:t>
            </a:r>
          </a:p>
          <a:p>
            <a:r>
              <a:rPr lang="es-PE" dirty="0"/>
              <a:t>En cambio, los usuarios conductores de taxi deberán actualizar su ruta (punto de partida y llegada) cada vez que brinden sus servicios a un nuevo cliente.</a:t>
            </a:r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Asignación de rutas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11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adrícula">
  <a:themeElements>
    <a:clrScheme name="Cuadrícula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Cuadrícul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Cuadrícul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467</TotalTime>
  <Words>1405</Words>
  <Application>Microsoft Office PowerPoint</Application>
  <PresentationFormat>Presentación en pantalla (4:3)</PresentationFormat>
  <Paragraphs>280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Cuadrícula</vt:lpstr>
      <vt:lpstr>TB02 – Arquitectura de Software</vt:lpstr>
      <vt:lpstr>DOMAIN DRIVEN DESIGN</vt:lpstr>
      <vt:lpstr>Registro de Usuario</vt:lpstr>
      <vt:lpstr>DDD – Registro de Usuario</vt:lpstr>
      <vt:lpstr>Editar usuario</vt:lpstr>
      <vt:lpstr>DDD – Editar Usuario</vt:lpstr>
      <vt:lpstr>Consulta de rutas</vt:lpstr>
      <vt:lpstr>Ddd – consulta de rutas</vt:lpstr>
      <vt:lpstr>Asignación de rutas</vt:lpstr>
      <vt:lpstr>DDD – asignación de rutas</vt:lpstr>
      <vt:lpstr>vehículo</vt:lpstr>
      <vt:lpstr>DDD - Vehículo</vt:lpstr>
      <vt:lpstr>Calificación y denuncias</vt:lpstr>
      <vt:lpstr>DDD – Calificación y denuncias</vt:lpstr>
      <vt:lpstr>Pagos y cobranzas</vt:lpstr>
      <vt:lpstr>Ddd – pagos y cobranzas</vt:lpstr>
      <vt:lpstr>Attribute driven design</vt:lpstr>
      <vt:lpstr>Add – registro de usuario </vt:lpstr>
      <vt:lpstr>Add – registro de usuario </vt:lpstr>
      <vt:lpstr>Add – contacto de emergencia</vt:lpstr>
      <vt:lpstr>Add – pagos y cobranzas</vt:lpstr>
      <vt:lpstr>Add - Iniciar sesión</vt:lpstr>
      <vt:lpstr>Add – editar usuario</vt:lpstr>
      <vt:lpstr>Add – editar usuario</vt:lpstr>
      <vt:lpstr>Add – registro de vehículo</vt:lpstr>
      <vt:lpstr>Add – registro de vehículo</vt:lpstr>
      <vt:lpstr>Add – calificación y denuncias</vt:lpstr>
      <vt:lpstr>Add – calificación y denuncias</vt:lpstr>
      <vt:lpstr>Add – consulta de rutas</vt:lpstr>
      <vt:lpstr>matriz</vt:lpstr>
      <vt:lpstr>Drivers de arquitectura</vt:lpstr>
      <vt:lpstr>Diagrama arquitectónico modular</vt:lpstr>
      <vt:lpstr>Diagrama arquitectónico modular</vt:lpstr>
      <vt:lpstr>Diagrama runtime</vt:lpstr>
      <vt:lpstr>Leyenda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Renato</dc:creator>
  <cp:lastModifiedBy>alumnos</cp:lastModifiedBy>
  <cp:revision>19</cp:revision>
  <dcterms:created xsi:type="dcterms:W3CDTF">2015-05-09T04:42:43Z</dcterms:created>
  <dcterms:modified xsi:type="dcterms:W3CDTF">2015-05-09T14:26:45Z</dcterms:modified>
</cp:coreProperties>
</file>