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7" r:id="rId3"/>
    <p:sldId id="268" r:id="rId4"/>
    <p:sldId id="269" r:id="rId5"/>
    <p:sldId id="270" r:id="rId6"/>
    <p:sldId id="271" r:id="rId7"/>
    <p:sldId id="277" r:id="rId8"/>
    <p:sldId id="278" r:id="rId9"/>
    <p:sldId id="279" r:id="rId10"/>
    <p:sldId id="280" r:id="rId11"/>
    <p:sldId id="281" r:id="rId12"/>
    <p:sldId id="282" r:id="rId13"/>
    <p:sldId id="272" r:id="rId14"/>
    <p:sldId id="257" r:id="rId15"/>
    <p:sldId id="273" r:id="rId16"/>
    <p:sldId id="265" r:id="rId17"/>
    <p:sldId id="274" r:id="rId18"/>
    <p:sldId id="259" r:id="rId19"/>
    <p:sldId id="275"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25922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4194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33296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19083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8022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7572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19938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69249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31841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13384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7846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6126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5D24AE-62F5-4717-B733-DB2C56F6F900}"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78394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98770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E5D24AE-62F5-4717-B733-DB2C56F6F900}" type="datetimeFigureOut">
              <a:rPr lang="en-US" smtClean="0"/>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602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91826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59985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5D24AE-62F5-4717-B733-DB2C56F6F900}" type="datetimeFigureOut">
              <a:rPr lang="en-US" smtClean="0"/>
              <a:t>6/6/2015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172190332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n-US" smtClean="0"/>
              <a:t>TB03 </a:t>
            </a:r>
            <a:r>
              <a:rPr lang="en-US" dirty="0"/>
              <a:t>– </a:t>
            </a:r>
            <a:r>
              <a:rPr lang="en-US" dirty="0" err="1"/>
              <a:t>Arquitectura</a:t>
            </a:r>
            <a:r>
              <a:rPr lang="en-US" dirty="0"/>
              <a:t> de Software</a:t>
            </a:r>
          </a:p>
        </p:txBody>
      </p:sp>
      <p:sp>
        <p:nvSpPr>
          <p:cNvPr id="6" name="Marcador de contenido 5"/>
          <p:cNvSpPr>
            <a:spLocks noGrp="1"/>
          </p:cNvSpPr>
          <p:nvPr>
            <p:ph type="subTitle" idx="1"/>
          </p:nvPr>
        </p:nvSpPr>
        <p:spPr/>
        <p:txBody>
          <a:bodyPr>
            <a:normAutofit fontScale="25000" lnSpcReduction="20000"/>
          </a:bodyPr>
          <a:lstStyle/>
          <a:p>
            <a:endParaRPr lang="es-PE" dirty="0" smtClean="0"/>
          </a:p>
          <a:p>
            <a:endParaRPr lang="es-PE" dirty="0"/>
          </a:p>
          <a:p>
            <a:r>
              <a:rPr lang="es-PE" sz="6400" dirty="0" smtClean="0"/>
              <a:t>Carreño </a:t>
            </a:r>
            <a:r>
              <a:rPr lang="es-PE" sz="6400" dirty="0"/>
              <a:t>Castillo, José.</a:t>
            </a:r>
          </a:p>
          <a:p>
            <a:r>
              <a:rPr lang="es-PE" sz="6400" dirty="0"/>
              <a:t>Rojas Barboza, Víctor.</a:t>
            </a:r>
          </a:p>
          <a:p>
            <a:r>
              <a:rPr lang="es-PE" sz="6400" dirty="0"/>
              <a:t>Huamán </a:t>
            </a:r>
            <a:r>
              <a:rPr lang="es-PE" sz="6400" dirty="0" err="1"/>
              <a:t>Oliden</a:t>
            </a:r>
            <a:r>
              <a:rPr lang="es-PE" sz="6400" dirty="0"/>
              <a:t>, Andrés.</a:t>
            </a:r>
          </a:p>
          <a:p>
            <a:r>
              <a:rPr lang="es-PE" sz="6400" dirty="0"/>
              <a:t>Espinoza Carranza, Renato</a:t>
            </a:r>
            <a:endParaRPr lang="en-US" sz="6400" dirty="0"/>
          </a:p>
          <a:p>
            <a:pPr marL="0" indent="0">
              <a:buNone/>
            </a:pPr>
            <a:endParaRPr lang="en-US" sz="5600" dirty="0"/>
          </a:p>
        </p:txBody>
      </p:sp>
    </p:spTree>
    <p:extLst>
      <p:ext uri="{BB962C8B-B14F-4D97-AF65-F5344CB8AC3E}">
        <p14:creationId xmlns:p14="http://schemas.microsoft.com/office/powerpoint/2010/main" val="387870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Modificabilidad</a:t>
            </a:r>
            <a:r>
              <a:rPr lang="es-PE" b="1" dirty="0" smtClean="0"/>
              <a:t>:</a:t>
            </a:r>
          </a:p>
          <a:p>
            <a:pPr marL="0" indent="0">
              <a:buNone/>
            </a:pPr>
            <a:endParaRPr lang="es-ES" dirty="0"/>
          </a:p>
          <a:p>
            <a:pPr lvl="1"/>
            <a:r>
              <a:rPr lang="es-PE" dirty="0"/>
              <a:t>E06: Cuando requiere realizar un cambio o añadir una funcionalidad al sistema en el módulo del usuario y el costo de dicho cambio es el menor posible.</a:t>
            </a:r>
            <a:endParaRPr lang="es-ES" dirty="0"/>
          </a:p>
          <a:p>
            <a:endParaRPr lang="es-ES" dirty="0"/>
          </a:p>
          <a:p>
            <a:pPr lvl="1"/>
            <a:r>
              <a:rPr lang="es-PE" dirty="0"/>
              <a:t>E05: Se quiere agregar una funcionalidad al usuario para que este pueda consultar el tiempo promedio de llegada de un bus a un determinado paradero y que la implementación se realice con el menor costo posible.</a:t>
            </a:r>
            <a:endParaRPr lang="es-ES" dirty="0"/>
          </a:p>
        </p:txBody>
      </p:sp>
    </p:spTree>
    <p:extLst>
      <p:ext uri="{BB962C8B-B14F-4D97-AF65-F5344CB8AC3E}">
        <p14:creationId xmlns:p14="http://schemas.microsoft.com/office/powerpoint/2010/main" val="83083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Testeabilidad</a:t>
            </a:r>
            <a:r>
              <a:rPr lang="es-PE" b="1" dirty="0" smtClean="0"/>
              <a:t>:</a:t>
            </a:r>
          </a:p>
          <a:p>
            <a:pPr marL="0" indent="0">
              <a:buNone/>
            </a:pPr>
            <a:endParaRPr lang="es-ES" dirty="0"/>
          </a:p>
          <a:p>
            <a:pPr lvl="1"/>
            <a:r>
              <a:rPr lang="es-PE" dirty="0"/>
              <a:t>E08: El equipo de QA desea realizar pruebas unitarias al módulo de Registro de vehículo para evaluar la calidad mientras el sistema está en estado de mantenimiento. El porcentaje de código cubierto en las pruebas de fue de 90%.</a:t>
            </a:r>
            <a:endParaRPr lang="es-ES" dirty="0"/>
          </a:p>
        </p:txBody>
      </p:sp>
    </p:spTree>
    <p:extLst>
      <p:ext uri="{BB962C8B-B14F-4D97-AF65-F5344CB8AC3E}">
        <p14:creationId xmlns:p14="http://schemas.microsoft.com/office/powerpoint/2010/main" val="188317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Priorización de Escenarios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57709203"/>
              </p:ext>
            </p:extLst>
          </p:nvPr>
        </p:nvGraphicFramePr>
        <p:xfrm>
          <a:off x="1712889" y="2485626"/>
          <a:ext cx="8487179" cy="4005325"/>
        </p:xfrm>
        <a:graphic>
          <a:graphicData uri="http://schemas.openxmlformats.org/drawingml/2006/table">
            <a:tbl>
              <a:tblPr firstRow="1" firstCol="1" bandRow="1">
                <a:tableStyleId>{5C22544A-7EE6-4342-B048-85BDC9FD1C3A}</a:tableStyleId>
              </a:tblPr>
              <a:tblGrid>
                <a:gridCol w="1703113"/>
                <a:gridCol w="5080953"/>
                <a:gridCol w="1703113"/>
              </a:tblGrid>
              <a:tr h="557981">
                <a:tc>
                  <a:txBody>
                    <a:bodyPr/>
                    <a:lstStyle/>
                    <a:p>
                      <a:pPr algn="ctr">
                        <a:lnSpc>
                          <a:spcPct val="107000"/>
                        </a:lnSpc>
                        <a:spcAft>
                          <a:spcPts val="0"/>
                        </a:spcAft>
                      </a:pPr>
                      <a:r>
                        <a:rPr lang="es-ES" sz="1400" dirty="0">
                          <a:effectLst/>
                        </a:rPr>
                        <a:t>#Escenario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Descripción</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Votos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1</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Registro de Usuario (Disponibilidad)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2</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2</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Usuario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3</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3</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4</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Contacto </a:t>
                      </a:r>
                      <a:r>
                        <a:rPr lang="es-ES" sz="1400" dirty="0">
                          <a:effectLst/>
                        </a:rPr>
                        <a:t>de Emergencia (Usabilidad)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1</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5</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(Usabilidad)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6</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7</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1</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8</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Vehículo (Testeabilidad)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bl>
          </a:graphicData>
        </a:graphic>
      </p:graphicFrame>
    </p:spTree>
    <p:extLst>
      <p:ext uri="{BB962C8B-B14F-4D97-AF65-F5344CB8AC3E}">
        <p14:creationId xmlns:p14="http://schemas.microsoft.com/office/powerpoint/2010/main" val="381102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Refinamiento de escenarios y tácticas de arquitectura</a:t>
            </a:r>
            <a:endParaRPr lang="es-ES" dirty="0"/>
          </a:p>
        </p:txBody>
      </p:sp>
    </p:spTree>
    <p:extLst>
      <p:ext uri="{BB962C8B-B14F-4D97-AF65-F5344CB8AC3E}">
        <p14:creationId xmlns:p14="http://schemas.microsoft.com/office/powerpoint/2010/main" val="401679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492374" y="620083"/>
            <a:ext cx="6507935" cy="5664714"/>
          </a:xfrm>
          <a:prstGeom prst="rect">
            <a:avLst/>
          </a:prstGeom>
        </p:spPr>
      </p:pic>
    </p:spTree>
    <p:extLst>
      <p:ext uri="{BB962C8B-B14F-4D97-AF65-F5344CB8AC3E}">
        <p14:creationId xmlns:p14="http://schemas.microsoft.com/office/powerpoint/2010/main" val="393343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Redundancia pasiva:</a:t>
            </a:r>
            <a:r>
              <a:rPr lang="es-PE" dirty="0"/>
              <a:t> Se configurará el servidor de aplicaciones de </a:t>
            </a:r>
            <a:r>
              <a:rPr lang="es-PE" dirty="0" err="1"/>
              <a:t>WebLogic</a:t>
            </a:r>
            <a:r>
              <a:rPr lang="es-PE" dirty="0"/>
              <a:t> usando la opción High </a:t>
            </a:r>
            <a:r>
              <a:rPr lang="es-PE" dirty="0" err="1"/>
              <a:t>Availability</a:t>
            </a:r>
            <a:r>
              <a:rPr lang="es-PE" dirty="0"/>
              <a:t> con un clúster activo pasivo.</a:t>
            </a:r>
            <a:endParaRPr lang="es-ES" dirty="0"/>
          </a:p>
          <a:p>
            <a:pPr lvl="0"/>
            <a:r>
              <a:rPr lang="es-PE" b="1" dirty="0" err="1"/>
              <a:t>Spare</a:t>
            </a:r>
            <a:r>
              <a:rPr lang="es-PE" b="1" dirty="0"/>
              <a:t>:</a:t>
            </a:r>
            <a:r>
              <a:rPr lang="es-PE" dirty="0"/>
              <a:t> Se configurará un nodo auxiliar que estará desactivado hasta que el nodo principal deje de funcionar.</a:t>
            </a:r>
            <a:endParaRPr lang="es-ES" dirty="0"/>
          </a:p>
          <a:p>
            <a:pPr lvl="0"/>
            <a:r>
              <a:rPr lang="es-PE" b="1" dirty="0"/>
              <a:t>Manejo de excepciones:</a:t>
            </a:r>
            <a:r>
              <a:rPr lang="es-PE" dirty="0"/>
              <a:t> Se implementará una clase utilitaria de manejo de excepciones para tener información detallada de los errores o fallas que ocurran en el sistema.</a:t>
            </a:r>
            <a:endParaRPr lang="es-ES" dirty="0"/>
          </a:p>
          <a:p>
            <a:endParaRPr lang="es-ES" dirty="0"/>
          </a:p>
        </p:txBody>
      </p:sp>
    </p:spTree>
    <p:extLst>
      <p:ext uri="{BB962C8B-B14F-4D97-AF65-F5344CB8AC3E}">
        <p14:creationId xmlns:p14="http://schemas.microsoft.com/office/powerpoint/2010/main" val="260366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20687" y="465759"/>
            <a:ext cx="6770914" cy="5473079"/>
          </a:xfrm>
          <a:prstGeom prst="rect">
            <a:avLst/>
          </a:prstGeom>
        </p:spPr>
      </p:pic>
    </p:spTree>
    <p:extLst>
      <p:ext uri="{BB962C8B-B14F-4D97-AF65-F5344CB8AC3E}">
        <p14:creationId xmlns:p14="http://schemas.microsoft.com/office/powerpoint/2010/main" val="4023068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Control de demanda de recursos - </a:t>
            </a:r>
            <a:r>
              <a:rPr lang="es-PE" b="1" i="1" dirty="0" err="1"/>
              <a:t>Bound</a:t>
            </a:r>
            <a:r>
              <a:rPr lang="es-PE" b="1" i="1" dirty="0"/>
              <a:t> </a:t>
            </a:r>
            <a:r>
              <a:rPr lang="es-PE" b="1" i="1" dirty="0" err="1"/>
              <a:t>queue</a:t>
            </a:r>
            <a:r>
              <a:rPr lang="es-PE" b="1" i="1" dirty="0"/>
              <a:t> </a:t>
            </a:r>
            <a:r>
              <a:rPr lang="es-PE" b="1" i="1" dirty="0" err="1"/>
              <a:t>sizes</a:t>
            </a:r>
            <a:r>
              <a:rPr lang="es-PE" dirty="0"/>
              <a:t>: Para implementar esta táctica se usará el servicio de colas distribuidas de </a:t>
            </a:r>
            <a:r>
              <a:rPr lang="es-PE" dirty="0" err="1"/>
              <a:t>WebLogic</a:t>
            </a:r>
            <a:r>
              <a:rPr lang="es-PE" dirty="0"/>
              <a:t> para controlar la máxima cantidad de solicitudes que pueden ser procesadas de manera concurrente para lograr un uso eficiente de los recursos del sistema.</a:t>
            </a:r>
            <a:endParaRPr lang="es-ES" dirty="0"/>
          </a:p>
          <a:p>
            <a:endParaRPr lang="es-ES" dirty="0"/>
          </a:p>
        </p:txBody>
      </p:sp>
    </p:spTree>
    <p:extLst>
      <p:ext uri="{BB962C8B-B14F-4D97-AF65-F5344CB8AC3E}">
        <p14:creationId xmlns:p14="http://schemas.microsoft.com/office/powerpoint/2010/main" val="356865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804046" y="651456"/>
            <a:ext cx="8061386" cy="5581918"/>
          </a:xfrm>
          <a:prstGeom prst="rect">
            <a:avLst/>
          </a:prstGeom>
        </p:spPr>
      </p:pic>
    </p:spTree>
    <p:extLst>
      <p:ext uri="{BB962C8B-B14F-4D97-AF65-F5344CB8AC3E}">
        <p14:creationId xmlns:p14="http://schemas.microsoft.com/office/powerpoint/2010/main" val="299375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Tiempo de diseño: </a:t>
            </a:r>
            <a:r>
              <a:rPr lang="es-PE" dirty="0"/>
              <a:t>Este tipo de táctica consiste en decisiones de diseño que permitan al usuario interactuar con el sistema. Para este caso se implementara el patrón MVC con el </a:t>
            </a:r>
            <a:r>
              <a:rPr lang="es-PE" dirty="0" err="1"/>
              <a:t>framework</a:t>
            </a:r>
            <a:r>
              <a:rPr lang="es-PE" dirty="0"/>
              <a:t> de Spring para poder separar la interfaz de usuario de los otros módulos de la aplicación como la lógica de negocio y el acceso a datos. Así, el usuario solo podrá disponer del módulo que le corresponde.</a:t>
            </a:r>
            <a:endParaRPr lang="es-ES" dirty="0"/>
          </a:p>
          <a:p>
            <a:endParaRPr lang="es-ES" dirty="0"/>
          </a:p>
        </p:txBody>
      </p:sp>
    </p:spTree>
    <p:extLst>
      <p:ext uri="{BB962C8B-B14F-4D97-AF65-F5344CB8AC3E}">
        <p14:creationId xmlns:p14="http://schemas.microsoft.com/office/powerpoint/2010/main" val="352546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Quality</a:t>
            </a:r>
            <a:r>
              <a:rPr lang="es-PE" dirty="0" smtClean="0"/>
              <a:t> </a:t>
            </a:r>
            <a:r>
              <a:rPr lang="es-PE" dirty="0" err="1" smtClean="0"/>
              <a:t>Attribute</a:t>
            </a:r>
            <a:r>
              <a:rPr lang="es-PE" dirty="0" smtClean="0"/>
              <a:t> </a:t>
            </a:r>
            <a:r>
              <a:rPr lang="es-PE" dirty="0" err="1" smtClean="0"/>
              <a:t>Workshop</a:t>
            </a:r>
            <a:r>
              <a:rPr lang="es-PE" dirty="0" smtClean="0"/>
              <a:t> (QAW)</a:t>
            </a:r>
            <a:endParaRPr lang="es-ES" dirty="0"/>
          </a:p>
        </p:txBody>
      </p:sp>
      <p:sp>
        <p:nvSpPr>
          <p:cNvPr id="3" name="Marcador de contenido 2"/>
          <p:cNvSpPr>
            <a:spLocks noGrp="1"/>
          </p:cNvSpPr>
          <p:nvPr>
            <p:ph idx="1"/>
          </p:nvPr>
        </p:nvSpPr>
        <p:spPr/>
        <p:txBody>
          <a:bodyPr/>
          <a:lstStyle/>
          <a:p>
            <a:r>
              <a:rPr lang="es-PE" dirty="0" smtClean="0"/>
              <a:t>Provee un método para identificar los atributos de calidad críticos de la arquitectura de software de un sistema.</a:t>
            </a:r>
          </a:p>
          <a:p>
            <a:pPr marL="0" indent="0">
              <a:buNone/>
            </a:pPr>
            <a:endParaRPr lang="es-PE" dirty="0" smtClean="0"/>
          </a:p>
          <a:p>
            <a:r>
              <a:rPr lang="es-PE" dirty="0" smtClean="0"/>
              <a:t>Consiste en una reunión con los </a:t>
            </a:r>
            <a:r>
              <a:rPr lang="es-PE" dirty="0" err="1" smtClean="0"/>
              <a:t>stakeholders</a:t>
            </a:r>
            <a:r>
              <a:rPr lang="es-PE" dirty="0" smtClean="0"/>
              <a:t> del proyecto, durante las cuales se generan los escenarios que luego serán priorizados y finalmente refinados.</a:t>
            </a:r>
          </a:p>
          <a:p>
            <a:pPr marL="0" indent="0">
              <a:buNone/>
            </a:pPr>
            <a:endParaRPr lang="es-PE" dirty="0" smtClean="0"/>
          </a:p>
          <a:p>
            <a:r>
              <a:rPr lang="es-PE" dirty="0" smtClean="0"/>
              <a:t>Tiene como objetivo determinar las cualidades correctas y necesarias para el sistema antes de que este sea desarrollado.</a:t>
            </a:r>
            <a:endParaRPr lang="es-ES" dirty="0"/>
          </a:p>
        </p:txBody>
      </p:sp>
    </p:spTree>
    <p:extLst>
      <p:ext uri="{BB962C8B-B14F-4D97-AF65-F5344CB8AC3E}">
        <p14:creationId xmlns:p14="http://schemas.microsoft.com/office/powerpoint/2010/main" val="7835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81051" y="475633"/>
            <a:ext cx="7101024" cy="5779160"/>
          </a:xfrm>
          <a:prstGeom prst="rect">
            <a:avLst/>
          </a:prstGeom>
        </p:spPr>
      </p:pic>
    </p:spTree>
    <p:extLst>
      <p:ext uri="{BB962C8B-B14F-4D97-AF65-F5344CB8AC3E}">
        <p14:creationId xmlns:p14="http://schemas.microsoft.com/office/powerpoint/2010/main" val="3134688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normAutofit/>
          </a:bodyPr>
          <a:lstStyle/>
          <a:p>
            <a:pPr lvl="0"/>
            <a:r>
              <a:rPr lang="es-PE" dirty="0" smtClean="0"/>
              <a:t>Manteniendo </a:t>
            </a:r>
            <a:r>
              <a:rPr lang="es-PE" dirty="0"/>
              <a:t>una coherencia semántica. Esto se refiere a la cohesión y el acoplamiento entre los componentes del software de la aplicación. La idea es asegurar un que un componente con responsabilidades comunes no tenga que depender demasiado de otros </a:t>
            </a:r>
            <a:r>
              <a:rPr lang="es-PE" dirty="0" smtClean="0"/>
              <a:t>componentes</a:t>
            </a:r>
          </a:p>
          <a:p>
            <a:pPr lvl="0"/>
            <a:r>
              <a:rPr lang="es-PE" dirty="0" smtClean="0"/>
              <a:t>Spring </a:t>
            </a:r>
            <a:r>
              <a:rPr lang="es-PE" dirty="0"/>
              <a:t>permite implementar este tipo de tácticas mediante el uso del patrón </a:t>
            </a:r>
            <a:r>
              <a:rPr lang="es-PE" dirty="0" smtClean="0"/>
              <a:t>MVC. Esto </a:t>
            </a:r>
            <a:r>
              <a:rPr lang="es-PE" dirty="0"/>
              <a:t>hace más sencillo la modificación de un componente específico sin la necesidad de realizar cambios en varios componentes que estén relacionados, esto permite minimizar el impacto y reducir el costo.</a:t>
            </a:r>
            <a:endParaRPr lang="es-ES" dirty="0"/>
          </a:p>
          <a:p>
            <a:endParaRPr lang="es-ES" dirty="0"/>
          </a:p>
          <a:p>
            <a:endParaRPr lang="es-ES" dirty="0"/>
          </a:p>
        </p:txBody>
      </p:sp>
    </p:spTree>
    <p:extLst>
      <p:ext uri="{BB962C8B-B14F-4D97-AF65-F5344CB8AC3E}">
        <p14:creationId xmlns:p14="http://schemas.microsoft.com/office/powerpoint/2010/main" val="256697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r>
              <a:rPr lang="es-PE" dirty="0" smtClean="0"/>
              <a:t>Este proceso consta de lo siguientes pasos:</a:t>
            </a:r>
          </a:p>
          <a:p>
            <a:pPr marL="0" indent="0">
              <a:buNone/>
            </a:pPr>
            <a:endParaRPr lang="es-PE" dirty="0" smtClean="0"/>
          </a:p>
          <a:p>
            <a:pPr marL="457200" indent="-457200">
              <a:buFont typeface="+mj-lt"/>
              <a:buAutoNum type="arabicPeriod"/>
            </a:pPr>
            <a:r>
              <a:rPr lang="es-PE" dirty="0" smtClean="0"/>
              <a:t>Presentación e introducción del QAW</a:t>
            </a:r>
            <a:endParaRPr lang="es-PE" dirty="0"/>
          </a:p>
          <a:p>
            <a:pPr lvl="1"/>
            <a:r>
              <a:rPr lang="es-PE" dirty="0" smtClean="0"/>
              <a:t>Se describe la motivación del QAW y se les explica los pasos a realizarse a los </a:t>
            </a:r>
            <a:r>
              <a:rPr lang="es-PE" dirty="0" err="1" smtClean="0"/>
              <a:t>stakeholders</a:t>
            </a:r>
            <a:r>
              <a:rPr lang="es-PE" dirty="0" smtClean="0"/>
              <a:t>.</a:t>
            </a:r>
          </a:p>
          <a:p>
            <a:pPr lvl="1"/>
            <a:endParaRPr lang="es-PE" dirty="0"/>
          </a:p>
          <a:p>
            <a:pPr marL="457200" indent="-457200">
              <a:buFont typeface="+mj-lt"/>
              <a:buAutoNum type="arabicPeriod"/>
            </a:pPr>
            <a:r>
              <a:rPr lang="es-PE" dirty="0" smtClean="0"/>
              <a:t>Presentación de negocio</a:t>
            </a:r>
          </a:p>
          <a:p>
            <a:pPr lvl="1"/>
            <a:r>
              <a:rPr lang="es-PE" dirty="0" smtClean="0"/>
              <a:t>Algún representante de los </a:t>
            </a:r>
            <a:r>
              <a:rPr lang="es-PE" dirty="0" err="1" smtClean="0"/>
              <a:t>stakeholders</a:t>
            </a:r>
            <a:r>
              <a:rPr lang="es-PE" dirty="0" smtClean="0"/>
              <a:t> presenta el negocio y los drivers programáticos para el sistema.</a:t>
            </a:r>
          </a:p>
          <a:p>
            <a:pPr lvl="1"/>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199963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3. Presentación del plan arquitectural</a:t>
            </a:r>
            <a:endParaRPr lang="es-PE" dirty="0"/>
          </a:p>
          <a:p>
            <a:pPr lvl="1"/>
            <a:r>
              <a:rPr lang="es-PE" dirty="0"/>
              <a:t>Un representante técnico explica los planes arquitecturales del sistema</a:t>
            </a:r>
            <a:r>
              <a:rPr lang="es-PE" dirty="0" smtClean="0"/>
              <a:t>.</a:t>
            </a:r>
          </a:p>
          <a:p>
            <a:pPr marL="457200" lvl="1" indent="0">
              <a:buNone/>
            </a:pPr>
            <a:endParaRPr lang="es-PE" dirty="0"/>
          </a:p>
          <a:p>
            <a:pPr marL="0" indent="0">
              <a:buNone/>
            </a:pPr>
            <a:r>
              <a:rPr lang="es-PE" dirty="0" smtClean="0"/>
              <a:t>4. Identificación de los drivers arquitecturales</a:t>
            </a:r>
          </a:p>
          <a:p>
            <a:pPr lvl="1"/>
            <a:r>
              <a:rPr lang="es-PE" dirty="0"/>
              <a:t>Se compartirá la lista de drivers arquitectónicos clave y se le pedirá a los </a:t>
            </a:r>
            <a:r>
              <a:rPr lang="es-PE" dirty="0" err="1"/>
              <a:t>stakeholders</a:t>
            </a:r>
            <a:r>
              <a:rPr lang="es-PE" dirty="0"/>
              <a:t> las aclaraciones, adiciones, supresiones y </a:t>
            </a:r>
            <a:r>
              <a:rPr lang="es-PE" dirty="0" err="1"/>
              <a:t>correciones</a:t>
            </a:r>
            <a:r>
              <a:rPr lang="es-PE" dirty="0"/>
              <a:t> necesarias.</a:t>
            </a:r>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66580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5. Lluvia de ideas para los escenarios</a:t>
            </a:r>
            <a:endParaRPr lang="es-PE" dirty="0"/>
          </a:p>
          <a:p>
            <a:pPr lvl="1"/>
            <a:r>
              <a:rPr lang="es-PE" dirty="0"/>
              <a:t>Cada </a:t>
            </a:r>
            <a:r>
              <a:rPr lang="es-PE" dirty="0" err="1"/>
              <a:t>stakeholder</a:t>
            </a:r>
            <a:r>
              <a:rPr lang="es-PE" dirty="0"/>
              <a:t> expondrá un escenario que representa una necesidad que tiene que ser satisfecha por el sistema</a:t>
            </a:r>
            <a:r>
              <a:rPr lang="es-PE" dirty="0" smtClean="0"/>
              <a:t>. Lo ideal es que exista un escenario por cada driver arquitectural</a:t>
            </a:r>
          </a:p>
          <a:p>
            <a:pPr marL="457200" lvl="1" indent="0">
              <a:buNone/>
            </a:pPr>
            <a:endParaRPr lang="es-PE" dirty="0"/>
          </a:p>
          <a:p>
            <a:pPr marL="0" indent="0">
              <a:buNone/>
            </a:pPr>
            <a:r>
              <a:rPr lang="es-PE" dirty="0" smtClean="0"/>
              <a:t>6. Consolidación de lo escenarios</a:t>
            </a:r>
          </a:p>
          <a:p>
            <a:pPr lvl="1"/>
            <a:r>
              <a:rPr lang="es-PE" dirty="0"/>
              <a:t>Se mezclan escenarios con contenidos similares para evitar que los votos de priorización se diluyan</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8047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a:t>7</a:t>
            </a:r>
            <a:r>
              <a:rPr lang="es-PE" dirty="0" smtClean="0"/>
              <a:t>. Priorización de los escenarios</a:t>
            </a:r>
            <a:endParaRPr lang="es-PE" dirty="0"/>
          </a:p>
          <a:p>
            <a:pPr lvl="1"/>
            <a:r>
              <a:rPr lang="es-PE" dirty="0"/>
              <a:t>Se efectúan dos rondas de votación en los cuales los </a:t>
            </a:r>
            <a:r>
              <a:rPr lang="es-PE" dirty="0" err="1"/>
              <a:t>stakeholders</a:t>
            </a:r>
            <a:r>
              <a:rPr lang="es-PE" dirty="0"/>
              <a:t> decidirán cuáles son los escenarios más </a:t>
            </a:r>
            <a:r>
              <a:rPr lang="es-PE" dirty="0" smtClean="0"/>
              <a:t>importantes.</a:t>
            </a:r>
          </a:p>
          <a:p>
            <a:pPr marL="457200" lvl="1" indent="0">
              <a:buNone/>
            </a:pPr>
            <a:endParaRPr lang="es-PE" dirty="0"/>
          </a:p>
          <a:p>
            <a:pPr marL="0" indent="0">
              <a:buNone/>
            </a:pPr>
            <a:r>
              <a:rPr lang="es-PE" dirty="0" smtClean="0"/>
              <a:t>8. Refinamiento de los escenarios</a:t>
            </a:r>
          </a:p>
          <a:p>
            <a:pPr lvl="1"/>
            <a:r>
              <a:rPr lang="es-PE" dirty="0"/>
              <a:t>Los escenarios escogidos en el paso anterior serán refinados agregándoles los siguientes puntos:</a:t>
            </a:r>
            <a:endParaRPr lang="es-ES" sz="1600" dirty="0"/>
          </a:p>
          <a:p>
            <a:pPr lvl="2"/>
            <a:r>
              <a:rPr lang="es-PE" dirty="0"/>
              <a:t>Las metas del negocio que son afectadas por esos escenarios.</a:t>
            </a:r>
            <a:endParaRPr lang="es-ES" sz="1600" dirty="0"/>
          </a:p>
          <a:p>
            <a:pPr lvl="2"/>
            <a:r>
              <a:rPr lang="es-PE" dirty="0"/>
              <a:t>Los atributos de calidad relevantes asociados a esos escenarios.</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407179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Disponibilidad</a:t>
            </a:r>
            <a:r>
              <a:rPr lang="es-PE" b="1" dirty="0" smtClean="0"/>
              <a:t>:</a:t>
            </a:r>
          </a:p>
          <a:p>
            <a:pPr marL="0" indent="0">
              <a:buNone/>
            </a:pPr>
            <a:endParaRPr lang="es-ES" dirty="0"/>
          </a:p>
          <a:p>
            <a:pPr lvl="1"/>
            <a:r>
              <a:rPr lang="es-PE" dirty="0"/>
              <a:t>E01: Un futuro usuario desea registrarse en la aplicación durante un estado de sobrecarga en el sistema. Uno de los nodos de este falla y el secundario toma el control y reestablece la conexión en 5 segundos, permitiendo que el usuario termine el registro satisfactoriamente.</a:t>
            </a:r>
            <a:endParaRPr lang="es-ES" dirty="0"/>
          </a:p>
          <a:p>
            <a:pPr marL="0" indent="0">
              <a:buNone/>
            </a:pPr>
            <a:endParaRPr lang="es-ES" dirty="0"/>
          </a:p>
        </p:txBody>
      </p:sp>
    </p:spTree>
    <p:extLst>
      <p:ext uri="{BB962C8B-B14F-4D97-AF65-F5344CB8AC3E}">
        <p14:creationId xmlns:p14="http://schemas.microsoft.com/office/powerpoint/2010/main" val="180018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Performance</a:t>
            </a:r>
            <a:r>
              <a:rPr lang="es-PE" b="1" dirty="0" smtClean="0"/>
              <a:t>:</a:t>
            </a:r>
          </a:p>
          <a:p>
            <a:pPr marL="0" indent="0">
              <a:buNone/>
            </a:pPr>
            <a:endParaRPr lang="es-ES" dirty="0"/>
          </a:p>
          <a:p>
            <a:pPr lvl="1"/>
            <a:r>
              <a:rPr lang="es-PE" dirty="0"/>
              <a:t>E04: Cuando un usuario desea registrarse en la aplicación y el sistema realiza la operación en un tiempo promedio de 2 segundos.</a:t>
            </a:r>
            <a:endParaRPr lang="es-ES" dirty="0"/>
          </a:p>
          <a:p>
            <a:pPr marL="0" indent="0">
              <a:buNone/>
            </a:pPr>
            <a:r>
              <a:rPr lang="es-PE" dirty="0"/>
              <a:t> </a:t>
            </a:r>
            <a:endParaRPr lang="es-ES" dirty="0"/>
          </a:p>
          <a:p>
            <a:pPr lvl="1"/>
            <a:r>
              <a:rPr lang="es-PE" dirty="0"/>
              <a:t>E02: Un usuario requiere consultar la ubicación de un vehículo y su respectiva ruta mediante la aplicación y que este actualice la posición en mínimo de 5 segundos.</a:t>
            </a:r>
            <a:endParaRPr lang="es-ES" dirty="0"/>
          </a:p>
          <a:p>
            <a:pPr marL="0" indent="0">
              <a:buNone/>
            </a:pPr>
            <a:endParaRPr lang="es-ES" dirty="0"/>
          </a:p>
        </p:txBody>
      </p:sp>
    </p:spTree>
    <p:extLst>
      <p:ext uri="{BB962C8B-B14F-4D97-AF65-F5344CB8AC3E}">
        <p14:creationId xmlns:p14="http://schemas.microsoft.com/office/powerpoint/2010/main" val="86352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Usabilidad</a:t>
            </a:r>
            <a:r>
              <a:rPr lang="es-PE" b="1" dirty="0" smtClean="0"/>
              <a:t>:</a:t>
            </a:r>
          </a:p>
          <a:p>
            <a:pPr marL="0" indent="0">
              <a:buNone/>
            </a:pPr>
            <a:endParaRPr lang="es-ES" dirty="0"/>
          </a:p>
          <a:p>
            <a:pPr lvl="1"/>
            <a:r>
              <a:rPr lang="es-PE" dirty="0"/>
              <a:t>E03: Cuando un contacto de emergencia solicita la ubicación del usuario se muestra su ubicación y la ruta que está siguiendo en 10 segundos.</a:t>
            </a:r>
            <a:endParaRPr lang="es-ES" dirty="0"/>
          </a:p>
          <a:p>
            <a:pPr marL="0" indent="0">
              <a:buNone/>
            </a:pPr>
            <a:r>
              <a:rPr lang="es-PE" dirty="0"/>
              <a:t> </a:t>
            </a:r>
            <a:endParaRPr lang="es-ES" dirty="0"/>
          </a:p>
          <a:p>
            <a:pPr lvl="1"/>
            <a:r>
              <a:rPr lang="es-PE" dirty="0"/>
              <a:t>E07: El usuario quiere modificar la información de su perfil mientras el sistema está en condiciones normales de uso y logra acceder a dicha funcionalidad y realizar la tarea en 2 minutos.</a:t>
            </a:r>
            <a:endParaRPr lang="es-ES" dirty="0"/>
          </a:p>
        </p:txBody>
      </p:sp>
    </p:spTree>
    <p:extLst>
      <p:ext uri="{BB962C8B-B14F-4D97-AF65-F5344CB8AC3E}">
        <p14:creationId xmlns:p14="http://schemas.microsoft.com/office/powerpoint/2010/main" val="151300698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281</TotalTime>
  <Words>954</Words>
  <Application>Microsoft Office PowerPoint</Application>
  <PresentationFormat>Panorámica</PresentationFormat>
  <Paragraphs>108</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Times New Roman</vt:lpstr>
      <vt:lpstr>Trebuchet MS</vt:lpstr>
      <vt:lpstr>Berlín</vt:lpstr>
      <vt:lpstr>TB03 – Arquitectura de Software</vt:lpstr>
      <vt:lpstr>Quality Attribute Workshop (QAW)</vt:lpstr>
      <vt:lpstr>Quality Attribute Workshop (QAW)</vt:lpstr>
      <vt:lpstr>Quality Attribute Workshop (QAW)</vt:lpstr>
      <vt:lpstr>Quality Attribute Workshop (QAW)</vt:lpstr>
      <vt:lpstr>Quality Attribute Workshop (QAW)</vt:lpstr>
      <vt:lpstr>Consolidación de Escenarios</vt:lpstr>
      <vt:lpstr>Consolidación de Escenarios</vt:lpstr>
      <vt:lpstr>Consolidación de Escenarios</vt:lpstr>
      <vt:lpstr>Consolidación de Escenarios</vt:lpstr>
      <vt:lpstr>Consolidación de Escenarios</vt:lpstr>
      <vt:lpstr>Priorización de Escenarios </vt:lpstr>
      <vt:lpstr>Refinamiento de escenarios y tácticas de arquitectura</vt:lpstr>
      <vt:lpstr>Presentación de PowerPoint</vt:lpstr>
      <vt:lpstr>Tácticas a implementar</vt:lpstr>
      <vt:lpstr>Presentación de PowerPoint</vt:lpstr>
      <vt:lpstr>Tácticas a implementar</vt:lpstr>
      <vt:lpstr>Presentación de PowerPoint</vt:lpstr>
      <vt:lpstr>Tácticas a implementar</vt:lpstr>
      <vt:lpstr>Presentación de PowerPoint</vt:lpstr>
      <vt:lpstr>Tácticas a implementar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TB02 – Arquitectura de Software</dc:title>
  <dc:creator>Windows User</dc:creator>
  <cp:lastModifiedBy>Andrés Huamán Oliden</cp:lastModifiedBy>
  <cp:revision>17</cp:revision>
  <dcterms:created xsi:type="dcterms:W3CDTF">2015-06-15T21:13:01Z</dcterms:created>
  <dcterms:modified xsi:type="dcterms:W3CDTF">2015-06-06T13:04:31Z</dcterms:modified>
</cp:coreProperties>
</file>