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69" r:id="rId10"/>
    <p:sldId id="270" r:id="rId11"/>
    <p:sldId id="261" r:id="rId12"/>
    <p:sldId id="262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EF9C76F-A3F0-4009-8C78-1FBAE9ED03BF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5753F5A-563F-4188-B7A9-9861EFD6122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TB02 – </a:t>
            </a:r>
            <a:r>
              <a:rPr lang="en-US" dirty="0" err="1" smtClean="0"/>
              <a:t>Arquitectura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2684206" y="4085303"/>
            <a:ext cx="41148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Carreño Castillo, José.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Rojas Barboza, Víctor.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Huamán Oliden, Andrés.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mtClean="0"/>
              <a:t>Espinoza Carranza, Renato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9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asignación de rutas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0680"/>
            <a:ext cx="5257800" cy="48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2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tendrán que registrar los vehículos que posean. Se guardará la </a:t>
            </a:r>
            <a:r>
              <a:rPr lang="es-PE" dirty="0" smtClean="0"/>
              <a:t>placa </a:t>
            </a:r>
            <a:r>
              <a:rPr lang="es-PE" dirty="0"/>
              <a:t>del vehículo y el código GPS del mismo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/>
              <a:t>Los usuario tipo empresa podrán, adicionalmente, crear flotas de vehículos y asignar vehículos de tipo bus a estas flotas. Además, a una flota se le podrá fijar una ruta de circulación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vehículo</a:t>
            </a:r>
            <a:endParaRPr lang="en-US" dirty="0"/>
          </a:p>
        </p:txBody>
      </p:sp>
      <p:pic>
        <p:nvPicPr>
          <p:cNvPr id="4" name="Picture 4" descr="https://www.sunarp.gob.pe/images/NuevologoSun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0330"/>
            <a:ext cx="37909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minuto30.com/wp-content/uploads/2014/09/nuevos-bus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3865854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62000" y="2987040"/>
            <a:ext cx="116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Asíncrona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- Vehículo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5133975" cy="495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6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calificar el servicio brindado por las unidades de transporte público y reportar infracciones y abusos de autoridad. </a:t>
            </a:r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/>
              <a:t>Las instituciones interesadas podrán acceder a la información de los reportes a través de un servicio web.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Calificación y denuncias</a:t>
            </a:r>
            <a:endParaRPr lang="en-US" dirty="0"/>
          </a:p>
        </p:txBody>
      </p:sp>
      <p:pic>
        <p:nvPicPr>
          <p:cNvPr id="12290" name="Picture 2" descr="http://www.contraelacoso.com/wp-content/uploads/2014/04/denunc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portal.munilosolivos.gob.pe/inicio/images/stories/img_web/escudo_pn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743199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Calificación y denuncias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476875" cy="517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7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Al momento de ingresar a un vehículo que brinde servicios de transporte público, los usuarios deberán registrar el pago a través de los sistemas externos VISA y MasterCard.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Pagos y cobranzas</a:t>
            </a:r>
            <a:endParaRPr lang="en-US" dirty="0"/>
          </a:p>
        </p:txBody>
      </p:sp>
      <p:pic>
        <p:nvPicPr>
          <p:cNvPr id="15362" name="Picture 2" descr="http://upload.wikimedia.org/wikipedia/commons/thumb/a/ac/Old_Visa_Logo.svg/220px-Old_Visa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62718"/>
            <a:ext cx="2095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upload.wikimedia.org/wikipedia/commons/thumb/b/b7/MasterCard_Logo.svg/2000px-MasterCard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2473"/>
            <a:ext cx="3737610" cy="22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59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01564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35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Attribute</a:t>
            </a:r>
            <a:r>
              <a:rPr lang="es-PE" dirty="0" smtClean="0"/>
              <a:t> </a:t>
            </a:r>
            <a:r>
              <a:rPr lang="es-PE" dirty="0" err="1" smtClean="0"/>
              <a:t>driven</a:t>
            </a:r>
            <a:r>
              <a:rPr lang="es-PE" dirty="0" smtClean="0"/>
              <a:t> </a:t>
            </a:r>
            <a:r>
              <a:rPr lang="es-PE" dirty="0" err="1" smtClean="0"/>
              <a:t>design</a:t>
            </a:r>
            <a:endParaRPr lang="en-US" dirty="0"/>
          </a:p>
        </p:txBody>
      </p:sp>
      <p:pic>
        <p:nvPicPr>
          <p:cNvPr id="17410" name="Picture 2" descr="http://ragegenerator.com/uploads/452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191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1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</a:t>
            </a:r>
          </a:p>
          <a:p>
            <a:pPr marL="45720" indent="0">
              <a:buNone/>
            </a:pPr>
            <a:r>
              <a:rPr lang="es-PE" dirty="0"/>
              <a:t>	</a:t>
            </a:r>
            <a:r>
              <a:rPr lang="es-PE" dirty="0" smtClean="0"/>
              <a:t>		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usuario </a:t>
            </a:r>
            <a:endParaRPr lang="en-U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04486"/>
              </p:ext>
            </p:extLst>
          </p:nvPr>
        </p:nvGraphicFramePr>
        <p:xfrm>
          <a:off x="685800" y="2743200"/>
          <a:ext cx="7772400" cy="3429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6787"/>
                <a:gridCol w="5375613"/>
              </a:tblGrid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Elemento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Descripci</a:t>
                      </a:r>
                      <a:r>
                        <a:rPr lang="es-PE" sz="1100">
                          <a:effectLst/>
                        </a:rPr>
                        <a:t>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41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Estímulo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de sobrecarga.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3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Validar Usuario Empresa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usuarios no pierden la información del registro y el error es trasparente para el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97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nodo secundario toma el control y se reestablece la conexión en 5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1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Add</a:t>
            </a:r>
            <a:r>
              <a:rPr lang="es-PE" dirty="0"/>
              <a:t> – registro de usuario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02806"/>
              </p:ext>
            </p:extLst>
          </p:nvPr>
        </p:nvGraphicFramePr>
        <p:xfrm>
          <a:off x="685800" y="2514600"/>
          <a:ext cx="8001000" cy="373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realizando un registro de cuenta.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 que será un nuevo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0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es registrado en el sistema satisfactoriamente y se muestra un mensaje de éxito al cliente.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417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registra en el sistema en un tiempo promedio de 3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92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1260" cy="1054394"/>
          </a:xfrm>
        </p:spPr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pic>
        <p:nvPicPr>
          <p:cNvPr id="3074" name="Picture 2" descr="http://ecx.images-amazon.com/images/I/51sZW87slRL._SX258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24939" cy="45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contacto de emergencia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42024"/>
              </p:ext>
            </p:extLst>
          </p:nvPr>
        </p:nvGraphicFramePr>
        <p:xfrm>
          <a:off x="533400" y="2514600"/>
          <a:ext cx="8153400" cy="3810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realiza búsqueda del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registrado como contacto de emergencia.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Seguimiento de Rutas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la ubicación y la ruta que está siguiendo el pasajero.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11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visualiza la ruta del pasajero en un tiempo promedio de 8 segundos.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9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</a:t>
            </a:r>
            <a:r>
              <a:rPr lang="es-PE" dirty="0"/>
              <a:t> </a:t>
            </a:r>
            <a:r>
              <a:rPr lang="es-PE" dirty="0" smtClean="0"/>
              <a:t>       SECURITY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pagos y cobranzas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12509"/>
              </p:ext>
            </p:extLst>
          </p:nvPr>
        </p:nvGraphicFramePr>
        <p:xfrm>
          <a:off x="457200" y="2438400"/>
          <a:ext cx="8153400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Fallo en la realización de pago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quiere realizar el pago de un servicio de transporte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Pagos y Cobranzas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un mensaje de error y se cancela la transacción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Las excepciones ocurridas son actualizadas en el sistema cada 10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2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MODIFICABILITY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4623"/>
              </p:ext>
            </p:extLst>
          </p:nvPr>
        </p:nvGraphicFramePr>
        <p:xfrm>
          <a:off x="609600" y="2514600"/>
          <a:ext cx="8001000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Actualización en el módulo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nueva funcionalidad de perfil al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usuario y editar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0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es capaz de someterse a un cambio sin afectar a otros módulos para mantener la integración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2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costo de del cambio es el menor posible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90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USABILITY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editar usuario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7066"/>
              </p:ext>
            </p:extLst>
          </p:nvPr>
        </p:nvGraphicFramePr>
        <p:xfrm>
          <a:off x="685800" y="24384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quiere modificar los datos de su perfil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Final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condiciones normales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Editar datos de usuario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efectúa la operación de manera eficaz lo realiza de manera intuitiva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usuario se demora un promedio de dos minutos en realizar todos los pasos para editar los datos de su cuenta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6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TESTEABILITY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registro de vehículo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5374"/>
              </p:ext>
            </p:extLst>
          </p:nvPr>
        </p:nvGraphicFramePr>
        <p:xfrm>
          <a:off x="533400" y="2438400"/>
          <a:ext cx="8153400" cy="365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476"/>
                <a:gridCol w="5685924"/>
              </a:tblGrid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Ejecución de pruebas unitarias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22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desean realizar pruebas unitarias al sistema para evaluar su calidad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se encuentra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Módulo de registro de vehículo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Captura de los resultado de las pruebas unitarias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porcentaje del código cubierto en las pruebas de cobertura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0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     AVAILABILITY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1246"/>
              </p:ext>
            </p:extLst>
          </p:nvPr>
        </p:nvGraphicFramePr>
        <p:xfrm>
          <a:off x="609600" y="2286000"/>
          <a:ext cx="7924800" cy="388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8295"/>
                <a:gridCol w="5526505"/>
              </a:tblGrid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sistema falla al enviar un reporte de infracción y denuncia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Usuario que envía el reporte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6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Reportar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muestra un mensaje de error y los datos descritos en el reporte no se pierden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6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Métrica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El sistema identifica un nodo secundario y se recupera a los 5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3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 PERFORMANCE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calificación y denuncias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89171"/>
              </p:ext>
            </p:extLst>
          </p:nvPr>
        </p:nvGraphicFramePr>
        <p:xfrm>
          <a:off x="609600" y="2362200"/>
          <a:ext cx="8001000" cy="4038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55"/>
                <a:gridCol w="5579645"/>
              </a:tblGrid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Una institución quiere hacer una consulta de las demandas que se han sido imputadas.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consumir el servicio de consultar los reportes de infracción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bajo condiciones normales de uso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Servicio de Consultas de Reportes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petición es procesada y los reportes son adquiridos por la institución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7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Tiempo promedio de latencia de unos 3 segundos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04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PE" dirty="0" smtClean="0"/>
              <a:t>			   MODIFICABILITY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Add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79760"/>
              </p:ext>
            </p:extLst>
          </p:nvPr>
        </p:nvGraphicFramePr>
        <p:xfrm>
          <a:off x="762000" y="2362200"/>
          <a:ext cx="7848600" cy="3962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5234"/>
                <a:gridCol w="5473366"/>
              </a:tblGrid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Elemento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Descripción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quiere agregar una funcionalidad al usuario de poder consultar el tiempo promedio de llegada de un bus a un determinado paradero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Fuente del estímulo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desarrolladores consideran relevante la implementación de dicha característica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Entorno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Sistema en mantenimiento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Artefacto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Core del Sistema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0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Respuesta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Los cambios son añadidos al sistema de manera eficiente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006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Métrica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evalúa el costo económico, de tiempo y de esfuerzo en implementar dicha característica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1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matriz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55476"/>
              </p:ext>
            </p:extLst>
          </p:nvPr>
        </p:nvGraphicFramePr>
        <p:xfrm>
          <a:off x="2819400" y="1752600"/>
          <a:ext cx="3810000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82"/>
                <a:gridCol w="1465186"/>
                <a:gridCol w="1318409"/>
                <a:gridCol w="750423"/>
              </a:tblGrid>
              <a:tr h="2453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211461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High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Consulta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usuario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rutas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RF04 Inicio de sesión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Editar usuario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591025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Medium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Contacto de emergencia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Pagos y cobranzas</a:t>
                      </a:r>
                      <a:endParaRPr lang="en-US" sz="8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Calificación y denuncias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  <a:tr h="1676574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Low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vert="vert27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Registro de vehículos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531" marR="49531" marT="0" marB="0" anchor="ctr"/>
                </a:tc>
              </a:tr>
            </a:tbl>
          </a:graphicData>
        </a:graphic>
      </p:graphicFrame>
      <p:cxnSp>
        <p:nvCxnSpPr>
          <p:cNvPr id="28673" name="AutoShape 1"/>
          <p:cNvCxnSpPr>
            <a:cxnSpLocks noChangeShapeType="1"/>
          </p:cNvCxnSpPr>
          <p:nvPr/>
        </p:nvCxnSpPr>
        <p:spPr bwMode="auto">
          <a:xfrm>
            <a:off x="2819400" y="1676400"/>
            <a:ext cx="3810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4" name="AutoShape 2"/>
          <p:cNvCxnSpPr>
            <a:cxnSpLocks noChangeShapeType="1"/>
          </p:cNvCxnSpPr>
          <p:nvPr/>
        </p:nvCxnSpPr>
        <p:spPr bwMode="auto">
          <a:xfrm>
            <a:off x="2590800" y="1706880"/>
            <a:ext cx="19050" cy="46939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19400" y="6475095"/>
            <a:ext cx="1733550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Impacto en la arquitectura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389380"/>
            <a:ext cx="2124075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Importancia para los stakeholders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primer candidato a driver de arquitectura y </a:t>
            </a:r>
            <a:r>
              <a:rPr lang="es-PE" dirty="0" err="1"/>
              <a:t>core</a:t>
            </a:r>
            <a:r>
              <a:rPr lang="es-PE" dirty="0"/>
              <a:t> del sistema es la consulta de rutas. El hecho de actualizar la posición de todos los vehículos registrados en el sistema  (más de un millón) cada 5 segundos causa un impacto muy alto en la arquitectura del software.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Drivers de arquitectura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han definido dos tipos de usuario al momento del </a:t>
            </a:r>
            <a:r>
              <a:rPr lang="es-PE" dirty="0" smtClean="0"/>
              <a:t>registro: </a:t>
            </a:r>
          </a:p>
          <a:p>
            <a:pPr marL="45720" indent="0">
              <a:buNone/>
            </a:pPr>
            <a:r>
              <a:rPr lang="es-PE" dirty="0" smtClean="0"/>
              <a:t>natural y empresa.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s-PE" dirty="0"/>
              <a:t>El registro  del usuario empresa tiene una mayor complejidad, pues se debe verificar la información de la empresa y los premisos de circulación en las diferentes rutas vehiculares.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</p:txBody>
      </p:sp>
      <p:pic>
        <p:nvPicPr>
          <p:cNvPr id="5122" name="Picture 2" descr="http://www.mastermagazine.info/termino/wp-content/uploads/Usuario-Icon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0796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ages.all-free-download.com/images/graphiclarge/user_9116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3176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740592" y="3520439"/>
            <a:ext cx="1661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lh3.googleusercontent.com/nomadextraveler/RvWdiZHRvFI/AAAAAAAAA4I/8DBGDNX6Rbc/pe_elim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52" y="2217896"/>
            <a:ext cx="2416122" cy="262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2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 ha usado una arquitectura orientada a servicios cómo patrón principal de arquitectura y para el despliegue se ha elegido el patrón N-</a:t>
            </a:r>
            <a:r>
              <a:rPr lang="es-PE" dirty="0" err="1"/>
              <a:t>tier</a:t>
            </a:r>
            <a:r>
              <a:rPr lang="es-PE" dirty="0"/>
              <a:t>. La funcionalidad </a:t>
            </a:r>
            <a:r>
              <a:rPr lang="es-PE" dirty="0" err="1"/>
              <a:t>core</a:t>
            </a:r>
            <a:r>
              <a:rPr lang="es-PE" dirty="0"/>
              <a:t> del sistema -consulta de rutas-  utiliza una infraestructura de distribución </a:t>
            </a:r>
            <a:r>
              <a:rPr lang="es-PE" dirty="0" err="1"/>
              <a:t>publisher</a:t>
            </a:r>
            <a:r>
              <a:rPr lang="es-PE" dirty="0"/>
              <a:t> – </a:t>
            </a:r>
            <a:r>
              <a:rPr lang="es-PE" dirty="0" err="1"/>
              <a:t>suscriber</a:t>
            </a:r>
            <a:r>
              <a:rPr lang="es-PE" dirty="0"/>
              <a:t>. Además para mejorar la concurrencia se implementará el patrón </a:t>
            </a:r>
            <a:r>
              <a:rPr lang="es-PE" dirty="0" err="1"/>
              <a:t>half</a:t>
            </a:r>
            <a:r>
              <a:rPr lang="es-PE" dirty="0"/>
              <a:t> - </a:t>
            </a:r>
            <a:r>
              <a:rPr lang="es-PE" dirty="0" err="1"/>
              <a:t>sync</a:t>
            </a:r>
            <a:r>
              <a:rPr lang="es-PE" dirty="0"/>
              <a:t> / </a:t>
            </a:r>
            <a:r>
              <a:rPr lang="es-PE" dirty="0" err="1"/>
              <a:t>half</a:t>
            </a:r>
            <a:r>
              <a:rPr lang="es-PE" dirty="0"/>
              <a:t> – </a:t>
            </a:r>
            <a:r>
              <a:rPr lang="es-PE" dirty="0" err="1"/>
              <a:t>async</a:t>
            </a:r>
            <a:r>
              <a:rPr lang="es-PE" dirty="0"/>
              <a:t> en la mayoría de los servicios de validación de datos como SUNARP o Municipalidad de Lima.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30722" name="Picture 2" descr="http://www.addsistemas.com/images/software/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3096387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2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arquitectónico modular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1280160"/>
            <a:ext cx="4329363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Diagrama </a:t>
            </a:r>
            <a:r>
              <a:rPr lang="es-PE" dirty="0" err="1" smtClean="0"/>
              <a:t>runtime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574291" cy="468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10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psoe.es/source-media/000000567500/0000005679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 – </a:t>
            </a:r>
            <a:r>
              <a:rPr lang="en-US" dirty="0" err="1" smtClean="0"/>
              <a:t>Registro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25095"/>
            <a:ext cx="5334000" cy="48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podrán editar información de su cuenta como datos personales o datos de la empresa.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Editar usuario</a:t>
            </a:r>
            <a:endParaRPr lang="en-US" dirty="0"/>
          </a:p>
        </p:txBody>
      </p:sp>
      <p:pic>
        <p:nvPicPr>
          <p:cNvPr id="4" name="Picture 2" descr="http://www.botyhowto.com/img/facebook_edit_profil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34290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rlv.zcache.com/modifique_este_contacto_de_la_emergencia_para_pegatina-r80c23a049c15450ea070fe5b04156c12_v9wf3_8byvr_5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6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4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DDD – Editar Usuario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28425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32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tipo pasajero podrán suscribirse a las rutas que deseen. Esto les permitirá ver la posición y el detalle de los vehículos que circula por las rutas seleccionadas. 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Consulta de rutas</a:t>
            </a:r>
            <a:endParaRPr lang="en-US" dirty="0"/>
          </a:p>
        </p:txBody>
      </p:sp>
      <p:pic>
        <p:nvPicPr>
          <p:cNvPr id="10242" name="Picture 2" descr="http://www.enorihuela.com/Fotos/Rut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998097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4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Ddd</a:t>
            </a:r>
            <a:r>
              <a:rPr lang="es-PE" dirty="0" smtClean="0"/>
              <a:t> – consulta de rutas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466850"/>
            <a:ext cx="5657479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2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usuarios empresa que posean vehículos de tipo bus deberán asignar sus rutas (obtenidas del repositorio de rutas) </a:t>
            </a:r>
            <a:r>
              <a:rPr lang="es-PE" dirty="0" smtClean="0"/>
              <a:t>previamente </a:t>
            </a:r>
            <a:r>
              <a:rPr lang="es-PE" dirty="0"/>
              <a:t>y los vehículos tendrán que seguir dicha ruta</a:t>
            </a:r>
            <a:r>
              <a:rPr lang="es-PE" dirty="0" smtClean="0"/>
              <a:t>.</a:t>
            </a:r>
          </a:p>
          <a:p>
            <a:r>
              <a:rPr lang="es-PE" dirty="0"/>
              <a:t>En cambio, los usuarios conductores de taxi deberán actualizar su ruta (punto de partida y llegada) cada vez que brinden sus servicios a un nuevo cliente.</a:t>
            </a:r>
            <a:endParaRPr lang="en-US" dirty="0"/>
          </a:p>
          <a:p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Asignación de rutas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11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376</TotalTime>
  <Words>1232</Words>
  <Application>Microsoft Office PowerPoint</Application>
  <PresentationFormat>Presentación en pantalla (4:3)</PresentationFormat>
  <Paragraphs>245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Cuadrícula</vt:lpstr>
      <vt:lpstr>TB02 – Arquitectura de Software</vt:lpstr>
      <vt:lpstr>DOMAIN DRIVEN DESIGN</vt:lpstr>
      <vt:lpstr>Registro de Usuario</vt:lpstr>
      <vt:lpstr>DDD – Registro de Usuario</vt:lpstr>
      <vt:lpstr>Editar usuario</vt:lpstr>
      <vt:lpstr>DDD – Editar Usuario</vt:lpstr>
      <vt:lpstr>Consulta de rutas</vt:lpstr>
      <vt:lpstr>Ddd – consulta de rutas</vt:lpstr>
      <vt:lpstr>Asignación de rutas</vt:lpstr>
      <vt:lpstr>DDD – asignación de rutas</vt:lpstr>
      <vt:lpstr>vehículo</vt:lpstr>
      <vt:lpstr>DDD - Vehículo</vt:lpstr>
      <vt:lpstr>Calificación y denuncias</vt:lpstr>
      <vt:lpstr>DDD – Calificación y denuncias</vt:lpstr>
      <vt:lpstr>Pagos y cobranzas</vt:lpstr>
      <vt:lpstr>Ddd – pagos y cobranzas</vt:lpstr>
      <vt:lpstr>Attribute driven design</vt:lpstr>
      <vt:lpstr>Add – registro de usuario </vt:lpstr>
      <vt:lpstr>Add – registro de usuario </vt:lpstr>
      <vt:lpstr>Add – contacto de emergencia</vt:lpstr>
      <vt:lpstr>Add – pagos y cobranzas</vt:lpstr>
      <vt:lpstr>Add – editar usuario</vt:lpstr>
      <vt:lpstr>Add – editar usuario</vt:lpstr>
      <vt:lpstr>Add – registro de vehículo</vt:lpstr>
      <vt:lpstr>Add – calificación y denuncias</vt:lpstr>
      <vt:lpstr>Add – calificación y denuncias</vt:lpstr>
      <vt:lpstr>Add – consulta de rutas</vt:lpstr>
      <vt:lpstr>matriz</vt:lpstr>
      <vt:lpstr>Drivers de arquitectura</vt:lpstr>
      <vt:lpstr>Diagrama arquitectónico modular</vt:lpstr>
      <vt:lpstr>Diagrama arquitectónico modular</vt:lpstr>
      <vt:lpstr>Diagrama runtime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Renato</dc:creator>
  <cp:lastModifiedBy>alumnos</cp:lastModifiedBy>
  <cp:revision>11</cp:revision>
  <dcterms:created xsi:type="dcterms:W3CDTF">2015-05-09T04:42:43Z</dcterms:created>
  <dcterms:modified xsi:type="dcterms:W3CDTF">2015-05-09T12:29:21Z</dcterms:modified>
</cp:coreProperties>
</file>