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1" r:id="rId4"/>
    <p:sldId id="259" r:id="rId5"/>
    <p:sldId id="280" r:id="rId6"/>
    <p:sldId id="281" r:id="rId7"/>
    <p:sldId id="282" r:id="rId8"/>
    <p:sldId id="258" r:id="rId9"/>
    <p:sldId id="276" r:id="rId10"/>
    <p:sldId id="277" r:id="rId11"/>
    <p:sldId id="286" r:id="rId12"/>
    <p:sldId id="279" r:id="rId13"/>
    <p:sldId id="271" r:id="rId14"/>
    <p:sldId id="284" r:id="rId15"/>
    <p:sldId id="269" r:id="rId16"/>
    <p:sldId id="285" r:id="rId17"/>
    <p:sldId id="270" r:id="rId18"/>
    <p:sldId id="260" r:id="rId19"/>
    <p:sldId id="272" r:id="rId20"/>
    <p:sldId id="278" r:id="rId21"/>
    <p:sldId id="262" r:id="rId22"/>
    <p:sldId id="263" r:id="rId23"/>
    <p:sldId id="273" r:id="rId24"/>
    <p:sldId id="274" r:id="rId25"/>
    <p:sldId id="275" r:id="rId26"/>
    <p:sldId id="266" r:id="rId27"/>
    <p:sldId id="267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20596-3CCE-3BA2-0797-56F815038D5A}" v="1518" dt="2025-04-09T19:52:48.826"/>
    <p1510:client id="{30669A59-79CA-ED10-6421-9133A130B4AC}" v="144" dt="2025-04-09T08:11:50.045"/>
    <p1510:client id="{3255F140-12AB-C77B-60D7-F145AD6C3842}" v="1" dt="2025-04-09T10:13:01.838"/>
    <p1510:client id="{3BCF754D-8DF4-8A80-AC8B-07D573074627}" v="353" dt="2025-04-09T16:27:49.338"/>
    <p1510:client id="{400E46EF-9560-E50F-392A-6C85B3D34983}" v="1" dt="2025-04-09T10:04:35.389"/>
    <p1510:client id="{53ABCE1D-A582-0256-88B6-E2348B6DA834}" v="8" dt="2025-04-10T06:28:52.932"/>
    <p1510:client id="{6BF29A53-5090-B8A7-5199-7F2A7F0FADEC}" v="193" dt="2025-04-09T17:33:59.175"/>
    <p1510:client id="{8060BEFF-A3F1-7C36-15F0-17FC65105705}" v="7" dt="2025-04-09T19:10:28.777"/>
    <p1510:client id="{851369C8-BAFE-0F1D-933F-C198AE6AB80B}" v="30" dt="2025-04-09T14:59:49.332"/>
    <p1510:client id="{8A3EDDDF-7528-0C0D-4A7B-094FAF9A816B}" v="14" dt="2025-04-10T04:50:34.806"/>
    <p1510:client id="{9368B957-0484-8383-D162-E33F3560FA84}" v="28" dt="2025-04-09T10:03:44.486"/>
    <p1510:client id="{93CC6C91-60F4-14BF-E738-38F7A3817270}" v="1196" dt="2025-04-10T06:16:06.148"/>
    <p1510:client id="{AF34FA7F-F90D-9DD6-5523-2F7F0EE98A42}" v="150" dt="2025-04-10T04:38:32.490"/>
    <p1510:client id="{B129D44F-14A4-8AF2-055C-0130BDAFC6D4}" v="4" dt="2025-04-09T18:19:00.485"/>
    <p1510:client id="{B5B74C47-82BA-9712-14C9-D9B825C337DC}" v="40" dt="2025-04-09T13:25:56.697"/>
    <p1510:client id="{B62EB347-48D0-7CE0-6681-224ADF50A5BA}" v="159" dt="2025-04-10T06:30:49.320"/>
    <p1510:client id="{BE2A9608-2292-6D25-C58C-01D3502E8948}" v="10" dt="2025-04-10T04:10:42.034"/>
    <p1510:client id="{CCEE57BE-37CD-AF6B-E715-2F552E24F3A2}" v="46" dt="2025-04-09T12:44:41.701"/>
    <p1510:client id="{CD408FE3-CEC5-E796-DCA8-554BAF5B22EC}" v="177" dt="2025-04-09T19:05:55.021"/>
    <p1510:client id="{DD80C407-C884-DD91-41FA-18B105415CEA}" v="2" dt="2025-04-09T12:54:00.426"/>
    <p1510:client id="{E92121C4-AF7C-3167-D2DC-E1244C495143}" v="43" dt="2025-04-09T18:18:03.281"/>
    <p1510:client id="{EE75DD53-200A-4337-EC0A-791CFB5D7B5B}" v="373" dt="2025-04-09T20:21:03.184"/>
    <p1510:client id="{F987E4A6-B5BB-BD56-9A51-7FCFB03FE411}" v="221" dt="2025-04-10T03:53:16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2631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783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3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671" y="329048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ea typeface="+mj-lt"/>
                <a:cs typeface="+mj-lt"/>
              </a:rPr>
              <a:t>EPITOPE PREDICTION FOR VACCINE DEVELOPMENT</a:t>
            </a:r>
            <a:endParaRPr lang="en-US" sz="54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78027" cy="225074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KATIKALA DEDEEPYA                                   CB.SC.U4AIE23349</a:t>
            </a:r>
            <a:endParaRPr lang="en-US">
              <a:solidFill>
                <a:schemeClr val="tx1"/>
              </a:solidFill>
              <a:latin typeface="Century Schoolbook" panose="02040604050505020304"/>
              <a:cs typeface="Times New Roman"/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GESHNA B                                                        CB.SC.U4AIE2360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MALAVIKA S PRASAD                                     CB.SC.U4AIE23315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latin typeface="Times New Roman"/>
                <a:cs typeface="Times New Roman"/>
              </a:rPr>
              <a:t>VADA GOURI HANSIKA REDDY                     CB.SC.U4AIE23304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60F7-7181-2EDB-FCCE-3A92B15F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45" y="-321194"/>
            <a:ext cx="9692640" cy="1325562"/>
          </a:xfrm>
        </p:spPr>
        <p:txBody>
          <a:bodyPr>
            <a:normAutofit/>
          </a:bodyPr>
          <a:lstStyle/>
          <a:p>
            <a:r>
              <a:rPr lang="en-US" sz="4200">
                <a:ea typeface="+mj-lt"/>
                <a:cs typeface="+mj-lt"/>
              </a:rPr>
              <a:t>Dijkstra’s Algorithm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26C7-0976-70C1-28BE-5DCF9DAC9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6" y="1037935"/>
            <a:ext cx="10200177" cy="47554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 shortest path algorithm that finds the minimum-cost route between two nodes in a weighted graph.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A path = a sequence of nodes (proteins and peptides) connected by edges.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Graph Components:</a:t>
            </a:r>
            <a:endParaRPr lang="en-US" b="1"/>
          </a:p>
          <a:p>
            <a:pPr lvl="1">
              <a:buFont typeface="Wingdings" pitchFamily="34" charset="0"/>
              <a:buChar char="§"/>
            </a:pPr>
            <a:r>
              <a:rPr lang="en-US" sz="1800" b="1" spc="10">
                <a:solidFill>
                  <a:srgbClr val="000000"/>
                </a:solidFill>
                <a:ea typeface="+mn-lt"/>
                <a:cs typeface="+mn-lt"/>
              </a:rPr>
              <a:t>Nodes</a:t>
            </a:r>
            <a:r>
              <a:rPr lang="en-US" sz="1800" spc="10">
                <a:solidFill>
                  <a:srgbClr val="000000"/>
                </a:solidFill>
                <a:ea typeface="+mn-lt"/>
                <a:cs typeface="+mn-lt"/>
              </a:rPr>
              <a:t> = Entities like peptides and proteins</a:t>
            </a:r>
            <a:endParaRPr lang="en-US" sz="1800" b="1" spc="10">
              <a:solidFill>
                <a:srgbClr val="000000"/>
              </a:solidFill>
            </a:endParaRPr>
          </a:p>
          <a:p>
            <a:pPr lvl="1">
              <a:buFont typeface="Wingdings" pitchFamily="34" charset="0"/>
              <a:buChar char="§"/>
            </a:pPr>
            <a:r>
              <a:rPr lang="en-US" sz="1800" b="1" spc="10">
                <a:solidFill>
                  <a:srgbClr val="000000"/>
                </a:solidFill>
                <a:ea typeface="+mn-lt"/>
                <a:cs typeface="+mn-lt"/>
              </a:rPr>
              <a:t>Edges</a:t>
            </a:r>
            <a:r>
              <a:rPr lang="en-US" sz="1800" spc="1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8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= Connections between nodes</a:t>
            </a:r>
            <a:endParaRPr lang="en-US" sz="1800">
              <a:solidFill>
                <a:srgbClr val="262626"/>
              </a:solidFill>
              <a:latin typeface="Century Schoolbook"/>
              <a:ea typeface="+mn-lt"/>
              <a:cs typeface="Arial"/>
            </a:endParaRPr>
          </a:p>
          <a:p>
            <a:pPr lvl="3">
              <a:buFont typeface="Arial" pitchFamily="34" charset="0"/>
              <a:buChar char="•"/>
            </a:pPr>
            <a:r>
              <a:rPr lang="en-US" sz="18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Protein–Peptide: based on interaction</a:t>
            </a:r>
            <a:endParaRPr lang="en-US" sz="1800">
              <a:latin typeface="Century Schoolbook"/>
            </a:endParaRPr>
          </a:p>
          <a:p>
            <a:pPr lvl="3">
              <a:buFont typeface="Arial" pitchFamily="34" charset="0"/>
              <a:buChar char="•"/>
            </a:pPr>
            <a:r>
              <a:rPr lang="en-US" sz="18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Protein–Protein: if they share a common peptide</a:t>
            </a:r>
            <a:endParaRPr lang="en-US" sz="1800">
              <a:latin typeface="Century Schoolbook"/>
            </a:endParaRPr>
          </a:p>
          <a:p>
            <a:pPr lvl="1">
              <a:buFont typeface="Wingdings" pitchFamily="34" charset="0"/>
              <a:buChar char="§"/>
            </a:pPr>
            <a:r>
              <a:rPr lang="en-US" sz="1800" b="1" spc="10">
                <a:solidFill>
                  <a:srgbClr val="000000"/>
                </a:solidFill>
                <a:ea typeface="+mn-lt"/>
                <a:cs typeface="+mn-lt"/>
              </a:rPr>
              <a:t>Weight </a:t>
            </a:r>
            <a:r>
              <a:rPr lang="en-US" sz="1800" spc="10">
                <a:solidFill>
                  <a:srgbClr val="000000"/>
                </a:solidFill>
                <a:ea typeface="+mn-lt"/>
                <a:cs typeface="+mn-lt"/>
              </a:rPr>
              <a:t> =  Protein–Peptide = Antigenicity Score</a:t>
            </a:r>
            <a:endParaRPr lang="en-US" sz="1800"/>
          </a:p>
          <a:p>
            <a:pPr marL="1671320" lvl="6" indent="0">
              <a:buNone/>
            </a:pPr>
            <a:r>
              <a:rPr lang="en-US" sz="1800" spc="10">
                <a:solidFill>
                  <a:srgbClr val="000000"/>
                </a:solidFill>
                <a:ea typeface="+mn-lt"/>
                <a:cs typeface="+mn-lt"/>
              </a:rPr>
              <a:t>   Protein–Protein = 1 (shared peptide)</a:t>
            </a:r>
            <a:endParaRPr lang="en-US" sz="1800">
              <a:ea typeface="+mn-lt"/>
              <a:cs typeface="+mn-lt"/>
            </a:endParaRPr>
          </a:p>
          <a:p>
            <a:pPr>
              <a:buNone/>
            </a:pPr>
            <a:r>
              <a:rPr lang="en-US" b="1"/>
              <a:t>Example:</a:t>
            </a:r>
          </a:p>
          <a:p>
            <a:pPr lvl="1">
              <a:buFont typeface="Wingdings,Sans-Serif"/>
              <a:buChar char="§"/>
            </a:pPr>
            <a:r>
              <a:rPr lang="en-US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Given Interactions:</a:t>
            </a:r>
            <a:endParaRPr lang="en-US" spc="10">
              <a:solidFill>
                <a:srgbClr val="000000"/>
              </a:solidFill>
              <a:latin typeface="Century Schoolbook"/>
              <a:ea typeface="+mn-lt"/>
              <a:cs typeface="+mn-lt"/>
            </a:endParaRPr>
          </a:p>
          <a:p>
            <a:pPr lvl="2">
              <a:buFont typeface="Arial"/>
              <a:buChar char="•"/>
            </a:pPr>
            <a:r>
              <a:rPr lang="en-US" sz="16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Protein A — Peptide P1 → Antigenicity: </a:t>
            </a:r>
            <a:r>
              <a:rPr lang="en-US" sz="1600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0.9</a:t>
            </a:r>
            <a:endParaRPr lang="en-US" sz="1600">
              <a:latin typeface="Century Schoolbook"/>
            </a:endParaRPr>
          </a:p>
          <a:p>
            <a:pPr lvl="2">
              <a:buFont typeface="Arial"/>
              <a:buChar char="•"/>
            </a:pPr>
            <a:r>
              <a:rPr lang="en-US" sz="16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Protein A — Peptide P2 → Antigenicity: </a:t>
            </a:r>
            <a:r>
              <a:rPr lang="en-US" sz="1600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0.7</a:t>
            </a:r>
            <a:endParaRPr lang="en-US" sz="1600">
              <a:latin typeface="Century Schoolbook"/>
            </a:endParaRPr>
          </a:p>
          <a:p>
            <a:pPr lvl="2">
              <a:buFont typeface="Arial"/>
              <a:buChar char="•"/>
            </a:pPr>
            <a:r>
              <a:rPr lang="en-US" sz="16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Peptide P1 — Protein B → Antigenicity: </a:t>
            </a:r>
            <a:r>
              <a:rPr lang="en-US" sz="1600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0.85</a:t>
            </a:r>
            <a:endParaRPr lang="en-US" sz="1600">
              <a:latin typeface="Century Schoolbook"/>
            </a:endParaRPr>
          </a:p>
          <a:p>
            <a:pPr lvl="2">
              <a:buFont typeface="Arial"/>
              <a:buChar char="•"/>
            </a:pPr>
            <a:r>
              <a:rPr lang="en-US" sz="16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Peptide P2 — Protein C → Antigenicity: </a:t>
            </a:r>
            <a:r>
              <a:rPr lang="en-US" sz="1600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0.6</a:t>
            </a:r>
            <a:endParaRPr lang="en-US" sz="1600">
              <a:latin typeface="Century Schoolbook"/>
            </a:endParaRPr>
          </a:p>
          <a:p>
            <a:pPr lvl="2">
              <a:buFont typeface="Arial"/>
              <a:buChar char="•"/>
            </a:pPr>
            <a:r>
              <a:rPr lang="en-US" sz="1600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Protein C — Protein B → Common peptide → Weight = </a:t>
            </a:r>
            <a:r>
              <a:rPr lang="en-US" sz="1600" b="1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1</a:t>
            </a:r>
            <a:endParaRPr lang="en-US" sz="1600">
              <a:latin typeface="Century Schoolbook"/>
            </a:endParaRPr>
          </a:p>
          <a:p>
            <a:pPr lvl="1">
              <a:buFont typeface="Wingdings"/>
              <a:buChar char="§"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 b="1"/>
          </a:p>
          <a:p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893B4-2701-8E0E-FA43-229D3805E294}"/>
              </a:ext>
            </a:extLst>
          </p:cNvPr>
          <p:cNvSpPr txBox="1"/>
          <p:nvPr/>
        </p:nvSpPr>
        <p:spPr>
          <a:xfrm>
            <a:off x="6280727" y="4918363"/>
            <a:ext cx="602672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Paths from A to B: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 → P1 → B</a:t>
            </a:r>
            <a:r>
              <a:rPr lang="en-US">
                <a:ea typeface="+mn-lt"/>
                <a:cs typeface="+mn-lt"/>
              </a:rPr>
              <a:t> = 0.9 + 0.85 = </a:t>
            </a:r>
            <a:r>
              <a:rPr lang="en-US" b="1">
                <a:ea typeface="+mn-lt"/>
                <a:cs typeface="+mn-lt"/>
              </a:rPr>
              <a:t>1.75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 → P2 → C → B</a:t>
            </a:r>
            <a:r>
              <a:rPr lang="en-US">
                <a:ea typeface="+mn-lt"/>
                <a:cs typeface="+mn-lt"/>
              </a:rPr>
              <a:t> = 0.7 + 0.6 + 1 = </a:t>
            </a:r>
            <a:r>
              <a:rPr lang="en-US" b="1">
                <a:ea typeface="+mn-lt"/>
                <a:cs typeface="+mn-lt"/>
              </a:rPr>
              <a:t>2.3</a:t>
            </a:r>
            <a:endParaRPr lang="en-US"/>
          </a:p>
          <a:p>
            <a:r>
              <a:rPr lang="en-US"/>
              <a:t>Shortest Path (Lowest Total Weight):</a:t>
            </a:r>
          </a:p>
          <a:p>
            <a:pPr marL="742950" lvl="1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 → P1 → B</a:t>
            </a:r>
            <a:r>
              <a:rPr lang="en-US">
                <a:ea typeface="+mn-lt"/>
                <a:cs typeface="+mn-lt"/>
              </a:rPr>
              <a:t> (Total = </a:t>
            </a:r>
            <a:r>
              <a:rPr lang="en-US" b="1">
                <a:ea typeface="+mn-lt"/>
                <a:cs typeface="+mn-lt"/>
              </a:rPr>
              <a:t>1.75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 algn="l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3355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47D5B-C547-3B0E-DF7F-B74B1CA12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0FEE-AE83-F21F-3620-4FB00740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2" y="-275013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PSEUDOCODE 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9000B-3DFF-6315-FA59-2460E65A6F1D}"/>
              </a:ext>
            </a:extLst>
          </p:cNvPr>
          <p:cNvSpPr txBox="1"/>
          <p:nvPr/>
        </p:nvSpPr>
        <p:spPr>
          <a:xfrm>
            <a:off x="1520537" y="1318490"/>
            <a:ext cx="908165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>
                <a:ea typeface="+mn-lt"/>
                <a:cs typeface="+mn-lt"/>
              </a:rPr>
              <a:t>Create an empty graph G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Add all proteins as nodes in G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Add all peptides as nodes in G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For each (Protein, Peptide) interaction in the dataset:</a:t>
            </a:r>
            <a:endParaRPr lang="en-US" b="1"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 an edge between Protein and Peptide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Assign weight = antigenicity score</a:t>
            </a:r>
            <a:endParaRPr lang="en-US"/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For each peptide that connects multiple proteins: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Connect those proteins with an edge (weight = 1)</a:t>
            </a:r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Select a source protein and a target protein</a:t>
            </a:r>
          </a:p>
          <a:p>
            <a:pPr marL="285750" indent="-285750">
              <a:buAutoNum type="arabicParenR"/>
            </a:pPr>
            <a:r>
              <a:rPr lang="en-US">
                <a:ea typeface="+mn-lt"/>
                <a:cs typeface="+mn-lt"/>
              </a:rPr>
              <a:t>If a path exists between source and target: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Run Dijkstra’s Algorithm (using antigenicity as edge weight)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Print the shortest path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  Else: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Print "No path found"</a:t>
            </a:r>
          </a:p>
          <a:p>
            <a:r>
              <a:rPr lang="en-US">
                <a:ea typeface="+mn-lt"/>
                <a:cs typeface="+mn-lt"/>
              </a:rPr>
              <a:t>8) Visualize the graph with proteins and peptides in different colors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7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33827-0610-7844-05E4-9291BA7E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341A-0217-5126-2FB2-C5DCFF992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2" y="-275013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PSEUDOCODE  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D1D2-F5BB-05B0-9F0A-9FEACD8E4A29}"/>
              </a:ext>
            </a:extLst>
          </p:cNvPr>
          <p:cNvSpPr txBox="1"/>
          <p:nvPr/>
        </p:nvSpPr>
        <p:spPr>
          <a:xfrm>
            <a:off x="1497446" y="1716809"/>
            <a:ext cx="8816108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US" sz="1600" b="1">
                <a:ea typeface="+mn-lt"/>
                <a:cs typeface="+mn-lt"/>
              </a:rPr>
              <a:t>Input:</a:t>
            </a:r>
            <a:r>
              <a:rPr lang="en-US" sz="1600">
                <a:ea typeface="+mn-lt"/>
                <a:cs typeface="+mn-lt"/>
              </a:rPr>
              <a:t> A dataset containing peptide sequences (</a:t>
            </a:r>
            <a:r>
              <a:rPr lang="en-US" sz="1600" err="1">
                <a:latin typeface="Consolas"/>
                <a:ea typeface="+mn-lt"/>
                <a:cs typeface="+mn-lt"/>
              </a:rPr>
              <a:t>peptide_seq</a:t>
            </a:r>
            <a:r>
              <a:rPr lang="en-US" sz="1600">
                <a:ea typeface="+mn-lt"/>
                <a:cs typeface="+mn-lt"/>
              </a:rPr>
              <a:t>) including </a:t>
            </a:r>
            <a:r>
              <a:rPr lang="en-US" sz="1600" b="1" err="1">
                <a:ea typeface="+mn-lt"/>
                <a:cs typeface="+mn-lt"/>
              </a:rPr>
              <a:t>MinHashing</a:t>
            </a:r>
            <a:r>
              <a:rPr lang="en-US" sz="1600" b="1">
                <a:ea typeface="+mn-lt"/>
                <a:cs typeface="+mn-lt"/>
              </a:rPr>
              <a:t> and Trie features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buAutoNum type="arabicParenR"/>
            </a:pPr>
            <a:r>
              <a:rPr lang="en-US" sz="1600" b="1">
                <a:ea typeface="+mn-lt"/>
                <a:cs typeface="+mn-lt"/>
              </a:rPr>
              <a:t>Build a graph using peptide similarity (based on 3-mers):</a:t>
            </a:r>
            <a:br>
              <a:rPr lang="en-US" sz="1600" b="1">
                <a:ea typeface="+mn-lt"/>
                <a:cs typeface="+mn-lt"/>
              </a:rPr>
            </a:br>
            <a:endParaRPr lang="en-US" sz="1600" b="1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b="1">
                <a:ea typeface="+mn-lt"/>
                <a:cs typeface="+mn-lt"/>
              </a:rPr>
              <a:t>Treat each peptide as a node</a:t>
            </a:r>
            <a:r>
              <a:rPr lang="en-US" sz="1600">
                <a:ea typeface="+mn-lt"/>
                <a:cs typeface="+mn-lt"/>
              </a:rPr>
              <a:t> in the graph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For each peptide: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  - Break it into all </a:t>
            </a:r>
            <a:r>
              <a:rPr lang="en-US" sz="1600" b="1">
                <a:ea typeface="+mn-lt"/>
                <a:cs typeface="+mn-lt"/>
              </a:rPr>
              <a:t>3-letter substrings (3-mers)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  - Store which peptides share each 3-mer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 b="1">
                <a:ea typeface="+mn-lt"/>
                <a:cs typeface="+mn-lt"/>
              </a:rPr>
              <a:t>For each 3-mer group: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  - Compare all pairs of peptides</a:t>
            </a:r>
            <a:r>
              <a:rPr lang="en-US" sz="1600">
                <a:ea typeface="+mn-lt"/>
                <a:cs typeface="+mn-lt"/>
              </a:rPr>
              <a:t> in that group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  - If similarity is </a:t>
            </a:r>
            <a:r>
              <a:rPr lang="en-US" sz="1600" b="1">
                <a:ea typeface="+mn-lt"/>
                <a:cs typeface="+mn-lt"/>
              </a:rPr>
              <a:t>≥ 0.3</a:t>
            </a:r>
            <a:r>
              <a:rPr lang="en-US" sz="1600">
                <a:ea typeface="+mn-lt"/>
                <a:cs typeface="+mn-lt"/>
              </a:rPr>
              <a:t>, connect them with an </a:t>
            </a:r>
            <a:r>
              <a:rPr lang="en-US" sz="1600" b="1">
                <a:ea typeface="+mn-lt"/>
                <a:cs typeface="+mn-lt"/>
              </a:rPr>
              <a:t>edge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  - More similar = lower edge weight</a:t>
            </a:r>
            <a:endParaRPr lang="en-US">
              <a:ea typeface="+mn-lt"/>
              <a:cs typeface="+mn-lt"/>
            </a:endParaRPr>
          </a:p>
          <a:p>
            <a:pPr marL="285750" indent="-285750">
              <a:buAutoNum type="arabicParenR"/>
            </a:pPr>
            <a:r>
              <a:rPr lang="en-US" sz="1600" b="1">
                <a:ea typeface="+mn-lt"/>
                <a:cs typeface="+mn-lt"/>
              </a:rPr>
              <a:t>Run Dijkstra’s algorithm:</a:t>
            </a:r>
          </a:p>
          <a:p>
            <a:pPr marL="742950" lvl="1" indent="-285750">
              <a:buFont typeface="Wingdings"/>
              <a:buChar char="§"/>
            </a:pPr>
            <a:r>
              <a:rPr lang="en-US" sz="1600" b="1">
                <a:ea typeface="+mn-lt"/>
                <a:cs typeface="+mn-lt"/>
              </a:rPr>
              <a:t>For each peptide, compute the shortest path to all others</a:t>
            </a:r>
            <a:endParaRPr lang="en-US"/>
          </a:p>
          <a:p>
            <a:pPr marL="285750" indent="-285750">
              <a:buAutoNum type="arabicParenR"/>
            </a:pPr>
            <a:r>
              <a:rPr lang="en-US" sz="1600" b="1">
                <a:ea typeface="+mn-lt"/>
                <a:cs typeface="+mn-lt"/>
              </a:rPr>
              <a:t>Find the closest peptide for each one:</a:t>
            </a:r>
          </a:p>
          <a:p>
            <a:pPr marL="742950" lvl="1" indent="-285750">
              <a:buFont typeface="Wingdings"/>
              <a:buChar char="§"/>
            </a:pPr>
            <a:r>
              <a:rPr lang="en-US" sz="1600" b="1">
                <a:ea typeface="+mn-lt"/>
                <a:cs typeface="+mn-lt"/>
              </a:rPr>
              <a:t>Choose the nearest neighbor</a:t>
            </a:r>
            <a:r>
              <a:rPr lang="en-US" sz="1600">
                <a:ea typeface="+mn-lt"/>
                <a:cs typeface="+mn-lt"/>
              </a:rPr>
              <a:t> (excluding itself)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Store the peptide and the </a:t>
            </a:r>
            <a:r>
              <a:rPr lang="en-US" sz="1600" b="1">
                <a:ea typeface="+mn-lt"/>
                <a:cs typeface="+mn-lt"/>
              </a:rPr>
              <a:t>path distance</a:t>
            </a:r>
            <a:endParaRPr lang="en-US"/>
          </a:p>
          <a:p>
            <a:pPr marL="285750" indent="-285750">
              <a:buAutoNum type="arabicParenR"/>
            </a:pPr>
            <a:r>
              <a:rPr lang="en-US" sz="1600" b="1">
                <a:ea typeface="+mn-lt"/>
                <a:cs typeface="+mn-lt"/>
              </a:rPr>
              <a:t> Add results to the dataset and save as a new CSV file</a:t>
            </a:r>
            <a:endParaRPr lang="en-US">
              <a:ea typeface="+mn-lt"/>
              <a:cs typeface="+mn-lt"/>
            </a:endParaRPr>
          </a:p>
          <a:p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78AB1-D737-D22C-4749-FC885D009971}"/>
              </a:ext>
            </a:extLst>
          </p:cNvPr>
          <p:cNvSpPr txBox="1"/>
          <p:nvPr/>
        </p:nvSpPr>
        <p:spPr>
          <a:xfrm>
            <a:off x="1085273" y="1316181"/>
            <a:ext cx="738909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For Most Similar peptide</a:t>
            </a:r>
          </a:p>
        </p:txBody>
      </p:sp>
    </p:spTree>
    <p:extLst>
      <p:ext uri="{BB962C8B-B14F-4D97-AF65-F5344CB8AC3E}">
        <p14:creationId xmlns:p14="http://schemas.microsoft.com/office/powerpoint/2010/main" val="280849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F6AA-09D9-A674-B401-3ADCE4B9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03C7A-041B-A891-8750-497BAA53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5" y="2298804"/>
            <a:ext cx="9579980" cy="42934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2400" b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Usefulness: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Simple, interpretable model.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</a:pPr>
            <a:r>
              <a:rPr lang="en-US" sz="2000">
                <a:latin typeface="Times New Roman"/>
                <a:ea typeface="+mn-lt"/>
                <a:cs typeface="+mn-lt"/>
              </a:rPr>
              <a:t>Effective with </a:t>
            </a:r>
            <a:r>
              <a:rPr lang="en-US" sz="2000" b="1">
                <a:latin typeface="Times New Roman"/>
                <a:ea typeface="+mn-lt"/>
                <a:cs typeface="+mn-lt"/>
              </a:rPr>
              <a:t>small-scale epitope datasets</a:t>
            </a:r>
            <a:r>
              <a:rPr lang="en-US" sz="200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buFont typeface="Arial"/>
            </a:pPr>
            <a:r>
              <a:rPr lang="en-US" sz="2000">
                <a:latin typeface="Times New Roman"/>
                <a:ea typeface="+mn-lt"/>
                <a:cs typeface="+mn-lt"/>
              </a:rPr>
              <a:t>Fast classification for initial filtering.</a:t>
            </a:r>
          </a:p>
          <a:p>
            <a:pPr indent="0">
              <a:lnSpc>
                <a:spcPct val="100000"/>
              </a:lnSpc>
              <a:buNone/>
            </a:pPr>
            <a:r>
              <a:rPr lang="en-US" sz="2000" b="1">
                <a:latin typeface="Times New Roman"/>
                <a:ea typeface="+mn-lt"/>
                <a:cs typeface="+mn-lt"/>
              </a:rPr>
              <a:t>Implementation: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>
              <a:lnSpc>
                <a:spcPct val="100000"/>
              </a:lnSpc>
              <a:buFont typeface="Arial"/>
            </a:pPr>
            <a:r>
              <a:rPr lang="en-US" sz="2000">
                <a:latin typeface="Times New Roman"/>
                <a:ea typeface="+mn-lt"/>
                <a:cs typeface="+mn-lt"/>
              </a:rPr>
              <a:t>Assumes </a:t>
            </a:r>
            <a:r>
              <a:rPr lang="en-US" sz="2000" b="1">
                <a:latin typeface="Times New Roman"/>
                <a:ea typeface="+mn-lt"/>
                <a:cs typeface="+mn-lt"/>
              </a:rPr>
              <a:t>feature independence</a:t>
            </a:r>
            <a:r>
              <a:rPr lang="en-US" sz="2000">
                <a:latin typeface="Times New Roman"/>
                <a:ea typeface="+mn-lt"/>
                <a:cs typeface="+mn-lt"/>
              </a:rPr>
              <a:t> (e.g., charge &amp; antigenicity).</a:t>
            </a:r>
            <a:endParaRPr lang="en-US"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</a:pPr>
            <a:r>
              <a:rPr lang="en-US" sz="2000">
                <a:latin typeface="Times New Roman"/>
                <a:ea typeface="+mn-lt"/>
                <a:cs typeface="+mn-lt"/>
              </a:rPr>
              <a:t>Estimates </a:t>
            </a:r>
            <a:r>
              <a:rPr lang="en-US" sz="2000" b="1">
                <a:latin typeface="Times New Roman"/>
                <a:ea typeface="+mn-lt"/>
                <a:cs typeface="+mn-lt"/>
              </a:rPr>
              <a:t>Gaussian distribution</a:t>
            </a:r>
            <a:r>
              <a:rPr lang="en-US" sz="2000">
                <a:latin typeface="Times New Roman"/>
                <a:ea typeface="+mn-lt"/>
                <a:cs typeface="+mn-lt"/>
              </a:rPr>
              <a:t> for each class.</a:t>
            </a:r>
          </a:p>
          <a:p>
            <a:pPr>
              <a:lnSpc>
                <a:spcPct val="100000"/>
              </a:lnSpc>
              <a:buFont typeface="Arial"/>
            </a:pPr>
            <a:r>
              <a:rPr lang="en-US" sz="2000">
                <a:latin typeface="Times New Roman"/>
                <a:ea typeface="+mn-lt"/>
                <a:cs typeface="+mn-lt"/>
              </a:rPr>
              <a:t>Calculates </a:t>
            </a:r>
            <a:r>
              <a:rPr lang="en-US" sz="2000" b="1">
                <a:latin typeface="Times New Roman"/>
                <a:ea typeface="+mn-lt"/>
                <a:cs typeface="+mn-lt"/>
              </a:rPr>
              <a:t>posterior probabilities</a:t>
            </a:r>
            <a:r>
              <a:rPr lang="en-US" sz="200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92B36-4D64-85EA-68F6-FC9A980F93E4}"/>
              </a:ext>
            </a:extLst>
          </p:cNvPr>
          <p:cNvSpPr txBox="1"/>
          <p:nvPr/>
        </p:nvSpPr>
        <p:spPr>
          <a:xfrm>
            <a:off x="4654879" y="-3203"/>
            <a:ext cx="341839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ML MODELS </a:t>
            </a:r>
            <a:r>
              <a:rPr lang="en-US" sz="3200"/>
              <a:t>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71CF3-9C74-238A-9671-0630ECC4F37A}"/>
              </a:ext>
            </a:extLst>
          </p:cNvPr>
          <p:cNvSpPr txBox="1"/>
          <p:nvPr/>
        </p:nvSpPr>
        <p:spPr>
          <a:xfrm>
            <a:off x="287438" y="1464197"/>
            <a:ext cx="107007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Why "Naïve"?</a:t>
            </a:r>
          </a:p>
          <a:p>
            <a:pPr marL="228600" indent="-228600">
              <a:buFont typeface=""/>
              <a:buChar char="•"/>
            </a:pPr>
            <a:r>
              <a:rPr lang="en-US"/>
              <a:t>It </a:t>
            </a:r>
            <a:r>
              <a:rPr lang="en-US" b="1"/>
              <a:t>naively assumes</a:t>
            </a:r>
            <a:r>
              <a:rPr lang="en-US"/>
              <a:t> all features are </a:t>
            </a:r>
            <a:r>
              <a:rPr lang="en-US" b="1"/>
              <a:t>independent</a:t>
            </a:r>
            <a:r>
              <a:rPr lang="en-US"/>
              <a:t> given the class.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Example: Hydrophobicity and antigenicity are treated as unrelated, even though they might be related in reality.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6F468-6626-B42F-B37D-919940C5008B}"/>
              </a:ext>
            </a:extLst>
          </p:cNvPr>
          <p:cNvSpPr txBox="1"/>
          <p:nvPr/>
        </p:nvSpPr>
        <p:spPr>
          <a:xfrm>
            <a:off x="345312" y="779362"/>
            <a:ext cx="431542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</a:rPr>
              <a:t>Gaussian Naive Bayes (GNB)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3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B508DB-6C67-2BA1-824A-CDF6D26EF089}"/>
              </a:ext>
            </a:extLst>
          </p:cNvPr>
          <p:cNvSpPr txBox="1"/>
          <p:nvPr/>
        </p:nvSpPr>
        <p:spPr>
          <a:xfrm>
            <a:off x="258502" y="760071"/>
            <a:ext cx="10044895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YAFcfkb7jcU 0"/>
              </a:rPr>
              <a:t>What is Random Forest?</a:t>
            </a:r>
          </a:p>
          <a:p>
            <a:pPr>
              <a:buFont typeface=""/>
              <a:buChar char="•"/>
            </a:pPr>
            <a:r>
              <a:rPr lang="en-US"/>
              <a:t>It is commonly used for classification and regression tasks, particularly in biological data analysis.</a:t>
            </a:r>
          </a:p>
          <a:p>
            <a:pPr>
              <a:buFont typeface=""/>
              <a:buChar char="•"/>
            </a:pPr>
            <a:r>
              <a:rPr lang="en-US"/>
              <a:t>Helps reduce overfitting by averaging the predictions from multiple decision trees.</a:t>
            </a:r>
          </a:p>
          <a:p>
            <a:pPr>
              <a:buFont typeface=""/>
              <a:buChar char="•"/>
            </a:pPr>
            <a:r>
              <a:rPr lang="en-US"/>
              <a:t>Works well with high-dimensional data, such as peptide sequences used in epitope prediction.</a:t>
            </a:r>
          </a:p>
          <a:p>
            <a:pPr>
              <a:buFont typeface=""/>
              <a:buChar char="•"/>
            </a:pPr>
            <a:endParaRPr lang="en-US">
              <a:latin typeface="Century Schoolbook"/>
            </a:endParaRPr>
          </a:p>
          <a:p>
            <a:r>
              <a:rPr lang="en-US" b="1">
                <a:latin typeface="YAFcfkb7jcU 0"/>
              </a:rPr>
              <a:t>How It Works in Our Project</a:t>
            </a:r>
          </a:p>
          <a:p>
            <a:r>
              <a:rPr lang="en-US">
                <a:latin typeface="YAFcfkb7jcU 0"/>
              </a:rPr>
              <a:t>Bootstrap Sampling (Data Splitting)</a:t>
            </a:r>
          </a:p>
          <a:p>
            <a:r>
              <a:rPr lang="en-US">
                <a:latin typeface="YAFcfkb7jcU 0"/>
              </a:rPr>
              <a:t>Decision Tree Training</a:t>
            </a:r>
          </a:p>
          <a:p>
            <a:r>
              <a:rPr lang="en-US">
                <a:latin typeface="YAFcfkb7jcU 0"/>
              </a:rPr>
              <a:t>Majority Voting for Classification</a:t>
            </a:r>
          </a:p>
          <a:p>
            <a:r>
              <a:rPr lang="en-US">
                <a:latin typeface="YAFcfkb7jcU 0"/>
              </a:rPr>
              <a:t>Handling Biological Data Challenges</a:t>
            </a:r>
          </a:p>
          <a:p>
            <a:endParaRPr lang="en-US">
              <a:latin typeface="YAFcfkb7jcU 0"/>
            </a:endParaRPr>
          </a:p>
          <a:p>
            <a:pPr>
              <a:buFont typeface=""/>
              <a:buChar char="•"/>
            </a:pPr>
            <a:r>
              <a:rPr lang="en-US"/>
              <a:t>Robust Against Overfitting: Averaging multiple trees prevents overfitting to specific data patterns.</a:t>
            </a:r>
          </a:p>
          <a:p>
            <a:pPr>
              <a:buFont typeface=""/>
              <a:buChar char="•"/>
            </a:pPr>
            <a:r>
              <a:rPr lang="en-US"/>
              <a:t>Feature Importance Analysis: Helps identify which peptide properties (e.g., hydrophobicity, charge, antigenicity) are most critical in epitope prediction.</a:t>
            </a:r>
          </a:p>
          <a:p>
            <a:pPr>
              <a:buFont typeface=""/>
              <a:buChar char="•"/>
            </a:pPr>
            <a:r>
              <a:rPr lang="en-US"/>
              <a:t>Handles Noisy &amp; Imbalanced Data Well: Works well even when some peptides have missing or incorrect values.</a:t>
            </a:r>
          </a:p>
          <a:p>
            <a:endParaRPr lang="en-US">
              <a:latin typeface="YAFcfkb7jcU 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58E7F-A616-809E-2C36-52D2ED25FE14}"/>
              </a:ext>
            </a:extLst>
          </p:cNvPr>
          <p:cNvSpPr txBox="1"/>
          <p:nvPr/>
        </p:nvSpPr>
        <p:spPr>
          <a:xfrm>
            <a:off x="3991337" y="239210"/>
            <a:ext cx="3514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Random Forest (RF)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00313-1489-EAEA-FD6E-7078F692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138" y="5930940"/>
            <a:ext cx="4960837" cy="4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33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1F6-B665-3858-7FF0-3BE8238C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40" y="1352992"/>
            <a:ext cx="9126638" cy="499759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CatBoost (Categorical Boosting) is a gradient boosting algorithm designed to handle categorical features efficiently.</a:t>
            </a: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How it Works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Uses ordered boosting, which prevents target leakage during training.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Converts categorical features into numerical representations using embeddings.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Handles Categorical Data: Useful for protein IDs, peptide sequences, and motif patterns.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Less Overfitting: Reduces the risk of overfitting compared to other gradient boosting models.</a:t>
            </a:r>
            <a:endParaRPr lang="en-US" sz="2000"/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Great for Small Datasets: Works well even with limited training data.</a:t>
            </a:r>
            <a:endParaRPr lang="en-US" sz="2000"/>
          </a:p>
          <a:p>
            <a:pPr>
              <a:buNone/>
            </a:pP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032EF-BC84-DC34-5518-BF749ABF47F6}"/>
              </a:ext>
            </a:extLst>
          </p:cNvPr>
          <p:cNvSpPr txBox="1"/>
          <p:nvPr/>
        </p:nvSpPr>
        <p:spPr>
          <a:xfrm>
            <a:off x="3316147" y="306729"/>
            <a:ext cx="5569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CatBoost (Categorical Boosting)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2949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208D8-22EC-5639-C74B-000BE6042234}"/>
              </a:ext>
            </a:extLst>
          </p:cNvPr>
          <p:cNvSpPr txBox="1"/>
          <p:nvPr/>
        </p:nvSpPr>
        <p:spPr>
          <a:xfrm>
            <a:off x="133109" y="586450"/>
            <a:ext cx="10884060" cy="62706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YAFcfkb7jcU 0"/>
              </a:rPr>
              <a:t>What is LightGBM?</a:t>
            </a:r>
            <a:endParaRPr lang="en-US" b="1"/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Unlike Random Forest, which averages multiple independent trees, LightGBM uses gradient boosting to correct errors from previous trees.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It is designed to handle large datasets efficiently, making it useful for epitope prediction with large numbers of peptides.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>
              <a:latin typeface="Century Schoolbook"/>
            </a:endParaRPr>
          </a:p>
          <a:p>
            <a:pPr>
              <a:lnSpc>
                <a:spcPct val="150000"/>
              </a:lnSpc>
            </a:pPr>
            <a:r>
              <a:rPr lang="en-US" b="1">
                <a:latin typeface="YAFcfkb7jcU 0"/>
              </a:rPr>
              <a:t>How It Works in Our Project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Gradient-Based One-Side Sampling (GOSS)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Leaf-Wise Tree Growth (Instead of Level-Wise)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Histogram-Based Learning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Automatic Feature Selection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Higher Accuracy: Boosting corrects errors from previous trees, making it more accurate than Random Forest.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/>
              <a:t>Less Overfitting Compared to Traditional Boosting Methods: Learns efficiently while preventing overfitting to training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E3857-1B63-C00F-D082-5D8253B385FE}"/>
              </a:ext>
            </a:extLst>
          </p:cNvPr>
          <p:cNvSpPr txBox="1"/>
          <p:nvPr/>
        </p:nvSpPr>
        <p:spPr>
          <a:xfrm>
            <a:off x="3653741" y="-1929"/>
            <a:ext cx="38524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LightGBM (LGBM)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6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39CF4-758B-52E9-C5B5-5C579E36F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1807-C6BE-02FD-7458-62EC5EED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81" y="515269"/>
            <a:ext cx="7581161" cy="530918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b="1" err="1">
                <a:latin typeface="Times New Roman"/>
                <a:cs typeface="Times New Roman"/>
              </a:rPr>
              <a:t>XGBoost</a:t>
            </a:r>
            <a:endParaRPr lang="en-US" sz="24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/>
                <a:ea typeface="+mj-lt"/>
                <a:cs typeface="+mj-lt"/>
              </a:rPr>
              <a:t>Usefulness:</a:t>
            </a:r>
            <a:endParaRPr lang="en-US" sz="2400">
              <a:latin typeface="Times New Roman"/>
              <a:ea typeface="+mj-lt"/>
              <a:cs typeface="+mj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High accuracy and efficiency.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Learns complex relations in peptide features.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Uses </a:t>
            </a:r>
            <a:r>
              <a:rPr lang="en-US" sz="2400" b="1">
                <a:latin typeface="Times New Roman"/>
                <a:ea typeface="+mj-lt"/>
                <a:cs typeface="+mj-lt"/>
              </a:rPr>
              <a:t>regularization</a:t>
            </a:r>
            <a:r>
              <a:rPr lang="en-US" sz="2400">
                <a:latin typeface="Times New Roman"/>
                <a:ea typeface="+mj-lt"/>
                <a:cs typeface="+mj-lt"/>
              </a:rPr>
              <a:t> to prevent overfitting.</a:t>
            </a:r>
          </a:p>
          <a:p>
            <a:pPr>
              <a:lnSpc>
                <a:spcPct val="150000"/>
              </a:lnSpc>
            </a:pPr>
            <a:r>
              <a:rPr lang="en-US" sz="2400" b="1">
                <a:latin typeface="Times New Roman"/>
                <a:ea typeface="+mj-lt"/>
                <a:cs typeface="+mj-lt"/>
              </a:rPr>
              <a:t>Implementation:</a:t>
            </a:r>
            <a:endParaRPr lang="en-US" sz="2400">
              <a:latin typeface="Times New Roman"/>
              <a:ea typeface="+mj-lt"/>
              <a:cs typeface="+mj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Builds trees </a:t>
            </a:r>
            <a:r>
              <a:rPr lang="en-US" sz="2400" b="1">
                <a:latin typeface="Times New Roman"/>
                <a:ea typeface="+mj-lt"/>
                <a:cs typeface="+mj-lt"/>
              </a:rPr>
              <a:t>sequentially</a:t>
            </a:r>
            <a:r>
              <a:rPr lang="en-US" sz="2400">
                <a:latin typeface="Times New Roman"/>
                <a:ea typeface="+mj-lt"/>
                <a:cs typeface="+mj-lt"/>
              </a:rPr>
              <a:t> (each fixes previous errors).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Applies </a:t>
            </a:r>
            <a:r>
              <a:rPr lang="en-US" sz="2400" b="1">
                <a:latin typeface="Times New Roman"/>
                <a:ea typeface="+mj-lt"/>
                <a:cs typeface="+mj-lt"/>
              </a:rPr>
              <a:t>L1/L2 regularization</a:t>
            </a:r>
            <a:r>
              <a:rPr lang="en-US" sz="2400">
                <a:latin typeface="Times New Roman"/>
                <a:ea typeface="+mj-lt"/>
                <a:cs typeface="+mj-lt"/>
              </a:rPr>
              <a:t> to reduce model complexity.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>
                <a:latin typeface="Times New Roman"/>
                <a:ea typeface="+mj-lt"/>
                <a:cs typeface="+mj-lt"/>
              </a:rPr>
              <a:t>Generates </a:t>
            </a:r>
            <a:r>
              <a:rPr lang="en-US" sz="2400" b="1">
                <a:latin typeface="Times New Roman"/>
                <a:ea typeface="+mj-lt"/>
                <a:cs typeface="+mj-lt"/>
              </a:rPr>
              <a:t>feature importance charts</a:t>
            </a:r>
            <a:r>
              <a:rPr lang="en-US" sz="2400">
                <a:latin typeface="Times New Roman"/>
                <a:ea typeface="+mj-lt"/>
                <a:cs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>
                <a:latin typeface="Times New Roman"/>
                <a:ea typeface="+mj-lt"/>
                <a:cs typeface="+mj-lt"/>
              </a:rPr>
              <a:t>Objective function with regularization:</a:t>
            </a:r>
          </a:p>
          <a:p>
            <a:pPr>
              <a:lnSpc>
                <a:spcPct val="150000"/>
              </a:lnSpc>
            </a:pPr>
            <a:endParaRPr lang="en-US" sz="2400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4322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D11D-A414-04F2-C954-CDCAB298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159507"/>
            <a:ext cx="10515600" cy="1132038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DEEP LEARNING MODELS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F490-2DFF-7D77-6B14-38742CF81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76" y="1690092"/>
            <a:ext cx="10515600" cy="4607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Capture </a:t>
            </a:r>
            <a:r>
              <a:rPr lang="en-US" sz="2000" b="1">
                <a:latin typeface="Times New Roman"/>
                <a:ea typeface="+mn-lt"/>
                <a:cs typeface="+mn-lt"/>
              </a:rPr>
              <a:t>complex, non-linear patterns</a:t>
            </a:r>
            <a:r>
              <a:rPr lang="en-US" sz="2000">
                <a:latin typeface="Times New Roman"/>
                <a:ea typeface="+mn-lt"/>
                <a:cs typeface="+mn-lt"/>
              </a:rPr>
              <a:t> in the data.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Automatically </a:t>
            </a:r>
            <a:r>
              <a:rPr lang="en-US" sz="2000" b="1">
                <a:latin typeface="Times New Roman"/>
                <a:ea typeface="+mn-lt"/>
                <a:cs typeface="+mn-lt"/>
              </a:rPr>
              <a:t>learn feature interactions</a:t>
            </a:r>
            <a:r>
              <a:rPr lang="en-US" sz="2000">
                <a:latin typeface="Times New Roman"/>
                <a:ea typeface="+mn-lt"/>
                <a:cs typeface="+mn-lt"/>
              </a:rPr>
              <a:t> that might be missed by traditional  models.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>
                <a:latin typeface="Times New Roman"/>
                <a:ea typeface="+mn-lt"/>
                <a:cs typeface="+mn-lt"/>
              </a:rPr>
              <a:t>Improve prediction accuracy, especially on </a:t>
            </a:r>
            <a:r>
              <a:rPr lang="en-US" sz="2000" b="1">
                <a:latin typeface="Times New Roman"/>
                <a:ea typeface="+mn-lt"/>
                <a:cs typeface="+mn-lt"/>
              </a:rPr>
              <a:t>large and high-dimensional biological data</a:t>
            </a:r>
            <a:r>
              <a:rPr lang="en-US" sz="2000">
                <a:latin typeface="Times New Roman"/>
                <a:ea typeface="+mn-lt"/>
                <a:cs typeface="+mn-lt"/>
              </a:rPr>
              <a:t>.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>
                <a:latin typeface="Times New Roman"/>
                <a:cs typeface="Times New Roman"/>
              </a:rPr>
              <a:t>1. Feedforward Neural Network (FNN)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Basic architecture of DL; </a:t>
            </a:r>
            <a:r>
              <a:rPr lang="en-US" sz="1800" b="1">
                <a:latin typeface="Times New Roman"/>
                <a:ea typeface="+mn-lt"/>
                <a:cs typeface="+mn-lt"/>
              </a:rPr>
              <a:t>input flows forward</a:t>
            </a:r>
            <a:r>
              <a:rPr lang="en-US" sz="1800">
                <a:latin typeface="Times New Roman"/>
                <a:ea typeface="+mn-lt"/>
                <a:cs typeface="+mn-lt"/>
              </a:rPr>
              <a:t> through layers.</a:t>
            </a:r>
            <a:r>
              <a:rPr lang="en-US" sz="1800">
                <a:latin typeface="Times New Roman"/>
                <a:cs typeface="Times New Roman"/>
              </a:rPr>
              <a:t> Consists of: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Input layer (peptide &amp; protein features)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1 or more hidden layers (</a:t>
            </a:r>
            <a:r>
              <a:rPr lang="en-US" sz="1800" err="1">
                <a:latin typeface="Times New Roman"/>
                <a:ea typeface="+mn-lt"/>
                <a:cs typeface="+mn-lt"/>
              </a:rPr>
              <a:t>ReLU</a:t>
            </a:r>
            <a:r>
              <a:rPr lang="en-US" sz="1800">
                <a:latin typeface="Times New Roman"/>
                <a:ea typeface="+mn-lt"/>
                <a:cs typeface="+mn-lt"/>
              </a:rPr>
              <a:t> activation)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Output layer (Sigmoid for binary classification)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ea typeface="+mn-lt"/>
                <a:cs typeface="+mn-lt"/>
              </a:rPr>
              <a:t>Learns patterns in </a:t>
            </a:r>
            <a:r>
              <a:rPr lang="en-US" sz="1800" b="1">
                <a:latin typeface="Times New Roman"/>
                <a:ea typeface="+mn-lt"/>
                <a:cs typeface="+mn-lt"/>
              </a:rPr>
              <a:t>static features</a:t>
            </a:r>
            <a:r>
              <a:rPr lang="en-US" sz="1800">
                <a:latin typeface="Times New Roman"/>
                <a:ea typeface="+mn-lt"/>
                <a:cs typeface="+mn-lt"/>
              </a:rPr>
              <a:t> (e.g., hydrophobicity, isoelectric point).</a:t>
            </a:r>
          </a:p>
          <a:p>
            <a:r>
              <a:rPr lang="en-US" sz="1800">
                <a:latin typeface="Times New Roman"/>
                <a:ea typeface="+mn-lt"/>
                <a:cs typeface="+mn-lt"/>
              </a:rPr>
              <a:t>Does </a:t>
            </a:r>
            <a:r>
              <a:rPr lang="en-US" sz="1800" b="1">
                <a:latin typeface="Times New Roman"/>
                <a:ea typeface="+mn-lt"/>
                <a:cs typeface="+mn-lt"/>
              </a:rPr>
              <a:t>not consider sequence order</a:t>
            </a:r>
            <a:r>
              <a:rPr lang="en-US" sz="180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None/>
            </a:pPr>
            <a:endParaRPr lang="en-US" sz="1800" b="1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357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96E8-C6C9-38A1-C145-7441D7AF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03"/>
            <a:ext cx="10515600" cy="833066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/>
              <a:t>FNN Workflow</a:t>
            </a:r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Input: Feature vector for each peptide.</a:t>
            </a:r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Layers:</a:t>
            </a:r>
          </a:p>
          <a:p>
            <a:pPr marL="971550" lvl="1" indent="-285750"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Input layer</a:t>
            </a:r>
          </a:p>
          <a:p>
            <a:pPr marL="971550" lvl="1" indent="-285750"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Hidden layer(for regularization)+</a:t>
            </a:r>
            <a:r>
              <a:rPr lang="en-US" sz="2000" err="1"/>
              <a:t>Relu</a:t>
            </a:r>
            <a:r>
              <a:rPr lang="en-US" sz="2000"/>
              <a:t>(activation function)</a:t>
            </a:r>
          </a:p>
          <a:p>
            <a:pPr marL="971550" lvl="1" indent="-285750"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Output layer+ Sigmoid</a:t>
            </a:r>
          </a:p>
          <a:p>
            <a:pPr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Output: Probability of being an </a:t>
            </a:r>
            <a:r>
              <a:rPr lang="en-US" sz="2000" b="1"/>
              <a:t>epitope</a:t>
            </a:r>
            <a:r>
              <a:rPr lang="en-US" sz="2000"/>
              <a:t> (0 to 1).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2. Long Short-Term Memory (LSTM)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Specialized RNN designed to handle </a:t>
            </a:r>
            <a:r>
              <a:rPr lang="en-US" sz="2000" b="1">
                <a:ea typeface="+mn-lt"/>
                <a:cs typeface="+mn-lt"/>
              </a:rPr>
              <a:t>sequential data</a:t>
            </a:r>
            <a:r>
              <a:rPr lang="en-US" sz="2000">
                <a:ea typeface="+mn-lt"/>
                <a:cs typeface="+mn-lt"/>
              </a:rPr>
              <a:t> (like peptides).</a:t>
            </a:r>
          </a:p>
          <a:p>
            <a:pPr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Remembers both </a:t>
            </a:r>
            <a:r>
              <a:rPr lang="en-US" sz="2000" b="1">
                <a:ea typeface="+mn-lt"/>
                <a:cs typeface="+mn-lt"/>
              </a:rPr>
              <a:t>short-term and long-term dependencies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Learns motifs and patterns from </a:t>
            </a:r>
            <a:r>
              <a:rPr lang="en-US" sz="2000" b="1">
                <a:ea typeface="+mn-lt"/>
                <a:cs typeface="+mn-lt"/>
              </a:rPr>
              <a:t>amino acid sequences</a:t>
            </a:r>
            <a:r>
              <a:rPr lang="en-US" sz="2000">
                <a:ea typeface="+mn-lt"/>
                <a:cs typeface="+mn-l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Ideal for </a:t>
            </a:r>
            <a:r>
              <a:rPr lang="en-US" sz="2000" b="1">
                <a:ea typeface="+mn-lt"/>
                <a:cs typeface="+mn-lt"/>
              </a:rPr>
              <a:t>ordered peptide information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/>
          </a:p>
          <a:p>
            <a:pPr>
              <a:lnSpc>
                <a:spcPct val="100000"/>
              </a:lnSpc>
              <a:buFont typeface="Arial,Sans-Serif" panose="020B0604020202020204" pitchFamily="34" charset="0"/>
            </a:pPr>
            <a:endParaRPr lang="en-US" sz="2000"/>
          </a:p>
          <a:p>
            <a:pPr>
              <a:lnSpc>
                <a:spcPct val="10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2381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52DD14-E845-12DB-9E06-CCF8AE49921F}"/>
              </a:ext>
            </a:extLst>
          </p:cNvPr>
          <p:cNvSpPr txBox="1"/>
          <p:nvPr/>
        </p:nvSpPr>
        <p:spPr>
          <a:xfrm>
            <a:off x="922749" y="1146550"/>
            <a:ext cx="10036551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+mn-lt"/>
                <a:cs typeface="+mn-lt"/>
              </a:rPr>
              <a:t>Epitopes</a:t>
            </a:r>
            <a:r>
              <a:rPr lang="en-US" sz="2000">
                <a:ea typeface="+mn-lt"/>
                <a:cs typeface="+mn-lt"/>
              </a:rPr>
              <a:t> are short regions on antigens that trigger immune responses.</a:t>
            </a:r>
            <a:endParaRPr lang="en-US" sz="2000">
              <a:latin typeface="Century Schoolbook"/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Aim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Predict whether a peptide is an epitope and rank the predicted epitopes</a:t>
            </a:r>
            <a:r>
              <a:rPr lang="en-IN" sz="2000">
                <a:ea typeface="+mn-lt"/>
                <a:cs typeface="+mn-lt"/>
              </a:rPr>
              <a:t>.</a:t>
            </a:r>
            <a:endParaRPr lang="en-US" sz="2000">
              <a:latin typeface="Century Schoolbook"/>
              <a:ea typeface="+mn-lt"/>
              <a:cs typeface="+mn-lt"/>
            </a:endParaRPr>
          </a:p>
          <a:p>
            <a:r>
              <a:rPr lang="en-US" sz="2000" b="1">
                <a:ea typeface="+mn-lt"/>
                <a:cs typeface="+mn-lt"/>
              </a:rPr>
              <a:t>Why It Matters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 marL="742950" lvl="1" indent="-285750">
              <a:buFont typeface="Wingdings"/>
              <a:buChar char="§"/>
            </a:pPr>
            <a:r>
              <a:rPr lang="en-US" sz="2000">
                <a:ea typeface="+mn-lt"/>
                <a:cs typeface="+mn-lt"/>
              </a:rPr>
              <a:t>Identifying promising epitopes speeds up </a:t>
            </a:r>
            <a:r>
              <a:rPr lang="en-US" sz="2000" b="1">
                <a:ea typeface="+mn-lt"/>
                <a:cs typeface="+mn-lt"/>
              </a:rPr>
              <a:t>vaccine discovery</a:t>
            </a:r>
            <a:r>
              <a:rPr lang="en-US" sz="2000">
                <a:ea typeface="+mn-lt"/>
                <a:cs typeface="+mn-lt"/>
              </a:rPr>
              <a:t>, reduces experimental costs, and improves immunogenic targeting.</a:t>
            </a:r>
            <a:endParaRPr lang="en-US" sz="2000"/>
          </a:p>
          <a:p>
            <a:r>
              <a:rPr lang="en-US" sz="2000" b="1">
                <a:latin typeface="Century Schoolbook"/>
                <a:ea typeface="+mn-lt"/>
                <a:cs typeface="+mn-lt"/>
              </a:rPr>
              <a:t>Idea:</a:t>
            </a:r>
          </a:p>
          <a:p>
            <a:pPr marL="742950" lvl="1" indent="-285750">
              <a:buFont typeface="Wingdings"/>
              <a:buChar char="§"/>
            </a:pPr>
            <a:r>
              <a:rPr lang="en-US" sz="2000">
                <a:latin typeface="Century Schoolbook"/>
                <a:ea typeface="+mn-lt"/>
                <a:cs typeface="+mn-lt"/>
              </a:rPr>
              <a:t>Utilize ML and DL models for efficient predictions</a:t>
            </a:r>
          </a:p>
          <a:p>
            <a:pPr marL="742950" lvl="1" indent="-285750">
              <a:buFont typeface="Wingdings"/>
              <a:buChar char="§"/>
            </a:pPr>
            <a:r>
              <a:rPr lang="en-US" sz="2000">
                <a:latin typeface="Century Schoolbook"/>
                <a:ea typeface="+mn-lt"/>
                <a:cs typeface="+mn-lt"/>
              </a:rPr>
              <a:t>Enhances prediction through:</a:t>
            </a:r>
            <a:endParaRPr lang="en-US" sz="2000">
              <a:latin typeface="Century Schoolbook"/>
            </a:endParaRPr>
          </a:p>
          <a:p>
            <a:pPr marL="1257300" lvl="2" indent="-342900">
              <a:buFont typeface="Arial"/>
              <a:buChar char="•"/>
            </a:pPr>
            <a:r>
              <a:rPr lang="en-US" sz="2000" b="1">
                <a:latin typeface="Century Schoolbook"/>
                <a:ea typeface="+mn-lt"/>
                <a:cs typeface="+mn-lt"/>
              </a:rPr>
              <a:t>Graph-based modeling</a:t>
            </a:r>
            <a:r>
              <a:rPr lang="en-US" sz="2000">
                <a:latin typeface="Century Schoolbook"/>
                <a:ea typeface="+mn-lt"/>
                <a:cs typeface="+mn-lt"/>
              </a:rPr>
              <a:t> of protein-peptide interactions</a:t>
            </a:r>
            <a:endParaRPr lang="en-US" sz="2000">
              <a:latin typeface="Century Schoolbook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 err="1">
                <a:latin typeface="Century Schoolbook"/>
                <a:ea typeface="+mn-lt"/>
                <a:cs typeface="+mn-lt"/>
              </a:rPr>
              <a:t>MinHashing</a:t>
            </a:r>
            <a:r>
              <a:rPr lang="en-US" sz="2000">
                <a:latin typeface="Century Schoolbook"/>
                <a:ea typeface="+mn-lt"/>
                <a:cs typeface="+mn-lt"/>
              </a:rPr>
              <a:t> for fast peptide similarity detection</a:t>
            </a:r>
            <a:endParaRPr lang="en-US" sz="2000">
              <a:latin typeface="Century Schoolbook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 b="1">
                <a:latin typeface="Century Schoolbook"/>
                <a:ea typeface="+mn-lt"/>
                <a:cs typeface="+mn-lt"/>
              </a:rPr>
              <a:t>Trie-based</a:t>
            </a:r>
            <a:r>
              <a:rPr lang="en-US" sz="2000">
                <a:latin typeface="Century Schoolbook"/>
                <a:ea typeface="+mn-lt"/>
                <a:cs typeface="+mn-lt"/>
              </a:rPr>
              <a:t> motif matching for quick sequence lookups</a:t>
            </a:r>
            <a:endParaRPr lang="en-US" sz="2000">
              <a:latin typeface="Century Schoolbook"/>
            </a:endParaRPr>
          </a:p>
          <a:p>
            <a:pPr marL="742950" lvl="1" indent="-285750">
              <a:buFont typeface="Wingdings"/>
              <a:buChar char="§"/>
            </a:pPr>
            <a:r>
              <a:rPr lang="en-US" sz="2000">
                <a:latin typeface="Century Schoolbook"/>
                <a:ea typeface="+mn-lt"/>
                <a:cs typeface="+mn-lt"/>
              </a:rPr>
              <a:t>Models:</a:t>
            </a:r>
            <a:endParaRPr lang="en-US" sz="2000">
              <a:latin typeface="Century Schoolbook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>
                <a:latin typeface="Century Schoolbook"/>
                <a:ea typeface="+mn-lt"/>
                <a:cs typeface="+mn-lt"/>
              </a:rPr>
              <a:t>ML: Random Forest, </a:t>
            </a:r>
            <a:r>
              <a:rPr lang="en-US" sz="2000" err="1">
                <a:latin typeface="Century Schoolbook"/>
                <a:ea typeface="+mn-lt"/>
                <a:cs typeface="+mn-lt"/>
              </a:rPr>
              <a:t>XGBoost</a:t>
            </a:r>
            <a:r>
              <a:rPr lang="en-US" sz="2000">
                <a:latin typeface="Century Schoolbook"/>
                <a:ea typeface="+mn-lt"/>
                <a:cs typeface="+mn-lt"/>
              </a:rPr>
              <a:t>, </a:t>
            </a:r>
            <a:r>
              <a:rPr lang="en-US" sz="2000" err="1">
                <a:latin typeface="Century Schoolbook"/>
                <a:ea typeface="+mn-lt"/>
                <a:cs typeface="+mn-lt"/>
              </a:rPr>
              <a:t>LightGBM</a:t>
            </a:r>
            <a:r>
              <a:rPr lang="en-US" sz="2000">
                <a:latin typeface="Century Schoolbook"/>
                <a:ea typeface="+mn-lt"/>
                <a:cs typeface="+mn-lt"/>
              </a:rPr>
              <a:t>, </a:t>
            </a:r>
            <a:r>
              <a:rPr lang="en-US" sz="2000" err="1">
                <a:latin typeface="Century Schoolbook"/>
                <a:ea typeface="+mn-lt"/>
                <a:cs typeface="+mn-lt"/>
              </a:rPr>
              <a:t>GaussianNB</a:t>
            </a:r>
            <a:r>
              <a:rPr lang="en-US" sz="2000">
                <a:latin typeface="Century Schoolbook"/>
                <a:ea typeface="+mn-lt"/>
                <a:cs typeface="+mn-lt"/>
              </a:rPr>
              <a:t>, </a:t>
            </a:r>
            <a:r>
              <a:rPr lang="en-US" sz="2000" err="1">
                <a:latin typeface="Century Schoolbook"/>
                <a:ea typeface="+mn-lt"/>
                <a:cs typeface="+mn-lt"/>
              </a:rPr>
              <a:t>CatBoost</a:t>
            </a:r>
            <a:endParaRPr lang="en-US" sz="2000" err="1">
              <a:latin typeface="Century Schoolbook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2000">
                <a:latin typeface="Century Schoolbook"/>
                <a:ea typeface="+mn-lt"/>
                <a:cs typeface="+mn-lt"/>
              </a:rPr>
              <a:t>DL: LSTM, FNN</a:t>
            </a:r>
          </a:p>
          <a:p>
            <a:pPr marL="800100" lvl="1" indent="-342900">
              <a:buFont typeface="Wingdings"/>
              <a:buChar char="§"/>
            </a:pPr>
            <a:r>
              <a:rPr lang="en-US" sz="2000">
                <a:latin typeface="Century Schoolbook"/>
                <a:ea typeface="+mn-lt"/>
                <a:cs typeface="+mn-lt"/>
              </a:rPr>
              <a:t>Final goal: </a:t>
            </a:r>
            <a:r>
              <a:rPr lang="en-US" sz="2000">
                <a:ea typeface="+mn-lt"/>
                <a:cs typeface="+mn-lt"/>
              </a:rPr>
              <a:t>A user-friendly web platform to identify and rank biologically significant epitopes for vaccine development.</a:t>
            </a:r>
          </a:p>
          <a:p>
            <a:endParaRPr lang="en-US" sz="2000">
              <a:latin typeface="Century Schoolbook"/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80DFE-EECC-74F3-B2FD-AB0C7EB69799}"/>
              </a:ext>
            </a:extLst>
          </p:cNvPr>
          <p:cNvSpPr txBox="1"/>
          <p:nvPr/>
        </p:nvSpPr>
        <p:spPr>
          <a:xfrm>
            <a:off x="349915" y="277979"/>
            <a:ext cx="424872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>
                <a:latin typeface="Century Schoolbook"/>
                <a:cs typeface="Times New Roman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5867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7E54-139E-7025-6B52-6791A3169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175" y="1171184"/>
            <a:ext cx="5378257" cy="50089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/>
              <a:t>LSTM Architecture</a:t>
            </a:r>
          </a:p>
          <a:p>
            <a:pPr>
              <a:lnSpc>
                <a:spcPct val="100000"/>
              </a:lnSpc>
            </a:pPr>
            <a:r>
              <a:rPr lang="en-US" sz="2400"/>
              <a:t>Inputs: One amino acid at a time (embedded vector)</a:t>
            </a:r>
          </a:p>
          <a:p>
            <a:pPr>
              <a:lnSpc>
                <a:spcPct val="100000"/>
              </a:lnSpc>
            </a:pPr>
            <a:r>
              <a:rPr lang="en-US" sz="2400"/>
              <a:t>Internal components:</a:t>
            </a: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r>
              <a:rPr lang="en-US" sz="2400">
                <a:solidFill>
                  <a:srgbClr val="262626"/>
                </a:solidFill>
              </a:rPr>
              <a:t>Forget Gate: decides what to forget</a:t>
            </a:r>
            <a:endParaRPr lang="en-US" sz="2400"/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sz="2400">
              <a:solidFill>
                <a:srgbClr val="262626"/>
              </a:solidFill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r>
              <a:rPr lang="en-US" sz="2400">
                <a:solidFill>
                  <a:srgbClr val="262626"/>
                </a:solidFill>
              </a:rPr>
              <a:t>Input Gate: decides what to learn</a:t>
            </a:r>
            <a:endParaRPr lang="en-US" sz="2400"/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marL="274320" lvl="1" indent="0">
              <a:lnSpc>
                <a:spcPct val="100000"/>
              </a:lnSpc>
              <a:buNone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lvl="1">
              <a:lnSpc>
                <a:spcPct val="100000"/>
              </a:lnSpc>
              <a:buFont typeface="Wingdings 2" pitchFamily="34" charset="0"/>
              <a:buChar char=""/>
            </a:pPr>
            <a:endParaRPr lang="en-US" sz="2400">
              <a:solidFill>
                <a:srgbClr val="262626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/>
          </a:p>
          <a:p>
            <a:endParaRPr lang="en-US" sz="2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503A34-145B-61AD-85ED-D063259A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5604" y="1171184"/>
            <a:ext cx="4501436" cy="50089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rgbClr val="262626"/>
                </a:solidFill>
              </a:rPr>
              <a:t>Cell State: carries long-term memory</a:t>
            </a:r>
          </a:p>
          <a:p>
            <a:endParaRPr lang="en-US" sz="700">
              <a:solidFill>
                <a:srgbClr val="262626"/>
              </a:solidFill>
            </a:endParaRPr>
          </a:p>
          <a:p>
            <a:endParaRPr lang="en-US" sz="700">
              <a:solidFill>
                <a:srgbClr val="262626"/>
              </a:solidFill>
            </a:endParaRPr>
          </a:p>
          <a:p>
            <a:endParaRPr lang="en-US" sz="700">
              <a:solidFill>
                <a:srgbClr val="262626"/>
              </a:solidFill>
            </a:endParaRPr>
          </a:p>
          <a:p>
            <a:endParaRPr lang="en-US" sz="2000" spc="10">
              <a:solidFill>
                <a:srgbClr val="262626"/>
              </a:solidFill>
            </a:endParaRPr>
          </a:p>
          <a:p>
            <a:pPr marL="742950" lvl="1" indent="-285750">
              <a:lnSpc>
                <a:spcPct val="100000"/>
              </a:lnSpc>
              <a:buFont typeface="Wingdings 2,Sans-Serif"/>
              <a:buChar char=""/>
            </a:pPr>
            <a:r>
              <a:rPr lang="en-US" sz="2000" spc="10">
                <a:solidFill>
                  <a:srgbClr val="262626"/>
                </a:solidFill>
              </a:rPr>
              <a:t>Output Gate: what to output</a:t>
            </a:r>
            <a:endParaRPr lang="en-US" sz="2000" spc="10"/>
          </a:p>
          <a:p>
            <a:pPr marL="0" indent="0">
              <a:buNone/>
            </a:pPr>
            <a:endParaRPr lang="en-US" sz="70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70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70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70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sz="700">
              <a:solidFill>
                <a:srgbClr val="262626"/>
              </a:solidFill>
            </a:endParaRPr>
          </a:p>
          <a:p>
            <a:r>
              <a:rPr lang="en-US" sz="2000">
                <a:solidFill>
                  <a:srgbClr val="000000"/>
                </a:solidFill>
              </a:rPr>
              <a:t>Final hidden state → used for prediction</a:t>
            </a:r>
            <a:endParaRPr lang="en-US" sz="20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10C783-DC84-9447-FB3D-5C230C7EF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758" y="3249982"/>
            <a:ext cx="2924175" cy="83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F80849-29A6-63E2-C92C-3AAF19557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103" y="4917797"/>
            <a:ext cx="3403817" cy="11616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6D52D4-DB84-EFD4-A622-B00FAB74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978" y="1891364"/>
            <a:ext cx="2466975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47374-2D08-7159-2AB2-03B8D0586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366" y="3760978"/>
            <a:ext cx="27813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19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9C5C-378D-F89F-4F04-D5B39229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773"/>
            <a:ext cx="3106278" cy="298397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cs typeface="Times New Roman"/>
              </a:rPr>
              <a:t>Ranking </a:t>
            </a:r>
            <a:r>
              <a:rPr lang="en-US" b="1">
                <a:latin typeface="Times New Roman"/>
                <a:ea typeface="+mj-lt"/>
                <a:cs typeface="+mj-lt"/>
              </a:rPr>
              <a:t>Predicted Epitopes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3621-D2ED-7DE7-755E-5EF4B152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043" y="643453"/>
            <a:ext cx="7044264" cy="5571898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b="1">
                <a:latin typeface="Times New Roman"/>
                <a:ea typeface="+mn-lt"/>
                <a:cs typeface="+mn-lt"/>
              </a:rPr>
              <a:t>Why Ranking Is Important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Not all predicted epitopes are equally effective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Helps prioritize the best candidates for vaccine development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Biological Features Used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err="1">
                <a:latin typeface="Times New Roman"/>
                <a:ea typeface="+mn-lt"/>
                <a:cs typeface="+mn-lt"/>
              </a:rPr>
              <a:t>Kolaskar</a:t>
            </a:r>
            <a:r>
              <a:rPr lang="en-US" sz="2000" b="1">
                <a:latin typeface="Times New Roman"/>
                <a:ea typeface="+mn-lt"/>
                <a:cs typeface="+mn-lt"/>
              </a:rPr>
              <a:t>–</a:t>
            </a:r>
            <a:r>
              <a:rPr lang="en-US" sz="2000" b="1" err="1">
                <a:latin typeface="Times New Roman"/>
                <a:ea typeface="+mn-lt"/>
                <a:cs typeface="+mn-lt"/>
              </a:rPr>
              <a:t>Tongaonkar</a:t>
            </a:r>
            <a:r>
              <a:rPr lang="en-US" sz="2000">
                <a:latin typeface="Times New Roman"/>
                <a:ea typeface="+mn-lt"/>
                <a:cs typeface="+mn-lt"/>
              </a:rPr>
              <a:t> (Antigenicity)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Times New Roman"/>
                <a:ea typeface="+mn-lt"/>
                <a:cs typeface="+mn-lt"/>
              </a:rPr>
              <a:t>Emini</a:t>
            </a:r>
            <a:r>
              <a:rPr lang="en-US" sz="2000">
                <a:latin typeface="Times New Roman"/>
                <a:ea typeface="+mn-lt"/>
                <a:cs typeface="+mn-lt"/>
              </a:rPr>
              <a:t> (Surface Accessibility)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>
                <a:latin typeface="Times New Roman"/>
                <a:ea typeface="+mn-lt"/>
                <a:cs typeface="+mn-lt"/>
              </a:rPr>
              <a:t>Parker</a:t>
            </a:r>
            <a:r>
              <a:rPr lang="en-US" sz="2000">
                <a:latin typeface="Times New Roman"/>
                <a:ea typeface="+mn-lt"/>
                <a:cs typeface="+mn-lt"/>
              </a:rPr>
              <a:t> (Hydrophobicity)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pPr lvl="1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Epitope Score = 0.5 × Antigenicity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              + 0.3 × Accessibility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>
              <a:buNone/>
            </a:pPr>
            <a:r>
              <a:rPr lang="en-US" sz="2000">
                <a:latin typeface="Times New Roman"/>
                <a:ea typeface="+mn-lt"/>
                <a:cs typeface="+mn-lt"/>
              </a:rPr>
              <a:t>              + 0.2 × Hydrophobicity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000">
              <a:latin typeface="Times New Roman"/>
              <a:ea typeface="+mn-lt"/>
              <a:cs typeface="+mn-lt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How Ranking Is Done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Filter peptides with prediction = 1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Normalize feature values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Compute composite score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latin typeface="Times New Roman"/>
                <a:ea typeface="+mn-lt"/>
                <a:cs typeface="+mn-lt"/>
              </a:rPr>
              <a:t>Sort peptides by score (descending)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F9C79-8C59-1EB9-0060-5D0F7EC21995}"/>
              </a:ext>
            </a:extLst>
          </p:cNvPr>
          <p:cNvSpPr txBox="1"/>
          <p:nvPr/>
        </p:nvSpPr>
        <p:spPr>
          <a:xfrm>
            <a:off x="4365924" y="2719557"/>
            <a:ext cx="5059231" cy="10594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AFAB-487F-E1A9-4774-5E44CF04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5" y="6326"/>
            <a:ext cx="9692640" cy="1325562"/>
          </a:xfrm>
        </p:spPr>
        <p:txBody>
          <a:bodyPr/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Web Application Overview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BB48EBEB-F5C2-F767-2123-0EED9E22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8905336" cy="4164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Times New Roman"/>
                <a:ea typeface="+mn-lt"/>
                <a:cs typeface="+mn-lt"/>
              </a:rPr>
              <a:t> Purpose of the Web App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Provide a user-friendly platform for epitope prediction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Allow researchers to upload sequences and get instant predictions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Automate ranking and scoring for vaccine prioritization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ea typeface="+mn-lt"/>
                <a:cs typeface="+mn-lt"/>
              </a:rPr>
              <a:t>Key Features</a:t>
            </a:r>
            <a:endParaRPr lang="en-US" sz="20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File upload for peptide sequences (CSV format)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Model selection dropdown (</a:t>
            </a:r>
            <a:r>
              <a:rPr lang="en-US" sz="1800" err="1">
                <a:latin typeface="Times New Roman"/>
                <a:ea typeface="+mn-lt"/>
                <a:cs typeface="+mn-lt"/>
              </a:rPr>
              <a:t>CatBoost</a:t>
            </a:r>
            <a:r>
              <a:rPr lang="en-US" sz="1800">
                <a:latin typeface="Times New Roman"/>
                <a:ea typeface="+mn-lt"/>
                <a:cs typeface="+mn-lt"/>
              </a:rPr>
              <a:t>, LSTM, etc.)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Instant epitope prediction (Label: 1 = epitope, 0 = non-epitope)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Ranking of predicted epitopes based on biological scores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Downloadable result files (predictions + ranked list)</a:t>
            </a:r>
            <a:endParaRPr lang="en-US" sz="18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latin typeface="Times New Roman"/>
                <a:ea typeface="+mn-lt"/>
                <a:cs typeface="+mn-lt"/>
              </a:rPr>
              <a:t>Visualization: bar graph of top-ranked peptides</a:t>
            </a:r>
            <a:endParaRPr lang="en-US" sz="1800">
              <a:latin typeface="Times New Roman"/>
              <a:cs typeface="Times New Roman"/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4860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9BAB252-1C7D-3602-9052-F0B2ED6A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47" y="302089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Results</a:t>
            </a:r>
          </a:p>
        </p:txBody>
      </p:sp>
      <p:pic>
        <p:nvPicPr>
          <p:cNvPr id="7" name="Picture 6" descr="A graph of a number of green bars&#10;&#10;AI-generated content may be incorrect.">
            <a:extLst>
              <a:ext uri="{FF2B5EF4-FFF2-40B4-BE49-F238E27FC236}">
                <a16:creationId xmlns:a16="http://schemas.microsoft.com/office/drawing/2014/main" id="{6F93CC64-8F62-68E0-DD1E-60ACECD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4" y="2267552"/>
            <a:ext cx="5577293" cy="334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958998-D92B-7457-E770-6ABCCD57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72" y="2267552"/>
            <a:ext cx="5577293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70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green bars&#10;&#10;AI-generated content may be incorrect.">
            <a:extLst>
              <a:ext uri="{FF2B5EF4-FFF2-40B4-BE49-F238E27FC236}">
                <a16:creationId xmlns:a16="http://schemas.microsoft.com/office/drawing/2014/main" id="{E35B3460-5943-D340-C17C-23B09A30F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21" y="-300"/>
            <a:ext cx="5282533" cy="3172396"/>
          </a:xfrm>
        </p:spPr>
      </p:pic>
      <p:pic>
        <p:nvPicPr>
          <p:cNvPr id="5" name="Picture 4" descr="A graph of a number of green bars&#10;&#10;AI-generated content may be incorrect.">
            <a:extLst>
              <a:ext uri="{FF2B5EF4-FFF2-40B4-BE49-F238E27FC236}">
                <a16:creationId xmlns:a16="http://schemas.microsoft.com/office/drawing/2014/main" id="{08A266C6-935B-A62D-333A-F85AB2D0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706" y="-3594"/>
            <a:ext cx="5657492" cy="3429002"/>
          </a:xfrm>
          <a:prstGeom prst="rect">
            <a:avLst/>
          </a:prstGeom>
        </p:spPr>
      </p:pic>
      <p:pic>
        <p:nvPicPr>
          <p:cNvPr id="6" name="Picture 5" descr="A graph of a number of green bars&#10;&#10;AI-generated content may be incorrect.">
            <a:extLst>
              <a:ext uri="{FF2B5EF4-FFF2-40B4-BE49-F238E27FC236}">
                <a16:creationId xmlns:a16="http://schemas.microsoft.com/office/drawing/2014/main" id="{EDD8A10C-CF7C-9260-8D99-EB794DAFE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788" y="3421183"/>
            <a:ext cx="5794615" cy="342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04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able with numbers and a number on it&#10;&#10;AI-generated content may be incorrect.">
            <a:extLst>
              <a:ext uri="{FF2B5EF4-FFF2-40B4-BE49-F238E27FC236}">
                <a16:creationId xmlns:a16="http://schemas.microsoft.com/office/drawing/2014/main" id="{5C92D08F-BC02-1015-505C-B78CA0752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50" y="1498824"/>
            <a:ext cx="2847975" cy="4314825"/>
          </a:xfrm>
        </p:spPr>
      </p:pic>
      <p:pic>
        <p:nvPicPr>
          <p:cNvPr id="5" name="Picture 4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487259AB-9E9C-4434-205A-7330F7BF2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281" y="1496862"/>
            <a:ext cx="2981325" cy="4324350"/>
          </a:xfrm>
          <a:prstGeom prst="rect">
            <a:avLst/>
          </a:prstGeom>
        </p:spPr>
      </p:pic>
      <p:pic>
        <p:nvPicPr>
          <p:cNvPr id="6" name="Picture 5" descr="A table with numbers and a number on it&#10;&#10;AI-generated content may be incorrect.">
            <a:extLst>
              <a:ext uri="{FF2B5EF4-FFF2-40B4-BE49-F238E27FC236}">
                <a16:creationId xmlns:a16="http://schemas.microsoft.com/office/drawing/2014/main" id="{9DE6A987-FBFB-7FE4-351D-6B4226A0C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6280" y="1482485"/>
            <a:ext cx="2705100" cy="4324350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0FB25CC2-7A4D-DF80-EF7F-43891F59C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560" y="1487248"/>
            <a:ext cx="31718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75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A0303D8-6705-F48B-DFFB-715F8C54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68" y="423863"/>
            <a:ext cx="95345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1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curve&#10;&#10;AI-generated content may be incorrect.">
            <a:extLst>
              <a:ext uri="{FF2B5EF4-FFF2-40B4-BE49-F238E27FC236}">
                <a16:creationId xmlns:a16="http://schemas.microsoft.com/office/drawing/2014/main" id="{6A3B4F5E-75EB-743D-9EC3-4B022E30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378" y="176752"/>
            <a:ext cx="80581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20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4709-F415-C327-A9DD-F5ECB905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B8CCE-E599-483A-3823-A08BAEA4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5400"/>
              <a:t>Thankyou !</a:t>
            </a:r>
          </a:p>
        </p:txBody>
      </p:sp>
    </p:spTree>
    <p:extLst>
      <p:ext uri="{BB962C8B-B14F-4D97-AF65-F5344CB8AC3E}">
        <p14:creationId xmlns:p14="http://schemas.microsoft.com/office/powerpoint/2010/main" val="344940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5BB8-FC3A-DE8D-FE39-D4270AF4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358" y="-216381"/>
            <a:ext cx="3513827" cy="736092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/>
                <a:ea typeface="+mj-lt"/>
                <a:cs typeface="+mj-lt"/>
              </a:rPr>
              <a:t>Dataset Overview </a:t>
            </a:r>
            <a:endParaRPr lang="en-US" sz="32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792B-EB6E-C860-C698-F6A63B0EA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99" y="400517"/>
            <a:ext cx="572794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/>
              <a:t>1. </a:t>
            </a:r>
            <a:r>
              <a:rPr lang="en-US" sz="2000" b="1">
                <a:latin typeface="Consolas"/>
              </a:rPr>
              <a:t>input_bcell.csv</a:t>
            </a:r>
            <a:r>
              <a:rPr lang="en-US" sz="2000" b="1"/>
              <a:t> — Primary Training Dataset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Size:</a:t>
            </a:r>
            <a:r>
              <a:rPr lang="en-US" sz="2000">
                <a:ea typeface="+mn-lt"/>
                <a:cs typeface="+mn-lt"/>
              </a:rPr>
              <a:t> 14,387 rows (14,362 peptides + 757 proteins).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Content:</a:t>
            </a:r>
            <a:r>
              <a:rPr lang="en-US" sz="2000">
                <a:ea typeface="+mn-lt"/>
                <a:cs typeface="+mn-lt"/>
              </a:rPr>
              <a:t> Peptide and protein feature data for training the model.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Peptide Features: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Start &amp; end positions in protein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Peptide sequence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Physicochemical properties (e.g., </a:t>
            </a:r>
            <a:r>
              <a:rPr lang="en-US" sz="2000" b="1">
                <a:ea typeface="+mn-lt"/>
                <a:cs typeface="+mn-lt"/>
              </a:rPr>
              <a:t>hydrophobicity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stability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b="1">
                <a:ea typeface="+mn-lt"/>
                <a:cs typeface="+mn-lt"/>
              </a:rPr>
              <a:t>antigenicity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 sz="2000"/>
          </a:p>
          <a:p>
            <a:pPr marL="0" indent="0">
              <a:lnSpc>
                <a:spcPct val="100000"/>
              </a:lnSpc>
              <a:buNone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Usage in Project: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Main training data for ML models.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Used to learn patterns of known epitopes.</a:t>
            </a:r>
            <a:endParaRPr lang="en-US" sz="2000"/>
          </a:p>
          <a:p>
            <a:pPr lvl="1">
              <a:lnSpc>
                <a:spcPct val="100000"/>
              </a:lnSpc>
            </a:pPr>
            <a:r>
              <a:rPr lang="en-US" sz="2000">
                <a:ea typeface="+mn-lt"/>
                <a:cs typeface="+mn-lt"/>
              </a:rPr>
              <a:t>Serves as foundation for feature selection and model benchmarking.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04031-DC3E-A91A-74AE-3C161547FE61}"/>
              </a:ext>
            </a:extLst>
          </p:cNvPr>
          <p:cNvSpPr txBox="1"/>
          <p:nvPr/>
        </p:nvSpPr>
        <p:spPr>
          <a:xfrm>
            <a:off x="6248400" y="1388853"/>
            <a:ext cx="537425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000" b="1"/>
              <a:t>2. input_sars.csv — Supplementary Training Dataset</a:t>
            </a:r>
            <a:endParaRPr lang="en-US" sz="2000"/>
          </a:p>
          <a:p>
            <a:pPr lvl="1"/>
            <a:endParaRPr lang="en-US" sz="2000" b="1"/>
          </a:p>
          <a:p>
            <a:pPr lvl="1"/>
            <a:r>
              <a:rPr lang="en-US" sz="2000" b="1"/>
              <a:t>Size:</a:t>
            </a:r>
            <a:r>
              <a:rPr lang="en-US" sz="2000"/>
              <a:t> 520 rows (peptide sequences related to SARS virus).</a:t>
            </a:r>
          </a:p>
          <a:p>
            <a:pPr lvl="1"/>
            <a:r>
              <a:rPr lang="en-US" sz="2000"/>
              <a:t> </a:t>
            </a:r>
            <a:r>
              <a:rPr lang="en-US" sz="2000" b="1"/>
              <a:t>Features:</a:t>
            </a:r>
            <a:r>
              <a:rPr lang="en-US" sz="2000"/>
              <a:t> Similar to input_bcell.csv (e.g., sequence, structural scores).</a:t>
            </a:r>
          </a:p>
          <a:p>
            <a:pPr lvl="1"/>
            <a:r>
              <a:rPr lang="en-US" sz="2000"/>
              <a:t>️ </a:t>
            </a:r>
            <a:r>
              <a:rPr lang="en-US" sz="2000" b="1"/>
              <a:t>Usage in Project:</a:t>
            </a:r>
          </a:p>
          <a:p>
            <a:pPr marL="685800" lvl="2" indent="-228600">
              <a:buFont typeface="Wingdings"/>
              <a:buChar char="§"/>
            </a:pPr>
            <a:r>
              <a:rPr lang="en-US" sz="2000"/>
              <a:t>Augments training set with virus-specific information.</a:t>
            </a:r>
          </a:p>
          <a:p>
            <a:pPr marL="685800" lvl="2" indent="-228600">
              <a:buFont typeface="Wingdings"/>
              <a:buChar char="§"/>
            </a:pPr>
            <a:r>
              <a:rPr lang="en-US" sz="2000"/>
              <a:t>Improves generalization of models across different pathogens.</a:t>
            </a:r>
          </a:p>
        </p:txBody>
      </p:sp>
    </p:spTree>
    <p:extLst>
      <p:ext uri="{BB962C8B-B14F-4D97-AF65-F5344CB8AC3E}">
        <p14:creationId xmlns:p14="http://schemas.microsoft.com/office/powerpoint/2010/main" val="291795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BBE6-F152-D9FB-6BFA-13D6C3D7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" y="2074363"/>
            <a:ext cx="2846299" cy="27197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0C1C7-0B8C-8E75-4A15-4C90B446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23" y="106395"/>
            <a:ext cx="9153969" cy="631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1F525-128F-6CEF-9C6D-18B84AF5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A3EC-8B8D-F5FD-9A90-95C3C261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91" y="-188422"/>
            <a:ext cx="9692640" cy="1325562"/>
          </a:xfrm>
        </p:spPr>
        <p:txBody>
          <a:bodyPr/>
          <a:lstStyle/>
          <a:p>
            <a:r>
              <a:rPr lang="en-US" err="1"/>
              <a:t>MinHashing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6F73-01D1-AEFC-1704-386901D9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08" y="1303482"/>
            <a:ext cx="10511906" cy="47900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MinHashing is a probabilistic technique 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used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to estimate the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Jaccard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Similarity between two sets efficiently. It creates hash signatures of sequences, allowing 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fast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similarity computations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latin typeface="Century Schoolbook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Why</a:t>
            </a:r>
            <a:r>
              <a:rPr lang="en-IN" b="1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 Is t Used In</a:t>
            </a:r>
            <a:r>
              <a:rPr lang="en-US" b="1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 Our Project?</a:t>
            </a:r>
            <a:endParaRPr lang="en-US">
              <a:solidFill>
                <a:srgbClr val="000000"/>
              </a:solidFill>
              <a:latin typeface="Century Schoolbook"/>
              <a:ea typeface="+mn-lt"/>
              <a:cs typeface="Arial"/>
            </a:endParaRPr>
          </a:p>
          <a:p>
            <a:pPr marL="742950" lvl="1" indent="-285750">
              <a:buFont typeface="Courier New,monospace" pitchFamily="18" charset="2"/>
              <a:buChar char="o"/>
            </a:pPr>
            <a:r>
              <a:rPr lang="en-US" sz="1800">
                <a:solidFill>
                  <a:srgbClr val="262626"/>
                </a:solidFill>
                <a:latin typeface="Century Schoolbook"/>
                <a:ea typeface="+mn-lt"/>
                <a:cs typeface="Arial"/>
              </a:rPr>
              <a:t>To </a:t>
            </a:r>
            <a:r>
              <a:rPr lang="en-US" sz="1800" b="1">
                <a:solidFill>
                  <a:srgbClr val="262626"/>
                </a:solidFill>
                <a:latin typeface="Century Schoolbook"/>
                <a:ea typeface="+mn-lt"/>
                <a:cs typeface="Arial"/>
              </a:rPr>
              <a:t>efficiently detect similar peptides</a:t>
            </a:r>
            <a:r>
              <a:rPr lang="en-US" sz="1800">
                <a:solidFill>
                  <a:srgbClr val="262626"/>
                </a:solidFill>
                <a:latin typeface="Century Schoolbook"/>
                <a:ea typeface="+mn-lt"/>
                <a:cs typeface="Arial"/>
              </a:rPr>
              <a:t> without full pairwise comparison — speeds up similarity-based epitope filtering</a:t>
            </a:r>
            <a:endParaRPr lang="en-US" sz="1800">
              <a:solidFill>
                <a:srgbClr val="262626"/>
              </a:solidFill>
              <a:latin typeface="Century Schoolbook"/>
            </a:endParaRPr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How It Works</a:t>
            </a:r>
            <a:r>
              <a:rPr lang="en-US">
                <a:ea typeface="+mn-lt"/>
                <a:cs typeface="+mn-lt"/>
              </a:rPr>
              <a:t>?</a:t>
            </a:r>
            <a:endParaRPr lang="en-US"/>
          </a:p>
          <a:p>
            <a:pPr lvl="1">
              <a:buFont typeface="Courier New,monospace" pitchFamily="34" charset="0"/>
              <a:buChar char="o"/>
            </a:pPr>
            <a:r>
              <a:rPr lang="en-US" sz="1800">
                <a:ea typeface="+mn-lt"/>
                <a:cs typeface="+mn-lt"/>
              </a:rPr>
              <a:t>Convert each peptide into a </a:t>
            </a:r>
            <a:r>
              <a:rPr lang="en-US" sz="1800" b="1">
                <a:ea typeface="+mn-lt"/>
                <a:cs typeface="+mn-lt"/>
              </a:rPr>
              <a:t>set of </a:t>
            </a:r>
            <a:r>
              <a:rPr lang="en-US" sz="1800" b="1" err="1">
                <a:ea typeface="+mn-lt"/>
                <a:cs typeface="+mn-lt"/>
              </a:rPr>
              <a:t>k-mers</a:t>
            </a:r>
            <a:r>
              <a:rPr lang="en-US" sz="1800">
                <a:ea typeface="+mn-lt"/>
                <a:cs typeface="+mn-lt"/>
              </a:rPr>
              <a:t> 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1800">
                <a:ea typeface="+mn-lt"/>
                <a:cs typeface="+mn-lt"/>
              </a:rPr>
              <a:t>Apply </a:t>
            </a:r>
            <a:r>
              <a:rPr lang="en-US" sz="1800" b="1">
                <a:ea typeface="+mn-lt"/>
                <a:cs typeface="+mn-lt"/>
              </a:rPr>
              <a:t>multiple hash functions</a:t>
            </a:r>
            <a:r>
              <a:rPr lang="en-US" sz="1800">
                <a:ea typeface="+mn-lt"/>
                <a:cs typeface="+mn-lt"/>
              </a:rPr>
              <a:t> to each set.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1800">
                <a:ea typeface="+mn-lt"/>
                <a:cs typeface="+mn-lt"/>
              </a:rPr>
              <a:t>For each hash function, pick the </a:t>
            </a:r>
            <a:r>
              <a:rPr lang="en-US" sz="1800" b="1">
                <a:ea typeface="+mn-lt"/>
                <a:cs typeface="+mn-lt"/>
              </a:rPr>
              <a:t>minimum hash value</a:t>
            </a:r>
            <a:r>
              <a:rPr lang="en-US" sz="1800">
                <a:ea typeface="+mn-lt"/>
                <a:cs typeface="+mn-lt"/>
              </a:rPr>
              <a:t> → this forms a </a:t>
            </a:r>
            <a:r>
              <a:rPr lang="en-US" sz="1800" b="1">
                <a:ea typeface="+mn-lt"/>
                <a:cs typeface="+mn-lt"/>
              </a:rPr>
              <a:t>signature</a:t>
            </a:r>
            <a:r>
              <a:rPr lang="en-US" sz="1800">
                <a:ea typeface="+mn-lt"/>
                <a:cs typeface="+mn-lt"/>
              </a:rPr>
              <a:t>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1800">
                <a:ea typeface="+mn-lt"/>
                <a:cs typeface="+mn-lt"/>
              </a:rPr>
              <a:t>Compare signatures of two peptides → </a:t>
            </a:r>
            <a:r>
              <a:rPr lang="en-US" sz="1800" b="1">
                <a:ea typeface="+mn-lt"/>
                <a:cs typeface="+mn-lt"/>
              </a:rPr>
              <a:t>more overlap = higher similarity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>
              <a:solidFill>
                <a:srgbClr val="262626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spc="10">
                <a:solidFill>
                  <a:srgbClr val="000000"/>
                </a:solidFill>
                <a:ea typeface="+mn-lt"/>
                <a:cs typeface="+mn-lt"/>
              </a:rPr>
              <a:t>Example: </a:t>
            </a:r>
            <a:endParaRPr lang="en-US" b="1">
              <a:solidFill>
                <a:srgbClr val="000000"/>
              </a:solidFill>
              <a:latin typeface="Century Schoolbook"/>
              <a:ea typeface="+mn-lt"/>
              <a:cs typeface="Arial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pc="10">
                <a:solidFill>
                  <a:srgbClr val="000000"/>
                </a:solidFill>
                <a:latin typeface="Century Schoolbook"/>
                <a:ea typeface="+mn-lt"/>
                <a:cs typeface="Arial"/>
              </a:rPr>
              <a:t>Peptide 1: </a:t>
            </a:r>
            <a:r>
              <a:rPr lang="en-US" spc="1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spc="10">
                <a:solidFill>
                  <a:srgbClr val="000000"/>
                </a:solidFill>
                <a:latin typeface="Consolas"/>
              </a:rPr>
              <a:t>CGTAG"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 → </a:t>
            </a:r>
            <a:r>
              <a:rPr lang="en-US" spc="10" err="1">
                <a:solidFill>
                  <a:srgbClr val="000000"/>
                </a:solidFill>
                <a:ea typeface="+mn-lt"/>
                <a:cs typeface="+mn-lt"/>
              </a:rPr>
              <a:t>3-mers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 = </a:t>
            </a:r>
            <a:r>
              <a:rPr lang="en-US" spc="10">
                <a:solidFill>
                  <a:srgbClr val="000000"/>
                </a:solidFill>
                <a:latin typeface="Consolas"/>
              </a:rPr>
              <a:t>{CGT, GTA, TAG}</a:t>
            </a:r>
            <a:endParaRPr lang="en-US" spc="10">
              <a:solidFill>
                <a:srgbClr val="000000"/>
              </a:solidFill>
            </a:endParaRPr>
          </a:p>
          <a:p>
            <a:pPr lvl="1">
              <a:buFont typeface="Courier New"/>
              <a:buChar char="o"/>
            </a:pP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Peptide 2: </a:t>
            </a:r>
            <a:r>
              <a:rPr lang="en-US" spc="10">
                <a:solidFill>
                  <a:srgbClr val="000000"/>
                </a:solidFill>
                <a:latin typeface="Consolas"/>
              </a:rPr>
              <a:t>"GTAGC"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 → </a:t>
            </a:r>
            <a:r>
              <a:rPr lang="en-US" spc="10" err="1">
                <a:solidFill>
                  <a:srgbClr val="000000"/>
                </a:solidFill>
                <a:ea typeface="+mn-lt"/>
                <a:cs typeface="+mn-lt"/>
              </a:rPr>
              <a:t>3-mers</a:t>
            </a:r>
            <a:r>
              <a:rPr lang="en-US" spc="10">
                <a:solidFill>
                  <a:srgbClr val="000000"/>
                </a:solidFill>
                <a:ea typeface="+mn-lt"/>
                <a:cs typeface="+mn-lt"/>
              </a:rPr>
              <a:t> = </a:t>
            </a:r>
            <a:r>
              <a:rPr lang="en-US" spc="10">
                <a:solidFill>
                  <a:srgbClr val="000000"/>
                </a:solidFill>
                <a:latin typeface="Consolas"/>
              </a:rPr>
              <a:t>{GTA, TAG, AGC}</a:t>
            </a:r>
            <a:endParaRPr lang="en-US" spc="10">
              <a:solidFill>
                <a:srgbClr val="000000"/>
              </a:solidFill>
            </a:endParaRPr>
          </a:p>
          <a:p>
            <a:pPr marL="274320" lvl="1" indent="0">
              <a:buNone/>
            </a:pPr>
            <a:endParaRPr lang="en-US" sz="1800" spc="1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b="1" spc="10">
              <a:solidFill>
                <a:srgbClr val="000000"/>
              </a:solidFill>
              <a:latin typeface="Century Schoolbook"/>
              <a:ea typeface="+mn-lt"/>
              <a:cs typeface="Arial"/>
            </a:endParaRPr>
          </a:p>
          <a:p>
            <a:endParaRPr lang="en-US" spc="10">
              <a:solidFill>
                <a:srgbClr val="000000"/>
              </a:solidFill>
              <a:latin typeface="Century Schoolbook" panose="020406040505050203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181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A35B7-EE8C-5EB4-CB77-DA6E2D42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3BCFD8-351A-D76C-6207-A342A5AC3A99}"/>
              </a:ext>
            </a:extLst>
          </p:cNvPr>
          <p:cNvSpPr txBox="1"/>
          <p:nvPr/>
        </p:nvSpPr>
        <p:spPr>
          <a:xfrm>
            <a:off x="613942" y="836387"/>
            <a:ext cx="5158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For each 3-mer, we compute 3 hash values: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89D95F-714F-62FA-73FD-DE548CD2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203" y="1391228"/>
            <a:ext cx="5762047" cy="20377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B6DB5A-34E9-5DDB-A1BD-B50414CA2949}"/>
              </a:ext>
            </a:extLst>
          </p:cNvPr>
          <p:cNvSpPr txBox="1"/>
          <p:nvPr/>
        </p:nvSpPr>
        <p:spPr>
          <a:xfrm>
            <a:off x="611908" y="3613727"/>
            <a:ext cx="90516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ea typeface="+mn-lt"/>
                <a:cs typeface="+mn-lt"/>
              </a:rPr>
              <a:t>MinHash</a:t>
            </a:r>
            <a:r>
              <a:rPr lang="en-US" b="1">
                <a:ea typeface="+mn-lt"/>
                <a:cs typeface="+mn-lt"/>
              </a:rPr>
              <a:t> Signatures: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Peptide 1 (</a:t>
            </a:r>
            <a:r>
              <a:rPr lang="en-US">
                <a:latin typeface="Century Schoolbook"/>
                <a:ea typeface="+mn-lt"/>
                <a:cs typeface="+mn-lt"/>
              </a:rPr>
              <a:t>{CGT, GTA, TAG}</a:t>
            </a:r>
            <a:r>
              <a:rPr lang="en-US">
                <a:ea typeface="+mn-lt"/>
                <a:cs typeface="+mn-lt"/>
              </a:rPr>
              <a:t>):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→ Min(Hash 1) = 105, Min(Hash 2) = 304, Min(Hash 3) = 89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→ Signature = (105, 304, 89)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Peptide 2 (</a:t>
            </a:r>
            <a:r>
              <a:rPr lang="en-US">
                <a:latin typeface="Century Schoolbook"/>
                <a:ea typeface="+mn-lt"/>
                <a:cs typeface="+mn-lt"/>
              </a:rPr>
              <a:t>{GTA, TAG, AGC}</a:t>
            </a:r>
            <a:r>
              <a:rPr lang="en-US">
                <a:ea typeface="+mn-lt"/>
                <a:cs typeface="+mn-lt"/>
              </a:rPr>
              <a:t>):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→ Min(Hash 1) = 105, Min(Hash 2) = 120, Min(Hash 3) = 78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→ Signature = (105, 120, 78)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Similarity Estimate: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Estimated Jaccard Similarity = 1/3 = 0.33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3BBFD-03FC-6D74-FFC1-5D640DA6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98F-D134-8EE9-11B5-0D4D0D87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72" y="-275013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PSEUDOCODE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336CB-F478-BE4A-4141-C85CB1329BFA}"/>
              </a:ext>
            </a:extLst>
          </p:cNvPr>
          <p:cNvSpPr txBox="1"/>
          <p:nvPr/>
        </p:nvSpPr>
        <p:spPr>
          <a:xfrm>
            <a:off x="1907310" y="1191490"/>
            <a:ext cx="857365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Input: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Peptide dataset with a </a:t>
            </a:r>
            <a:r>
              <a:rPr lang="en-US">
                <a:latin typeface="Consolas"/>
                <a:ea typeface="+mn-lt"/>
                <a:cs typeface="+mn-lt"/>
              </a:rPr>
              <a:t>'</a:t>
            </a:r>
            <a:r>
              <a:rPr lang="en-US" err="1">
                <a:latin typeface="Consolas"/>
                <a:ea typeface="+mn-lt"/>
                <a:cs typeface="+mn-lt"/>
              </a:rPr>
              <a:t>peptide_seq</a:t>
            </a:r>
            <a:r>
              <a:rPr lang="en-US">
                <a:latin typeface="Consolas"/>
                <a:ea typeface="+mn-lt"/>
                <a:cs typeface="+mn-lt"/>
              </a:rPr>
              <a:t>'</a:t>
            </a:r>
            <a:r>
              <a:rPr lang="en-US">
                <a:ea typeface="+mn-lt"/>
                <a:cs typeface="+mn-lt"/>
              </a:rPr>
              <a:t> column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Initialize </a:t>
            </a:r>
            <a:r>
              <a:rPr lang="en-US" b="1" err="1">
                <a:ea typeface="+mn-lt"/>
                <a:cs typeface="+mn-lt"/>
              </a:rPr>
              <a:t>MinHasher</a:t>
            </a:r>
            <a:r>
              <a:rPr lang="en-US">
                <a:ea typeface="+mn-lt"/>
                <a:cs typeface="+mn-lt"/>
              </a:rPr>
              <a:t> with a fixed number of hash functions (50):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For each peptide sequence in the dataset: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Break the sequence into </a:t>
            </a:r>
            <a:r>
              <a:rPr lang="en-US" b="1">
                <a:ea typeface="+mn-lt"/>
                <a:cs typeface="+mn-lt"/>
              </a:rPr>
              <a:t>3-mer shingles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For each shingle: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Hash it using </a:t>
            </a:r>
            <a:r>
              <a:rPr lang="en-US" b="1">
                <a:ea typeface="+mn-lt"/>
                <a:cs typeface="+mn-lt"/>
              </a:rPr>
              <a:t>all hash functions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For each hash function: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Find the </a:t>
            </a:r>
            <a:r>
              <a:rPr lang="en-US" b="1">
                <a:ea typeface="+mn-lt"/>
                <a:cs typeface="+mn-lt"/>
              </a:rPr>
              <a:t>minimum hash value</a:t>
            </a:r>
            <a:r>
              <a:rPr lang="en-US">
                <a:ea typeface="+mn-lt"/>
                <a:cs typeface="+mn-lt"/>
              </a:rPr>
              <a:t> across all shingles → this forms the </a:t>
            </a:r>
            <a:r>
              <a:rPr lang="en-US" err="1">
                <a:ea typeface="+mn-lt"/>
                <a:cs typeface="+mn-lt"/>
              </a:rPr>
              <a:t>MinHash</a:t>
            </a:r>
            <a:r>
              <a:rPr lang="en-US">
                <a:ea typeface="+mn-lt"/>
                <a:cs typeface="+mn-lt"/>
              </a:rPr>
              <a:t> signature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Store the </a:t>
            </a:r>
            <a:r>
              <a:rPr lang="en-US" b="1" err="1">
                <a:ea typeface="+mn-lt"/>
                <a:cs typeface="+mn-lt"/>
              </a:rPr>
              <a:t>MinHash</a:t>
            </a:r>
            <a:r>
              <a:rPr lang="en-US" b="1">
                <a:ea typeface="+mn-lt"/>
                <a:cs typeface="+mn-lt"/>
              </a:rPr>
              <a:t> signature</a:t>
            </a:r>
            <a:r>
              <a:rPr lang="en-US">
                <a:ea typeface="+mn-lt"/>
                <a:cs typeface="+mn-lt"/>
              </a:rPr>
              <a:t> for the peptide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Add a new column </a:t>
            </a:r>
            <a:r>
              <a:rPr lang="en-US" b="1" err="1">
                <a:latin typeface="Consolas"/>
                <a:ea typeface="+mn-lt"/>
                <a:cs typeface="+mn-lt"/>
              </a:rPr>
              <a:t>minhash_signature</a:t>
            </a:r>
            <a:r>
              <a:rPr lang="en-US">
                <a:ea typeface="+mn-lt"/>
                <a:cs typeface="+mn-lt"/>
              </a:rPr>
              <a:t> to the </a:t>
            </a:r>
            <a:r>
              <a:rPr lang="en-US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to store these signatures.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Compare </a:t>
            </a:r>
            <a:r>
              <a:rPr lang="en-US" b="1">
                <a:ea typeface="+mn-lt"/>
                <a:cs typeface="+mn-lt"/>
              </a:rPr>
              <a:t>Jaccard similarity</a:t>
            </a:r>
            <a:r>
              <a:rPr lang="en-US">
                <a:ea typeface="+mn-lt"/>
                <a:cs typeface="+mn-lt"/>
              </a:rPr>
              <a:t> of </a:t>
            </a:r>
            <a:r>
              <a:rPr lang="en-US" err="1">
                <a:ea typeface="+mn-lt"/>
                <a:cs typeface="+mn-lt"/>
              </a:rPr>
              <a:t>MinHash</a:t>
            </a:r>
            <a:r>
              <a:rPr lang="en-US">
                <a:ea typeface="+mn-lt"/>
                <a:cs typeface="+mn-lt"/>
              </a:rPr>
              <a:t> signatures between pairs of peptides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Form a </a:t>
            </a:r>
            <a:r>
              <a:rPr lang="en-US" b="1">
                <a:ea typeface="+mn-lt"/>
                <a:cs typeface="+mn-lt"/>
              </a:rPr>
              <a:t>similarity matrix</a:t>
            </a:r>
            <a:r>
              <a:rPr lang="en-US">
                <a:ea typeface="+mn-lt"/>
                <a:cs typeface="+mn-lt"/>
              </a:rPr>
              <a:t> (N × N)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Save this matrix to a CSV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A9B-E0E5-BFF5-5B9C-571D5662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91" y="-188422"/>
            <a:ext cx="9692640" cy="1325562"/>
          </a:xfrm>
        </p:spPr>
        <p:txBody>
          <a:bodyPr/>
          <a:lstStyle/>
          <a:p>
            <a:r>
              <a:rPr lang="en-US"/>
              <a:t>Trie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015B-67CF-2DD6-2336-D1015A5F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89" y="1349664"/>
            <a:ext cx="8606906" cy="47900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What is a Trie?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A tree-based data structure used for fast pattern matching and sequence retrieval.</a:t>
            </a:r>
            <a:endParaRPr lang="en-US" sz="2000" spc="1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How It Works</a:t>
            </a:r>
            <a:r>
              <a:rPr lang="en-US" sz="2000">
                <a:ea typeface="+mn-lt"/>
                <a:cs typeface="+mn-lt"/>
              </a:rPr>
              <a:t>?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>
                <a:ea typeface="+mn-lt"/>
                <a:cs typeface="+mn-lt"/>
              </a:rPr>
              <a:t>Stores sequences character by character in a hierarchical structure.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Traversing from the root to a leaf forms a complete sequence.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Enables fast exact matches and motif searches.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Example "AGCT", "AGTGA", "AGTCA", "TGCAG"</a:t>
            </a:r>
            <a:endParaRPr lang="en-US" sz="2000" spc="1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Why Use Trie in Our Project?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Efficient Epitope Motif Matching – Quickly finds known B-cell epitope motifs in peptides.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Fast Similarity Searches – Identifies peptides containing motifs with minimal computation.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>
                <a:solidFill>
                  <a:srgbClr val="000000"/>
                </a:solidFill>
                <a:ea typeface="+mn-lt"/>
                <a:cs typeface="+mn-lt"/>
              </a:rPr>
              <a:t>Feature Extraction for ML Models – Presence of motifs is added as a feature for epitope prediction.</a:t>
            </a:r>
            <a:endParaRPr lang="en-US" sz="2000" spc="10">
              <a:solidFill>
                <a:srgbClr val="000000"/>
              </a:solidFill>
            </a:endParaRPr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A7E02-15E2-D8FF-8A21-453212DE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96" y="1884218"/>
            <a:ext cx="1789280" cy="371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B1793-A891-FAFA-21B4-C5C48F78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589-D01E-2EA8-C7E3-735627AF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90" y="-442422"/>
            <a:ext cx="9692640" cy="1325562"/>
          </a:xfrm>
        </p:spPr>
        <p:txBody>
          <a:bodyPr>
            <a:normAutofit/>
          </a:bodyPr>
          <a:lstStyle/>
          <a:p>
            <a:r>
              <a:rPr lang="en-US" sz="3200" b="1">
                <a:ea typeface="+mj-lt"/>
                <a:cs typeface="+mj-lt"/>
              </a:rPr>
              <a:t>PSEUDOCODE</a:t>
            </a:r>
            <a:endParaRPr lang="en-US" sz="3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DD877-AFCA-728E-CEAD-4FCA66486DE4}"/>
              </a:ext>
            </a:extLst>
          </p:cNvPr>
          <p:cNvSpPr txBox="1"/>
          <p:nvPr/>
        </p:nvSpPr>
        <p:spPr>
          <a:xfrm>
            <a:off x="96983" y="995218"/>
            <a:ext cx="6126018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b="1">
                <a:latin typeface="Century Schoolbook"/>
                <a:ea typeface="+mn-lt"/>
                <a:cs typeface="+mn-lt"/>
              </a:rPr>
              <a:t>Load dataset</a:t>
            </a:r>
            <a:r>
              <a:rPr lang="en-US">
                <a:latin typeface="Century Schoolbook"/>
                <a:ea typeface="+mn-lt"/>
                <a:cs typeface="+mn-lt"/>
              </a:rPr>
              <a:t> (CSV file) containing peptide sequences. </a:t>
            </a:r>
            <a:endParaRPr lang="en-US">
              <a:latin typeface="Century Schoolbook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latin typeface="Century Schoolbook"/>
                <a:ea typeface="+mn-lt"/>
                <a:cs typeface="+mn-lt"/>
              </a:rPr>
              <a:t>Define </a:t>
            </a:r>
            <a:r>
              <a:rPr lang="en-US" b="1" err="1">
                <a:latin typeface="Century Schoolbook"/>
              </a:rPr>
              <a:t>TrieNode</a:t>
            </a:r>
            <a:r>
              <a:rPr lang="en-US" b="1">
                <a:latin typeface="Century Schoolbook"/>
                <a:ea typeface="+mn-lt"/>
                <a:cs typeface="+mn-lt"/>
              </a:rPr>
              <a:t> class: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/>
                <a:ea typeface="+mn-lt"/>
                <a:cs typeface="+mn-lt"/>
              </a:rPr>
              <a:t>Store children in a dictionary.</a:t>
            </a:r>
            <a:endParaRPr lang="en-US">
              <a:latin typeface="Century Schoolbook"/>
            </a:endParaRP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/>
                <a:ea typeface="+mn-lt"/>
                <a:cs typeface="+mn-lt"/>
              </a:rPr>
              <a:t>Use a flag to mark the end of a sequence.</a:t>
            </a:r>
          </a:p>
          <a:p>
            <a:pPr marL="285750" indent="-285750">
              <a:buFont typeface="Wingdings"/>
              <a:buChar char="Ø"/>
            </a:pPr>
            <a:r>
              <a:rPr lang="en-US" b="1">
                <a:latin typeface="Century Schoolbook"/>
                <a:ea typeface="+mn-lt"/>
                <a:cs typeface="+mn-lt"/>
              </a:rPr>
              <a:t>Define </a:t>
            </a:r>
            <a:r>
              <a:rPr lang="en-US" b="1" err="1">
                <a:latin typeface="Century Schoolbook"/>
              </a:rPr>
              <a:t>EpitopeTrie</a:t>
            </a:r>
            <a:r>
              <a:rPr lang="en-US" b="1">
                <a:latin typeface="Century Schoolbook"/>
                <a:ea typeface="+mn-lt"/>
                <a:cs typeface="+mn-lt"/>
              </a:rPr>
              <a:t> class:</a:t>
            </a: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/>
                <a:ea typeface="+mn-lt"/>
                <a:cs typeface="+mn-lt"/>
              </a:rPr>
              <a:t>Initialize the root </a:t>
            </a:r>
            <a:r>
              <a:rPr lang="en-US" err="1">
                <a:latin typeface="Century Schoolbook"/>
                <a:ea typeface="+mn-lt"/>
                <a:cs typeface="+mn-lt"/>
              </a:rPr>
              <a:t>TrieNode</a:t>
            </a:r>
            <a:r>
              <a:rPr lang="en-US">
                <a:latin typeface="Century Schoolbook"/>
                <a:ea typeface="+mn-lt"/>
                <a:cs typeface="+mn-lt"/>
              </a:rPr>
              <a:t>.</a:t>
            </a:r>
          </a:p>
          <a:p>
            <a:pPr marL="742950" lvl="1" indent="-285750">
              <a:buFont typeface="Wingdings"/>
              <a:buChar char="§"/>
            </a:pPr>
            <a:r>
              <a:rPr lang="en-US" b="1">
                <a:latin typeface="Century Schoolbook"/>
                <a:ea typeface="+mn-lt"/>
                <a:cs typeface="+mn-lt"/>
              </a:rPr>
              <a:t>Insert sequences: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For each character in the sequence:</a:t>
            </a:r>
          </a:p>
          <a:p>
            <a:pPr marL="1657350" lvl="3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If not in children, add a new </a:t>
            </a:r>
            <a:r>
              <a:rPr lang="en-US" err="1">
                <a:latin typeface="Century Schoolbook"/>
                <a:ea typeface="+mn-lt"/>
                <a:cs typeface="+mn-lt"/>
              </a:rPr>
              <a:t>TrieNode</a:t>
            </a:r>
            <a:r>
              <a:rPr lang="en-US">
                <a:latin typeface="Century Schoolbook"/>
                <a:ea typeface="+mn-lt"/>
                <a:cs typeface="+mn-lt"/>
              </a:rPr>
              <a:t>.</a:t>
            </a:r>
          </a:p>
          <a:p>
            <a:pPr marL="1657350" lvl="3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Move to the next node.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Mark the final node as the end of the sequence.</a:t>
            </a:r>
          </a:p>
          <a:p>
            <a:pPr marL="742950" lvl="1" indent="-285750">
              <a:buFont typeface="Wingdings"/>
              <a:buChar char="§"/>
            </a:pPr>
            <a:r>
              <a:rPr lang="en-US" b="1">
                <a:latin typeface="Century Schoolbook"/>
                <a:ea typeface="+mn-lt"/>
                <a:cs typeface="+mn-lt"/>
              </a:rPr>
              <a:t>Search for exact sequence: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Traverse the Trie character by character.</a:t>
            </a:r>
          </a:p>
          <a:p>
            <a:pPr marL="1200150" lvl="2" indent="-285750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If all characters are found and last node is marked as end → return </a:t>
            </a:r>
            <a:r>
              <a:rPr lang="en-US">
                <a:latin typeface="Century Schoolbook"/>
              </a:rPr>
              <a:t>True</a:t>
            </a:r>
            <a:r>
              <a:rPr lang="en-US">
                <a:latin typeface="Century Schoolbook"/>
                <a:ea typeface="+mn-lt"/>
                <a:cs typeface="+mn-lt"/>
              </a:rPr>
              <a:t>.</a:t>
            </a:r>
          </a:p>
          <a:p>
            <a:pPr lvl="1">
              <a:buFont typeface="Wingdings"/>
              <a:buChar char="§"/>
            </a:pPr>
            <a:r>
              <a:rPr lang="en-US" b="1">
                <a:latin typeface="Century Schoolbook"/>
                <a:ea typeface="+mn-lt"/>
                <a:cs typeface="+mn-lt"/>
              </a:rPr>
              <a:t>Search for motif (subsequence):</a:t>
            </a:r>
            <a:endParaRPr lang="en-US" b="1">
              <a:latin typeface="Century Schoolbook"/>
            </a:endParaRPr>
          </a:p>
          <a:p>
            <a:pPr lvl="2">
              <a:buFont typeface="Arial"/>
              <a:buChar char="•"/>
            </a:pPr>
            <a:r>
              <a:rPr lang="en-US">
                <a:latin typeface="Century Schoolbook"/>
                <a:ea typeface="+mn-lt"/>
                <a:cs typeface="+mn-lt"/>
              </a:rPr>
              <a:t>Check if the motif exists as a substring in </a:t>
            </a:r>
            <a:r>
              <a:rPr lang="en-US" b="1">
                <a:latin typeface="Century Schoolbook"/>
                <a:ea typeface="+mn-lt"/>
                <a:cs typeface="+mn-lt"/>
              </a:rPr>
              <a:t>any peptide in the dataset</a:t>
            </a:r>
            <a:r>
              <a:rPr lang="en-US">
                <a:latin typeface="Century Schoolbook"/>
                <a:ea typeface="+mn-lt"/>
                <a:cs typeface="+mn-lt"/>
              </a:rPr>
              <a:t>.</a:t>
            </a:r>
            <a:endParaRPr lang="en-US">
              <a:latin typeface="Century Schoolbook"/>
            </a:endParaRPr>
          </a:p>
          <a:p>
            <a:pPr marL="285750" indent="-285750">
              <a:buFont typeface="Wingdings"/>
              <a:buChar char="Ø"/>
            </a:pPr>
            <a:endParaRPr lang="en-US" b="1">
              <a:latin typeface="Century Schoolbook"/>
            </a:endParaRPr>
          </a:p>
          <a:p>
            <a:endParaRPr lang="en-US">
              <a:latin typeface="Century Schoolboo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E6A96-48E4-9A8A-44FA-A333A6805CB9}"/>
              </a:ext>
            </a:extLst>
          </p:cNvPr>
          <p:cNvSpPr txBox="1"/>
          <p:nvPr/>
        </p:nvSpPr>
        <p:spPr>
          <a:xfrm>
            <a:off x="5756564" y="665019"/>
            <a:ext cx="557645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/>
          </a:p>
          <a:p>
            <a:pPr marL="285750" indent="-285750">
              <a:buFont typeface="Wingdings"/>
              <a:buChar char="Ø"/>
            </a:pPr>
            <a:r>
              <a:rPr lang="en-US" b="1">
                <a:ea typeface="+mn-lt"/>
                <a:cs typeface="+mn-lt"/>
              </a:rPr>
              <a:t>Normalize all sequences</a:t>
            </a:r>
            <a:r>
              <a:rPr lang="en-US">
                <a:ea typeface="+mn-lt"/>
                <a:cs typeface="+mn-lt"/>
              </a:rPr>
              <a:t> (strip, uppercase,            convert to string).</a:t>
            </a:r>
          </a:p>
          <a:p>
            <a:pPr marL="285750" indent="-285750">
              <a:buFont typeface="Wingdings"/>
              <a:buChar char="Ø"/>
            </a:pPr>
            <a:r>
              <a:rPr lang="en-US" b="1">
                <a:ea typeface="+mn-lt"/>
                <a:cs typeface="+mn-lt"/>
              </a:rPr>
              <a:t>Insert all peptide sequences</a:t>
            </a:r>
            <a:r>
              <a:rPr lang="en-US">
                <a:ea typeface="+mn-lt"/>
                <a:cs typeface="+mn-lt"/>
              </a:rPr>
              <a:t> into the Trie.</a:t>
            </a:r>
          </a:p>
          <a:p>
            <a:pPr marL="285750" indent="-285750">
              <a:buFont typeface="Wingdings"/>
              <a:buChar char="Ø"/>
            </a:pPr>
            <a:r>
              <a:rPr lang="en-US" b="1">
                <a:ea typeface="+mn-lt"/>
                <a:cs typeface="+mn-lt"/>
              </a:rPr>
              <a:t>Perform automatic analysis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For each peptide: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Check for </a:t>
            </a:r>
            <a:r>
              <a:rPr lang="en-US" b="1">
                <a:ea typeface="+mn-lt"/>
                <a:cs typeface="+mn-lt"/>
              </a:rPr>
              <a:t>exact match</a:t>
            </a:r>
            <a:r>
              <a:rPr lang="en-US">
                <a:ea typeface="+mn-lt"/>
                <a:cs typeface="+mn-lt"/>
              </a:rPr>
              <a:t> in Trie.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Check if </a:t>
            </a:r>
            <a:r>
              <a:rPr lang="en-US" b="1">
                <a:ea typeface="+mn-lt"/>
                <a:cs typeface="+mn-lt"/>
              </a:rPr>
              <a:t>motif</a:t>
            </a:r>
            <a:r>
              <a:rPr lang="en-US">
                <a:ea typeface="+mn-lt"/>
                <a:cs typeface="+mn-lt"/>
              </a:rPr>
              <a:t> (peptide itself) appears as a </a:t>
            </a:r>
            <a:r>
              <a:rPr lang="en-US" b="1">
                <a:ea typeface="+mn-lt"/>
                <a:cs typeface="+mn-lt"/>
              </a:rPr>
              <a:t>subsequence</a:t>
            </a:r>
            <a:r>
              <a:rPr lang="en-US">
                <a:ea typeface="+mn-lt"/>
                <a:cs typeface="+mn-lt"/>
              </a:rPr>
              <a:t> in any other peptide.</a:t>
            </a:r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marL="1200150" lvl="2" indent="-285750">
              <a:buFont typeface="Arial"/>
              <a:buChar char="•"/>
            </a:pPr>
            <a:endParaRPr lang="en-US"/>
          </a:p>
          <a:p>
            <a:pPr lvl="2"/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3D69-5591-8EE7-8344-28AF17528273}"/>
              </a:ext>
            </a:extLst>
          </p:cNvPr>
          <p:cNvSpPr txBox="1"/>
          <p:nvPr/>
        </p:nvSpPr>
        <p:spPr>
          <a:xfrm>
            <a:off x="5755409" y="3856181"/>
            <a:ext cx="53340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latin typeface="Century Schoolbook"/>
                <a:ea typeface="+mn-lt"/>
                <a:cs typeface="+mn-lt"/>
              </a:rPr>
              <a:t>Store and display results</a:t>
            </a:r>
            <a:r>
              <a:rPr lang="en-US">
                <a:latin typeface="Century Schoolbook"/>
                <a:ea typeface="+mn-lt"/>
                <a:cs typeface="+mn-lt"/>
              </a:rPr>
              <a:t>:</a:t>
            </a:r>
            <a:endParaRPr lang="en-US">
              <a:latin typeface="Century Schoolbook"/>
            </a:endParaRP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/>
                <a:ea typeface="+mn-lt"/>
                <a:cs typeface="+mn-lt"/>
              </a:rPr>
              <a:t>Save new features (</a:t>
            </a:r>
            <a:r>
              <a:rPr lang="en-US">
                <a:latin typeface="Century Schoolbook"/>
              </a:rPr>
              <a:t>Exact Match Exists</a:t>
            </a:r>
            <a:r>
              <a:rPr lang="en-US">
                <a:latin typeface="Century Schoolbook"/>
                <a:ea typeface="+mn-lt"/>
                <a:cs typeface="+mn-lt"/>
              </a:rPr>
              <a:t>, </a:t>
            </a:r>
            <a:r>
              <a:rPr lang="en-US">
                <a:latin typeface="Century Schoolbook"/>
              </a:rPr>
              <a:t>Appears as Subsequence</a:t>
            </a:r>
            <a:r>
              <a:rPr lang="en-US">
                <a:latin typeface="Century Schoolbook"/>
                <a:ea typeface="+mn-lt"/>
                <a:cs typeface="+mn-lt"/>
              </a:rPr>
              <a:t>) into the dataset.</a:t>
            </a:r>
            <a:endParaRPr lang="en-US">
              <a:latin typeface="Century Schoolbook"/>
            </a:endParaRPr>
          </a:p>
          <a:p>
            <a:pPr marL="742950" lvl="1" indent="-285750">
              <a:buFont typeface="Wingdings"/>
              <a:buChar char="§"/>
            </a:pPr>
            <a:r>
              <a:rPr lang="en-US">
                <a:latin typeface="Century Schoolbook"/>
                <a:ea typeface="+mn-lt"/>
                <a:cs typeface="+mn-lt"/>
              </a:rPr>
              <a:t>Export as CSV.</a:t>
            </a:r>
            <a:endParaRPr lang="en-US">
              <a:latin typeface="Century Schoolbook"/>
            </a:endParaRPr>
          </a:p>
          <a:p>
            <a:endParaRPr lang="en-US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34595447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View</vt:lpstr>
      <vt:lpstr>EPITOPE PREDICTION FOR VACCINE DEVELOPMENT</vt:lpstr>
      <vt:lpstr>PowerPoint Presentation</vt:lpstr>
      <vt:lpstr>Dataset Overview </vt:lpstr>
      <vt:lpstr>SYSTEM ARCHITECTURE</vt:lpstr>
      <vt:lpstr>MinHashing</vt:lpstr>
      <vt:lpstr>PowerPoint Presentation</vt:lpstr>
      <vt:lpstr>PSEUDOCODE</vt:lpstr>
      <vt:lpstr>Trie Data structure</vt:lpstr>
      <vt:lpstr>PSEUDOCODE</vt:lpstr>
      <vt:lpstr>Dijkstra’s Algorithm</vt:lpstr>
      <vt:lpstr>PSEUDOCODE </vt:lpstr>
      <vt:lpstr>PSEUDOCODE  </vt:lpstr>
      <vt:lpstr>PowerPoint Presentation</vt:lpstr>
      <vt:lpstr>PowerPoint Presentation</vt:lpstr>
      <vt:lpstr>PowerPoint Presentation</vt:lpstr>
      <vt:lpstr>PowerPoint Presentation</vt:lpstr>
      <vt:lpstr>XGBoost Usefulness: High accuracy and efficiency. Learns complex relations in peptide features. Uses regularization to prevent overfitting. Implementation: Builds trees sequentially (each fixes previous errors). Applies L1/L2 regularization to reduce model complexity. Generates feature importance charts. Objective function with regularization: </vt:lpstr>
      <vt:lpstr>DEEP LEARNING MODELS </vt:lpstr>
      <vt:lpstr>PowerPoint Presentation</vt:lpstr>
      <vt:lpstr>PowerPoint Presentation</vt:lpstr>
      <vt:lpstr>Ranking Predicted Epitopes</vt:lpstr>
      <vt:lpstr>Web Application Overview</vt:lpstr>
      <vt:lpstr>Results</vt:lpstr>
      <vt:lpstr>PowerPoint Presentation</vt:lpstr>
      <vt:lpstr>PowerPoint Presentation</vt:lpstr>
      <vt:lpstr>PowerPoint Presentation</vt:lpstr>
      <vt:lpstr>PowerPoint Presentation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EPITOPE PREDICTION FOR VACCINE DEVELOPMENT</dc:title>
  <dc:creator/>
  <cp:revision>2</cp:revision>
  <dcterms:created xsi:type="dcterms:W3CDTF">2025-04-08T17:43:31Z</dcterms:created>
  <dcterms:modified xsi:type="dcterms:W3CDTF">2025-04-10T12:37:49Z</dcterms:modified>
</cp:coreProperties>
</file>