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c6fe474f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c6fe474f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c6fe474f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c6fe474f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c6fe474f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c6fe474f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c6fe474f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c6fe474f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c6fe474f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c6fe474f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c6fe474f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c6fe474f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c6fe474f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c6fe474f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c6fe474f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c6fe474f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c6fe474f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c6fe474f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c6fe474f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c6fe474f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aiplusinfo.com/blog/adversarial-attacks-in-machine-learning-what-they-are-and-how-to-defend-against-them/#:~:text=Adversarial%20machine%20learning%20attack%20is,cause%20the%20model%20to%20malfunction" TargetMode="External"/><Relationship Id="rId4" Type="http://schemas.openxmlformats.org/officeDocument/2006/relationships/hyperlink" Target="https://adversarial-ml-tutorial.org" TargetMode="External"/><Relationship Id="rId5" Type="http://schemas.openxmlformats.org/officeDocument/2006/relationships/hyperlink" Target="https://github.com/Get-My-Money/Flipped-class-presentation/tree/main/Reference%20presenta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7333" y="519150"/>
            <a:ext cx="8520600" cy="205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656565"/>
                </a:solidFill>
                <a:highlight>
                  <a:srgbClr val="EFEFEF"/>
                </a:highlight>
              </a:rPr>
              <a:t>Adversarial attacks(AA) in machine learning: What they are and how to stop them?</a:t>
            </a:r>
            <a:endParaRPr sz="3600">
              <a:solidFill>
                <a:srgbClr val="656565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859875" y="4667900"/>
            <a:ext cx="76881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Author: Mark Zakharov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250" y="1936500"/>
            <a:ext cx="2951500" cy="29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2357600" y="44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Thanks for watching!</a:t>
            </a:r>
            <a:endParaRPr sz="3200"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092699"/>
            <a:ext cx="7688701" cy="4050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R</a:t>
            </a:r>
            <a:r>
              <a:rPr lang="ru" sz="3200"/>
              <a:t>eferences</a:t>
            </a:r>
            <a:r>
              <a:rPr lang="ru" sz="3200"/>
              <a:t>:</a:t>
            </a:r>
            <a:endParaRPr sz="3200"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https://www.aiplusinfo.com/blog/adversarial-attacks-in-machine-learning-what-they-are-and-how-to-defend-against-them/#:~:text=Adversarial%20machine%20learning%20attack%20is,cause%20the%20model%20to%20malfunction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https://adversarial-ml-tutorial.org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https://github.com/Get-My-Money/Flipped-class-presentation/tree/main/Reference%20presentations</a:t>
            </a:r>
            <a:r>
              <a:rPr lang="ru" sz="1250">
                <a:solidFill>
                  <a:schemeClr val="dk2"/>
                </a:solidFill>
                <a:highlight>
                  <a:srgbClr val="FFFFFF"/>
                </a:highlight>
              </a:rPr>
              <a:t> (Used materials from [S23] Security and Interpretability of Machine Learning course, so it is closed for strangers)</a:t>
            </a:r>
            <a:endParaRPr sz="12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What is AA</a:t>
            </a:r>
            <a:endParaRPr sz="32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9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Adversarial machine learning attack is a technique in which one tries to fool deep learning models with false or deceptive data with a goal to cause the model to make inaccurate predictions. The objective of the adversary is to cause the model to malfunction.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06100" y="4644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Image source: </a:t>
            </a:r>
            <a:r>
              <a:rPr lang="ru"/>
              <a:t>https://journals.plos.org/plosone/article?id=10.1371/journal.pone.0231626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1493"/>
            <a:ext cx="9144000" cy="383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Example of AA</a:t>
            </a:r>
            <a:endParaRPr sz="32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63400" y="4693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Image source</a:t>
            </a:r>
            <a:r>
              <a:rPr lang="ru"/>
              <a:t>: </a:t>
            </a:r>
            <a:r>
              <a:rPr lang="ru"/>
              <a:t>https://www.mdpi.com/2077-0383/12/9/3266/htm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5" y="2006250"/>
            <a:ext cx="6378363" cy="25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Types of AA</a:t>
            </a:r>
            <a:endParaRPr sz="320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White box: Fast Gradient Sign Method (FGSM), Projected Gradient Descent (PGD), Carlini-Wagner (CW) 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Black box: </a:t>
            </a:r>
            <a:r>
              <a:rPr lang="ru" sz="260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Zeroth Order Optimization Based attack, Limited Queries and Information Attack</a:t>
            </a:r>
            <a:endParaRPr sz="2600">
              <a:solidFill>
                <a:schemeClr val="dk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50">
              <a:solidFill>
                <a:srgbClr val="13131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513132"/>
            <a:ext cx="9144001" cy="5103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518664"/>
            <a:ext cx="9143999" cy="4699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How to stop AA</a:t>
            </a:r>
            <a:endParaRPr sz="3200"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1974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latin typeface="Calibri"/>
                <a:ea typeface="Calibri"/>
                <a:cs typeface="Calibri"/>
                <a:sym typeface="Calibri"/>
              </a:rPr>
              <a:t>We can utilize a technique known as “adversarial training” to enhance model robustness. This method incorporates adversarial examples into the training process, thereby improving the model’s resilience. It operates by solving following minimax problem: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250" y="4235150"/>
            <a:ext cx="45815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497498"/>
            <a:ext cx="9143999" cy="439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