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3E"/>
    <a:srgbClr val="F04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5" autoAdjust="0"/>
  </p:normalViewPr>
  <p:slideViewPr>
    <p:cSldViewPr snapToGrid="0">
      <p:cViewPr varScale="1">
        <p:scale>
          <a:sx n="85" d="100"/>
          <a:sy n="85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D656-B52D-465E-86A6-5FA45EDE9A2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95E8-816C-44C5-A1A5-C41D63ABCB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BDB-9EDA-4FD6-AEBF-715B08CB1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D127-3855-4C26-8A94-57294731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5419-85A4-442D-9D8B-91E1F6D7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3085-1FD4-4FDC-896B-7C9B5022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EFFE-3B48-40EC-B8CB-E7D8116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20BF-406E-4325-891A-74299032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C5BA-5F1B-4256-A568-B4F37154A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F107-FAA5-419D-B35B-26DAF79A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E1E1-6041-4B10-9FFB-EF1A5B43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9D48-44C4-4017-8932-C78D5830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01414-FC4A-45C7-97AC-8397A2079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9661-2BBC-4F88-B555-53C7EA9B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D2BD-306B-4AB1-BEA1-F6B15D8A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0341-D24E-4E3C-8762-F4050C39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EB36-831C-4B73-9AB1-D619C3BB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BEF0-71C5-45BE-AA48-5B8A7F4F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D079-C5E7-424E-A1E5-5530470E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44B6-7D2B-412D-81BB-E6FF5C71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B512-1BB3-4D7E-A9EE-9109C3E2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EDC6-AB1B-4424-8997-EACCA9A9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33F0-647A-476A-AA7B-94CA097F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F0318-B7DB-4703-BD16-4B284AEB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808E-C916-4A0D-8C29-9B86866E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37FF-954E-4456-81C8-6E78AABC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2E8A-D1B1-47DF-B352-5142E852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C611-1E93-434E-9C46-9BBC704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3B1C-4886-4661-9529-1B0B083C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0A9F-479F-4F25-88F2-045F04BB8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23B8D-D76F-4520-BA07-CDBC0FB3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136CE-0E21-4E83-98C4-21BA1703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9E87D-EF4F-41CA-893C-E7C5EBB5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17D8-D742-463F-9F92-378ADAC1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EC08-4E39-4402-A76F-2FA10910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A40E-CB5C-45BD-B850-EC54A1BC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5CA39-ED44-443A-9521-44D83DE9D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4C689-90A3-42F4-8590-F6EA369F8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8CA55-CADA-4B40-87A3-3469630B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A7FF6-870D-4B8B-AE0D-1AC57162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22040-0F1E-4DA6-B3C7-7B07C79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E686-DA19-4ED7-8A92-4B5BC478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ADF6B-3805-4363-A888-7B7DCDEC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5D04-E665-4162-9567-346BDF4B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77693-C5CE-48DE-8870-400E09E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E050A-18DC-4615-987F-4D29A9D4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723BC-3312-4CAC-89EF-BD8A00D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B95B-E9FC-4334-B613-60E3441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BA1D-C145-4593-AF96-D3FD7B24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E43E-C174-4F9F-985E-72D8ED58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68078-92EA-4E89-A0AB-6D4F60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BACA-FC94-4137-8A51-0401BF44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A79FB-DDA5-4D04-BAAB-A335BF77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62ED-011B-45F2-AB0C-40E3D3EA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607-2108-425C-B6D5-08891ED0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DC8DB-5DE8-44A4-BDCF-A32989E47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4D36E-2EE4-40C0-8EC6-51CF6A61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8A49-A5C2-4792-BE4C-2B15A156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DC048-782A-4940-BAAC-9BDA33BE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F885-B46A-4D3C-A4B1-72A237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FC36A-0E1B-45E2-AD7B-8DB864B6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A514-8A6D-4951-B7C8-F5F43E1D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EFBB-B9F5-4112-B565-561BE5761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65EC-765E-41CA-8840-7F595EB40892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AD85-F214-4451-818A-BE59829D8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C481-CECC-4686-86F9-38D2A5A4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EC02-458F-47F2-BE26-08EB0BC565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B607-5370-450B-8AE4-A7CDA62B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9825" y="0"/>
            <a:ext cx="7372350" cy="850900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2022 Programa de Recompensas por Bloco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D6C70B-117C-415C-BAC6-E3AC453F75E4}"/>
              </a:ext>
            </a:extLst>
          </p:cNvPr>
          <p:cNvSpPr txBox="1"/>
          <p:nvPr/>
        </p:nvSpPr>
        <p:spPr>
          <a:xfrm>
            <a:off x="123825" y="1221899"/>
            <a:ext cx="534703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u="sng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Regras</a:t>
            </a:r>
            <a:r>
              <a:rPr lang="en-US" sz="12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do </a:t>
            </a:r>
            <a:r>
              <a:rPr lang="en-US" sz="1200" b="1" u="sng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programa</a:t>
            </a:r>
            <a:r>
              <a:rPr lang="en-US" sz="12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: </a:t>
            </a:r>
          </a:p>
          <a:p>
            <a:pPr algn="ctr"/>
            <a:endParaRPr lang="en-US" sz="1200" b="1" u="sng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pPr marL="228600" indent="-228600">
              <a:buAutoNum type="arabicPeriod"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A Recompensa por bloco irá para o responsável por encontrar o bloco (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Blok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finder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); 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2.  O minerador deve se manter na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pool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durante toda a duração da promoção. Se um longo intervalo desconectado da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pool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for encontrado (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pool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jumping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), o minerador será automaticamente desqualificado (ver item 4);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3.  As recompensas serão baseadas no intervalo conectado a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pool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durante a captura do tempo. A recompensa por “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Time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Bonus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” aumentará 1 ERG por mês. Mineradores de longa data, desde outubro até dezembro de 2021, receberão recompensas adicionais; 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4.  O tempo de captura será baseado no número de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shares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submetidos por bloco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.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O minerador deve ter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shares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enviados para todos os blocos condizente com seu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hashrate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. Grandes intervalos sem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shares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enviados serão considerados como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pool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jumping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;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5.  As recompensas deste programa serão processadas pelo GetBlok.io no final de cada semana;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6. Este Programa de Recompensas por Blocos iniciará no Bloco #210 e continuará a cada 5 blocos. O intervalo de recompensa por blocos será modificado de acordo com a Tabela de recompensa por “Time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Bonus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”. Adicionais ERG serão incluídos em eventos de bloco encontrados;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7. Nós planejamos continuar com o programa até o final de 2022. Contudo, este programa pode ser substituído por um novo programa de incentivos após o lançamento completo  dos recursos para 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SmartPools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.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2CF0831-09F3-4CE8-829B-D9B9C2973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" y="95250"/>
            <a:ext cx="1655375" cy="1126649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6E4311-D27A-4BF4-ACAA-3FA0B742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3415"/>
              </p:ext>
            </p:extLst>
          </p:nvPr>
        </p:nvGraphicFramePr>
        <p:xfrm>
          <a:off x="5470863" y="1633023"/>
          <a:ext cx="6370680" cy="3187999"/>
        </p:xfrm>
        <a:graphic>
          <a:graphicData uri="http://schemas.openxmlformats.org/drawingml/2006/table">
            <a:tbl>
              <a:tblPr/>
              <a:tblGrid>
                <a:gridCol w="2237369">
                  <a:extLst>
                    <a:ext uri="{9D8B030D-6E8A-4147-A177-3AD203B41FA5}">
                      <a16:colId xmlns:a16="http://schemas.microsoft.com/office/drawing/2014/main" val="1123156634"/>
                    </a:ext>
                  </a:extLst>
                </a:gridCol>
                <a:gridCol w="2101515">
                  <a:extLst>
                    <a:ext uri="{9D8B030D-6E8A-4147-A177-3AD203B41FA5}">
                      <a16:colId xmlns:a16="http://schemas.microsoft.com/office/drawing/2014/main" val="1444448031"/>
                    </a:ext>
                  </a:extLst>
                </a:gridCol>
                <a:gridCol w="2031796">
                  <a:extLst>
                    <a:ext uri="{9D8B030D-6E8A-4147-A177-3AD203B41FA5}">
                      <a16:colId xmlns:a16="http://schemas.microsoft.com/office/drawing/2014/main" val="1044340356"/>
                    </a:ext>
                  </a:extLst>
                </a:gridCol>
              </a:tblGrid>
              <a:tr h="29124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Minerando</a:t>
                      </a:r>
                      <a:r>
                        <a:rPr lang="en-US" sz="1300" b="1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 </a:t>
                      </a:r>
                      <a:r>
                        <a:rPr lang="pt-BR" sz="13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na</a:t>
                      </a:r>
                      <a:r>
                        <a:rPr lang="en-US" sz="1300" b="1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 </a:t>
                      </a:r>
                      <a:r>
                        <a:rPr lang="en-US" sz="1300" b="1" i="1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pool</a:t>
                      </a:r>
                      <a:r>
                        <a:rPr lang="en-US" sz="1300" b="1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 </a:t>
                      </a:r>
                      <a:r>
                        <a:rPr lang="pt-BR" sz="13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desde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Recompensa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Intervalo de recompensa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95750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Janeiro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1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60663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Fevereiro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2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92309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Março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3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399004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Abril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4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10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12488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Maio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5 ERG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10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823642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Junho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6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10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94519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Julho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7 ERG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15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165195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Agosto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8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15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600709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Setembro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9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20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807739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Outubro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10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20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896565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Novembro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11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25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130914"/>
                  </a:ext>
                </a:extLst>
              </a:tr>
              <a:tr h="2413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Dezembro de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spc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12 ERG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A cada 25 blocos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236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A215D0-D042-4081-91BC-BE3A8A5F1004}"/>
              </a:ext>
            </a:extLst>
          </p:cNvPr>
          <p:cNvSpPr txBox="1"/>
          <p:nvPr/>
        </p:nvSpPr>
        <p:spPr>
          <a:xfrm>
            <a:off x="6323012" y="1221899"/>
            <a:ext cx="4657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Tabela de recompensas por “</a:t>
            </a:r>
            <a:r>
              <a:rPr lang="pt-BR" sz="1500" b="1" i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Time </a:t>
            </a:r>
            <a:r>
              <a:rPr lang="pt-BR" sz="1500" b="1" i="1" u="sng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Bonus</a:t>
            </a:r>
            <a:r>
              <a:rPr lang="pt-BR" sz="15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”</a:t>
            </a:r>
          </a:p>
        </p:txBody>
      </p:sp>
      <p:pic>
        <p:nvPicPr>
          <p:cNvPr id="2050" name="Picture 2" descr="Ergo Platform">
            <a:extLst>
              <a:ext uri="{FF2B5EF4-FFF2-40B4-BE49-F238E27FC236}">
                <a16:creationId xmlns:a16="http://schemas.microsoft.com/office/drawing/2014/main" id="{FBDEA948-E1E8-4BD0-8417-2362678C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512" y="284829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D6AE16-F4C0-4BA2-8E1B-324068F67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61417"/>
              </p:ext>
            </p:extLst>
          </p:nvPr>
        </p:nvGraphicFramePr>
        <p:xfrm>
          <a:off x="5470863" y="5334123"/>
          <a:ext cx="3448053" cy="865722"/>
        </p:xfrm>
        <a:graphic>
          <a:graphicData uri="http://schemas.openxmlformats.org/drawingml/2006/table">
            <a:tbl>
              <a:tblPr/>
              <a:tblGrid>
                <a:gridCol w="1226716">
                  <a:extLst>
                    <a:ext uri="{9D8B030D-6E8A-4147-A177-3AD203B41FA5}">
                      <a16:colId xmlns:a16="http://schemas.microsoft.com/office/drawing/2014/main" val="3327541562"/>
                    </a:ext>
                  </a:extLst>
                </a:gridCol>
                <a:gridCol w="2221337">
                  <a:extLst>
                    <a:ext uri="{9D8B030D-6E8A-4147-A177-3AD203B41FA5}">
                      <a16:colId xmlns:a16="http://schemas.microsoft.com/office/drawing/2014/main" val="2517528138"/>
                    </a:ext>
                  </a:extLst>
                </a:gridCol>
              </a:tblGrid>
              <a:tr h="2239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Na </a:t>
                      </a:r>
                      <a:r>
                        <a:rPr lang="pt-BR" sz="1000" b="1" i="1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Pool</a:t>
                      </a:r>
                      <a:r>
                        <a:rPr lang="pt-BR" sz="1000" b="1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 desde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Bônus ERG se bloco encontrado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62571"/>
                  </a:ext>
                </a:extLst>
              </a:tr>
              <a:tr h="213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Outubro de 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3 Bônus ERG GetBlok 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786025"/>
                  </a:ext>
                </a:extLst>
              </a:tr>
              <a:tr h="213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Novembro de 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2 Bônus ERG GetBlok 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658144"/>
                  </a:ext>
                </a:extLst>
              </a:tr>
              <a:tr h="213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Dezembro de 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1 Bônus ERG </a:t>
                      </a:r>
                      <a:r>
                        <a:rPr lang="pt-BR" sz="1000" b="0" i="0" u="none" strike="noStrike" cap="none" spc="0" noProof="0" dirty="0" err="1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GetBlok</a:t>
                      </a:r>
                      <a:r>
                        <a:rPr lang="pt-BR" sz="1000" b="0" i="0" u="none" strike="noStrike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 OG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460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656284-4519-457E-B704-EF5047C5C23F}"/>
              </a:ext>
            </a:extLst>
          </p:cNvPr>
          <p:cNvSpPr txBox="1"/>
          <p:nvPr/>
        </p:nvSpPr>
        <p:spPr>
          <a:xfrm>
            <a:off x="4738684" y="4915990"/>
            <a:ext cx="4657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Bônus para mineradores de longa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55C02-5E41-446F-A166-E344E9CB1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0200"/>
              </p:ext>
            </p:extLst>
          </p:nvPr>
        </p:nvGraphicFramePr>
        <p:xfrm>
          <a:off x="9172574" y="5334123"/>
          <a:ext cx="2895601" cy="1400261"/>
        </p:xfrm>
        <a:graphic>
          <a:graphicData uri="http://schemas.openxmlformats.org/drawingml/2006/table">
            <a:tbl>
              <a:tblPr/>
              <a:tblGrid>
                <a:gridCol w="857615">
                  <a:extLst>
                    <a:ext uri="{9D8B030D-6E8A-4147-A177-3AD203B41FA5}">
                      <a16:colId xmlns:a16="http://schemas.microsoft.com/office/drawing/2014/main" val="1319806916"/>
                    </a:ext>
                  </a:extLst>
                </a:gridCol>
                <a:gridCol w="2037986">
                  <a:extLst>
                    <a:ext uri="{9D8B030D-6E8A-4147-A177-3AD203B41FA5}">
                      <a16:colId xmlns:a16="http://schemas.microsoft.com/office/drawing/2014/main" val="501445199"/>
                    </a:ext>
                  </a:extLst>
                </a:gridCol>
              </a:tblGrid>
              <a:tr h="1917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Bloco</a:t>
                      </a:r>
                      <a:r>
                        <a:rPr lang="pt-BR" sz="1000" b="1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#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</a:rPr>
                        <a:t>Pagamento da recompensa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329544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Bonus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99774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Bonus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659012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Bonus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951501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Bonus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90647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Bonus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655201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Bonus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86345"/>
                  </a:ext>
                </a:extLst>
              </a:tr>
              <a:tr h="1726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cap="none" spc="0" noProof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5 ERG + </a:t>
                      </a:r>
                      <a:r>
                        <a:rPr lang="pt-BR" sz="1000" b="0" i="1" u="none" strike="noStrike" kern="1200" cap="none" spc="0" noProof="0" dirty="0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Time </a:t>
                      </a:r>
                      <a:r>
                        <a:rPr lang="pt-BR" sz="1000" b="0" i="1" u="none" strike="noStrike" kern="1200" cap="none" spc="0" noProof="0" dirty="0" err="1">
                          <a:ln w="0"/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Zen Dots" pitchFamily="2" charset="0"/>
                          <a:ea typeface="+mn-ea"/>
                          <a:cs typeface="+mn-cs"/>
                        </a:rPr>
                        <a:t>Bonus</a:t>
                      </a:r>
                      <a:endParaRPr lang="pt-BR" sz="1000" b="0" i="1" u="none" strike="noStrike" kern="1200" cap="none" spc="0" noProof="0" dirty="0">
                        <a:ln w="0"/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Zen Dots" pitchFamily="2" charset="0"/>
                        <a:ea typeface="+mn-ea"/>
                        <a:cs typeface="+mn-cs"/>
                      </a:endParaRPr>
                    </a:p>
                  </a:txBody>
                  <a:tcPr marL="3313" marR="3313" marT="3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9756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4632CC1-538A-4074-B036-F9E6172E0019}"/>
              </a:ext>
            </a:extLst>
          </p:cNvPr>
          <p:cNvSpPr txBox="1"/>
          <p:nvPr/>
        </p:nvSpPr>
        <p:spPr>
          <a:xfrm>
            <a:off x="8291511" y="4912587"/>
            <a:ext cx="4657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u="sng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Padrão</a:t>
            </a:r>
            <a:r>
              <a:rPr lang="en-US" sz="15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de </a:t>
            </a:r>
            <a:r>
              <a:rPr lang="en-US" sz="1500" b="1" u="sng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recompensas</a:t>
            </a:r>
            <a:r>
              <a:rPr lang="en-US" sz="1500" b="1" u="sng" dirty="0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 de </a:t>
            </a:r>
            <a:r>
              <a:rPr lang="en-US" sz="1500" b="1" u="sng" dirty="0" err="1">
                <a:solidFill>
                  <a:schemeClr val="accent1">
                    <a:lumMod val="50000"/>
                  </a:schemeClr>
                </a:solidFill>
                <a:latin typeface="Zen Dots" pitchFamily="2" charset="0"/>
              </a:rPr>
              <a:t>blocos</a:t>
            </a:r>
            <a:endParaRPr lang="en-US" sz="1500" b="1" u="sng" dirty="0">
              <a:solidFill>
                <a:schemeClr val="accent1">
                  <a:lumMod val="50000"/>
                </a:schemeClr>
              </a:solidFill>
              <a:latin typeface="Zen Do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7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471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Zen Dots</vt:lpstr>
      <vt:lpstr>Office Theme</vt:lpstr>
      <vt:lpstr>2022 Programa de Recompensas por Bloco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Blok Bounty Program</dc:title>
  <dc:creator>Info@Healthy Food Brands</dc:creator>
  <cp:lastModifiedBy>Gabriel Fogli</cp:lastModifiedBy>
  <cp:revision>13</cp:revision>
  <dcterms:created xsi:type="dcterms:W3CDTF">2021-12-31T03:42:20Z</dcterms:created>
  <dcterms:modified xsi:type="dcterms:W3CDTF">2022-01-02T15:47:04Z</dcterms:modified>
</cp:coreProperties>
</file>