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889e4117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4889e41177_6_0:notes"/>
          <p:cNvSpPr/>
          <p:nvPr>
            <p:ph idx="2" type="sldImg"/>
          </p:nvPr>
        </p:nvSpPr>
        <p:spPr>
          <a:xfrm>
            <a:off x="381039" y="685800"/>
            <a:ext cx="609659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889e4117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889e4117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1"/>
            <a:ext cx="6400800" cy="1314451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25" spcFirstLastPara="1" rIns="83825" wrap="square" tIns="41900"/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9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1"/>
            <a:ext cx="8229600" cy="3394473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25" spcFirstLastPara="1" rIns="83825" wrap="square" tIns="41900"/>
          <a:lstStyle>
            <a:lvl1pPr indent="-24765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1pPr>
            <a:lvl2pPr indent="-24765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–"/>
              <a:defRPr/>
            </a:lvl2pPr>
            <a:lvl3pPr indent="-24765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3pPr>
            <a:lvl4pPr indent="-24765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–"/>
              <a:defRPr/>
            </a:lvl4pPr>
            <a:lvl5pPr indent="-24765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»"/>
              <a:defRPr/>
            </a:lvl5pPr>
            <a:lvl6pPr indent="-24765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6pPr>
            <a:lvl7pPr indent="-24765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7pPr>
            <a:lvl8pPr indent="-24765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8pPr>
            <a:lvl9pPr indent="-24765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7"/>
            <a:ext cx="7772400" cy="1021557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25" spcFirstLastPara="1" rIns="83825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  <a:defRPr b="1" sz="3700" cap="none"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6"/>
            <a:ext cx="7772400" cy="1125141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25" spcFirstLastPara="1" rIns="83825" wrap="square" tIns="419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2160588" y="5670950"/>
            <a:ext cx="19365913" cy="16038916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25" spcFirstLastPara="1" rIns="83825" wrap="square" tIns="41900"/>
          <a:lstStyle>
            <a:lvl1pPr indent="-3937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21678901" y="5670950"/>
            <a:ext cx="19365913" cy="16038916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25" spcFirstLastPara="1" rIns="83825" wrap="square" tIns="41900"/>
          <a:lstStyle>
            <a:lvl1pPr indent="-3937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25" spcFirstLastPara="1" rIns="83825" wrap="square" tIns="419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7"/>
            <a:ext cx="4040188" cy="2963467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25" spcFirstLastPara="1" rIns="83825" wrap="square" tIns="41900"/>
          <a:lstStyle>
            <a:lvl1pPr indent="-3683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25" spcFirstLastPara="1" rIns="83825" wrap="square" tIns="419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7"/>
            <a:ext cx="4041775" cy="2963467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25" spcFirstLastPara="1" rIns="83825" wrap="square" tIns="41900"/>
          <a:lstStyle>
            <a:lvl1pPr indent="-3683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1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25" spcFirstLastPara="1" rIns="83825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25" spcFirstLastPara="1" rIns="83825" wrap="square" tIns="41900"/>
          <a:lstStyle>
            <a:lvl1pPr indent="-41275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1pPr>
            <a:lvl2pPr indent="-3937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683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1" y="1076326"/>
            <a:ext cx="3008313" cy="351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25" spcFirstLastPara="1" rIns="83825" wrap="square" tIns="41900"/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25" spcFirstLastPara="1" rIns="83825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25" spcFirstLastPara="1" rIns="83825" wrap="square" tIns="4190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5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25" spcFirstLastPara="1" rIns="83825" wrap="square" tIns="41900"/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3" y="-1217412"/>
            <a:ext cx="339447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25" spcFirstLastPara="1" rIns="83825" wrap="square" tIns="41900"/>
          <a:lstStyle>
            <a:lvl1pPr indent="-24765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1pPr>
            <a:lvl2pPr indent="-24765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–"/>
              <a:defRPr/>
            </a:lvl2pPr>
            <a:lvl3pPr indent="-24765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3pPr>
            <a:lvl4pPr indent="-24765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–"/>
              <a:defRPr/>
            </a:lvl4pPr>
            <a:lvl5pPr indent="-24765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»"/>
              <a:defRPr/>
            </a:lvl5pPr>
            <a:lvl6pPr indent="-24765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6pPr>
            <a:lvl7pPr indent="-24765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7pPr>
            <a:lvl8pPr indent="-24765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8pPr>
            <a:lvl9pPr indent="-24765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5816122" y="6481172"/>
            <a:ext cx="20737123" cy="9720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6297808" y="-3164478"/>
            <a:ext cx="20737123" cy="2901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25" spcFirstLastPara="1" rIns="83825" wrap="square" tIns="41900"/>
          <a:lstStyle>
            <a:lvl1pPr indent="-24765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1pPr>
            <a:lvl2pPr indent="-24765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–"/>
              <a:defRPr/>
            </a:lvl2pPr>
            <a:lvl3pPr indent="-24765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3pPr>
            <a:lvl4pPr indent="-24765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–"/>
              <a:defRPr/>
            </a:lvl4pPr>
            <a:lvl5pPr indent="-24765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»"/>
              <a:defRPr/>
            </a:lvl5pPr>
            <a:lvl6pPr indent="-24765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6pPr>
            <a:lvl7pPr indent="-24765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7pPr>
            <a:lvl8pPr indent="-24765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8pPr>
            <a:lvl9pPr indent="-24765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algn="ctr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2pPr>
            <a:lvl3pPr lvl="2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3pPr>
            <a:lvl4pPr lvl="3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4pPr>
            <a:lvl5pPr lvl="4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5pPr>
            <a:lvl6pPr lvl="5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6pPr>
            <a:lvl7pPr lvl="6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7pPr>
            <a:lvl8pPr lvl="7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8pPr>
            <a:lvl9pPr lvl="8">
              <a:spcBef>
                <a:spcPts val="0"/>
              </a:spcBef>
              <a:spcAft>
                <a:spcPts val="0"/>
              </a:spcAft>
              <a:buSzPts val="300"/>
              <a:buNone/>
              <a:defRPr sz="3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473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25" spcFirstLastPara="1" rIns="83825" wrap="square" tIns="41900"/>
          <a:lstStyle>
            <a:lvl1pPr indent="-4127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3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6309550" y="3435325"/>
            <a:ext cx="2544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8875" lIns="17725" spcFirstLastPara="1" rIns="17725" wrap="square" tIns="8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limited the scope of our project to 1st generation random 1v1 battles for nostalgia and complexity management reasons</a:t>
            </a: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future, this functionality could be extended across other generations. New generations introduce weather, items, abilities, more  types, 2v2 battles, and new Pokemon, increasing the state-action space that must be considered exponentially.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EliteFourBot also fails to optimize usage of certain moves. For example, incapacitating the opponent early, boosting one’s stats, and then sweeping the opponent’s team is a common strategy currently unaccounted for. There is a tradeoff between switching to a more advantageous Pokemon and losing a turn, which EliteFourBot is still unable to optimize. Our current implementation maximizes the scoring function over 3 turns,which is too short a horizon to optimize for the long term team health through the use of switch actions.</a:t>
            </a:r>
            <a:endParaRPr sz="300"/>
          </a:p>
        </p:txBody>
      </p:sp>
      <p:sp>
        <p:nvSpPr>
          <p:cNvPr id="130" name="Google Shape;130;p25"/>
          <p:cNvSpPr/>
          <p:nvPr/>
        </p:nvSpPr>
        <p:spPr>
          <a:xfrm>
            <a:off x="93125" y="884388"/>
            <a:ext cx="2880300" cy="4207500"/>
          </a:xfrm>
          <a:prstGeom prst="roundRect">
            <a:avLst>
              <a:gd fmla="val 8157" name="adj"/>
            </a:avLst>
          </a:prstGeom>
          <a:noFill/>
          <a:ln cap="flat" cmpd="sng" w="1905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75" lIns="17725" spcFirstLastPara="1" rIns="17725" wrap="square" tIns="8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6136100" y="868650"/>
            <a:ext cx="2880300" cy="4207500"/>
          </a:xfrm>
          <a:prstGeom prst="roundRect">
            <a:avLst>
              <a:gd fmla="val 8157" name="adj"/>
            </a:avLst>
          </a:prstGeom>
          <a:noFill/>
          <a:ln cap="flat" cmpd="sng" w="1905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75" lIns="17725" spcFirstLastPara="1" rIns="17725" wrap="square" tIns="8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25"/>
          <p:cNvCxnSpPr/>
          <p:nvPr/>
        </p:nvCxnSpPr>
        <p:spPr>
          <a:xfrm>
            <a:off x="6136078" y="2738117"/>
            <a:ext cx="2870400" cy="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3" name="Google Shape;133;p25"/>
          <p:cNvSpPr/>
          <p:nvPr/>
        </p:nvSpPr>
        <p:spPr>
          <a:xfrm>
            <a:off x="3118951" y="868639"/>
            <a:ext cx="2871600" cy="4207500"/>
          </a:xfrm>
          <a:prstGeom prst="roundRect">
            <a:avLst>
              <a:gd fmla="val 8157" name="adj"/>
            </a:avLst>
          </a:prstGeom>
          <a:noFill/>
          <a:ln cap="flat" cmpd="sng" w="1905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75" lIns="17725" spcFirstLastPara="1" rIns="17725" wrap="square" tIns="8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3300350" y="3293950"/>
            <a:ext cx="2544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8875" lIns="17725" spcFirstLastPara="1" rIns="17725" wrap="square" tIns="8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EliteFour</a:t>
            </a: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 receives the info of all of l 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Pokemon (stats, moves, types, and 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status) as well as the info of the 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opposing pokemon that is out, 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approximating its moveset.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EliteFourBot then simulates 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gameplay up to three turns in the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using the damage calculator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 to pick the move that 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maximizes an objective function representing game score. Our scoring function evaluates our team’s info along with the info of the opposing pokemon we can see to produce a single number representing the current game state. Our scoring function is nonlinear: health recovery moves are prioritized when the Pokemon has low HP, while stat boosting moves are prioritized when our pokemon has high HP (fig 4.).</a:t>
            </a:r>
            <a:endParaRPr sz="300"/>
          </a:p>
        </p:txBody>
      </p:sp>
      <p:sp>
        <p:nvSpPr>
          <p:cNvPr id="135" name="Google Shape;135;p25"/>
          <p:cNvSpPr/>
          <p:nvPr/>
        </p:nvSpPr>
        <p:spPr>
          <a:xfrm>
            <a:off x="3307175" y="1156663"/>
            <a:ext cx="2544900" cy="22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8875" lIns="17725" spcFirstLastPara="1" rIns="17725" wrap="square" tIns="8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</a:t>
            </a: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server code is open source, and includes a Random AI Bot (RandomBot), which selects a random move from that Pokemon’s moveset. Pokemon switching is also random. Our baseline (BaselineBot)) used some simple heuristics we. </a:t>
            </a: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Our Baseline Bot selects the move with the lowest pp, a move statistic representing the maximum number of times a move may be used.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forced to switch, BaselineBot selects a Pokemon 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whose type fares well against the opponent’s type.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Results:</a:t>
            </a:r>
            <a:endParaRPr sz="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BaselineBot beat RandomBot 56.3% of the time on average over 300 matches.</a:t>
            </a:r>
            <a:r>
              <a:rPr lang="en" sz="300"/>
              <a:t> </a:t>
            </a: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Henry was able to beat RandomBot 10/10 times, and was able to beat BaselineBot 9/10 times.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cxnSp>
        <p:nvCxnSpPr>
          <p:cNvPr id="136" name="Google Shape;136;p25"/>
          <p:cNvCxnSpPr/>
          <p:nvPr/>
        </p:nvCxnSpPr>
        <p:spPr>
          <a:xfrm>
            <a:off x="3149359" y="1045838"/>
            <a:ext cx="2871600" cy="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37" name="Google Shape;137;p25"/>
          <p:cNvCxnSpPr/>
          <p:nvPr/>
        </p:nvCxnSpPr>
        <p:spPr>
          <a:xfrm>
            <a:off x="122669" y="2586989"/>
            <a:ext cx="2871600" cy="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8" name="Google Shape;138;p25"/>
          <p:cNvSpPr/>
          <p:nvPr/>
        </p:nvSpPr>
        <p:spPr>
          <a:xfrm>
            <a:off x="106742" y="91475"/>
            <a:ext cx="8930516" cy="697220"/>
          </a:xfrm>
          <a:prstGeom prst="roundRect">
            <a:avLst>
              <a:gd fmla="val 17795" name="adj"/>
            </a:avLst>
          </a:prstGeom>
          <a:noFill/>
          <a:ln cap="sq" cmpd="sng" w="190500">
            <a:solidFill>
              <a:schemeClr val="accent3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8875" lIns="17725" spcFirstLastPara="1" rIns="17725" wrap="square" tIns="8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167701" y="102904"/>
            <a:ext cx="8732399" cy="651501"/>
          </a:xfrm>
          <a:prstGeom prst="roundRect">
            <a:avLst>
              <a:gd fmla="val 19480" name="adj"/>
            </a:avLst>
          </a:prstGeom>
          <a:noFill/>
          <a:ln>
            <a:noFill/>
          </a:ln>
        </p:spPr>
        <p:txBody>
          <a:bodyPr anchorCtr="0" anchor="ctr" bIns="8875" lIns="17725" spcFirstLastPara="1" rIns="17725" wrap="square" tIns="8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EliteFourBot: An AI player for Pokemon Showdown</a:t>
            </a:r>
            <a:endParaRPr sz="300"/>
          </a:p>
        </p:txBody>
      </p:sp>
      <p:cxnSp>
        <p:nvCxnSpPr>
          <p:cNvPr id="140" name="Google Shape;140;p25"/>
          <p:cNvCxnSpPr/>
          <p:nvPr/>
        </p:nvCxnSpPr>
        <p:spPr>
          <a:xfrm>
            <a:off x="6136078" y="3337442"/>
            <a:ext cx="2870400" cy="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1" name="Google Shape;141;p25"/>
          <p:cNvSpPr/>
          <p:nvPr/>
        </p:nvSpPr>
        <p:spPr>
          <a:xfrm>
            <a:off x="6461725" y="3257500"/>
            <a:ext cx="2301300" cy="159900"/>
          </a:xfrm>
          <a:prstGeom prst="roundRect">
            <a:avLst>
              <a:gd fmla="val 16667" name="adj"/>
            </a:avLst>
          </a:prstGeom>
          <a:solidFill>
            <a:srgbClr val="EAF1DD"/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75" lIns="17725" spcFirstLastPara="1" rIns="17725" wrap="square" tIns="8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Directions</a:t>
            </a:r>
            <a:endParaRPr sz="300"/>
          </a:p>
        </p:txBody>
      </p:sp>
      <p:sp>
        <p:nvSpPr>
          <p:cNvPr id="142" name="Google Shape;142;p25"/>
          <p:cNvSpPr/>
          <p:nvPr/>
        </p:nvSpPr>
        <p:spPr>
          <a:xfrm>
            <a:off x="295125" y="1435750"/>
            <a:ext cx="2401800" cy="488400"/>
          </a:xfrm>
          <a:prstGeom prst="roundRect">
            <a:avLst>
              <a:gd fmla="val 16667" name="adj"/>
            </a:avLst>
          </a:prstGeom>
          <a:solidFill>
            <a:srgbClr val="EAF1DD">
              <a:alpha val="52941"/>
            </a:srgbClr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75" lIns="17725" spcFirstLastPara="1" rIns="17725" wrap="square" tIns="8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493023" y="1467007"/>
            <a:ext cx="21792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8875" lIns="17725" spcFirstLastPara="1" rIns="17725" wrap="square" tIns="8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Goal</a:t>
            </a:r>
            <a:endParaRPr sz="300"/>
          </a:p>
        </p:txBody>
      </p:sp>
      <p:cxnSp>
        <p:nvCxnSpPr>
          <p:cNvPr id="144" name="Google Shape;144;p25"/>
          <p:cNvCxnSpPr/>
          <p:nvPr/>
        </p:nvCxnSpPr>
        <p:spPr>
          <a:xfrm>
            <a:off x="3142480" y="2640639"/>
            <a:ext cx="2871600" cy="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5" name="Google Shape;145;p25"/>
          <p:cNvSpPr/>
          <p:nvPr/>
        </p:nvSpPr>
        <p:spPr>
          <a:xfrm>
            <a:off x="3447275" y="2529176"/>
            <a:ext cx="2301300" cy="191400"/>
          </a:xfrm>
          <a:prstGeom prst="roundRect">
            <a:avLst>
              <a:gd fmla="val 16667" name="adj"/>
            </a:avLst>
          </a:prstGeom>
          <a:solidFill>
            <a:srgbClr val="EAF1DD"/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75" lIns="17725" spcFirstLastPara="1" rIns="17725" wrap="square" tIns="8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EliteFour</a:t>
            </a:r>
            <a:r>
              <a:rPr b="1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</a:t>
            </a:r>
            <a:endParaRPr sz="300"/>
          </a:p>
        </p:txBody>
      </p:sp>
      <p:sp>
        <p:nvSpPr>
          <p:cNvPr id="146" name="Google Shape;146;p25"/>
          <p:cNvSpPr/>
          <p:nvPr/>
        </p:nvSpPr>
        <p:spPr>
          <a:xfrm>
            <a:off x="457312" y="1212863"/>
            <a:ext cx="217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8875" lIns="17725" spcFirstLastPara="1" rIns="17725" wrap="square" tIns="8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Nicholas Allen, </a:t>
            </a:r>
            <a:r>
              <a:rPr lang="en" sz="300"/>
              <a:t> </a:t>
            </a:r>
            <a:r>
              <a:rPr b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Ivan Salinas, 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Henry Weller</a:t>
            </a:r>
            <a:endParaRPr sz="300"/>
          </a:p>
        </p:txBody>
      </p:sp>
      <p:sp>
        <p:nvSpPr>
          <p:cNvPr id="147" name="Google Shape;147;p25"/>
          <p:cNvSpPr/>
          <p:nvPr/>
        </p:nvSpPr>
        <p:spPr>
          <a:xfrm>
            <a:off x="508250" y="1606625"/>
            <a:ext cx="22260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8875" lIns="17725" spcFirstLastPara="1" rIns="17725" wrap="square" tIns="8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an AI bot that can play </a:t>
            </a:r>
            <a:br>
              <a:rPr b="0" i="0" lang="en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Pokemon Showdown competitively</a:t>
            </a:r>
            <a:endParaRPr sz="300"/>
          </a:p>
        </p:txBody>
      </p:sp>
      <p:cxnSp>
        <p:nvCxnSpPr>
          <p:cNvPr id="148" name="Google Shape;148;p25"/>
          <p:cNvCxnSpPr/>
          <p:nvPr/>
        </p:nvCxnSpPr>
        <p:spPr>
          <a:xfrm>
            <a:off x="128114" y="1047111"/>
            <a:ext cx="2871459" cy="107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9" name="Google Shape;149;p25"/>
          <p:cNvSpPr/>
          <p:nvPr/>
        </p:nvSpPr>
        <p:spPr>
          <a:xfrm>
            <a:off x="432910" y="967028"/>
            <a:ext cx="2301300" cy="159900"/>
          </a:xfrm>
          <a:prstGeom prst="roundRect">
            <a:avLst>
              <a:gd fmla="val 16667" name="adj"/>
            </a:avLst>
          </a:prstGeom>
          <a:solidFill>
            <a:srgbClr val="EAF1DD"/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75" lIns="17725" spcFirstLastPara="1" rIns="17725" wrap="square" tIns="8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Members</a:t>
            </a:r>
            <a:endParaRPr sz="300"/>
          </a:p>
        </p:txBody>
      </p:sp>
      <p:sp>
        <p:nvSpPr>
          <p:cNvPr id="150" name="Google Shape;150;p25"/>
          <p:cNvSpPr/>
          <p:nvPr/>
        </p:nvSpPr>
        <p:spPr>
          <a:xfrm>
            <a:off x="319435" y="2011716"/>
            <a:ext cx="23013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8875" lIns="17725" spcFirstLastPara="1" rIns="17725" wrap="square" tIns="8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define competitively as the ability to defeat a proficient Pokemon Showdown player. Our member, Henry, has a favorable ELO in generation 1 Pokemon Showdown random battles, so we chose him as our oracle.</a:t>
            </a:r>
            <a:endParaRPr sz="300"/>
          </a:p>
        </p:txBody>
      </p:sp>
      <p:sp>
        <p:nvSpPr>
          <p:cNvPr id="151" name="Google Shape;151;p25"/>
          <p:cNvSpPr/>
          <p:nvPr/>
        </p:nvSpPr>
        <p:spPr>
          <a:xfrm>
            <a:off x="3284863" y="2751850"/>
            <a:ext cx="24534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8875" lIns="17725" spcFirstLastPara="1" rIns="17725" wrap="square" tIns="8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EliteFour</a:t>
            </a: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 uses the Minimax algorithm to determine the optimal action on a given turn. It uses a modified Minimax algorithm which allows for simultaneous moves, as per in Pokemon battles, by performing alternating minimization and maximization over all possible combinations of our actions and the opponent’s actions.</a:t>
            </a:r>
            <a:endParaRPr sz="300"/>
          </a:p>
        </p:txBody>
      </p:sp>
      <p:grpSp>
        <p:nvGrpSpPr>
          <p:cNvPr id="152" name="Google Shape;152;p25"/>
          <p:cNvGrpSpPr/>
          <p:nvPr/>
        </p:nvGrpSpPr>
        <p:grpSpPr>
          <a:xfrm>
            <a:off x="6412475" y="2673900"/>
            <a:ext cx="2453364" cy="632000"/>
            <a:chOff x="6418041" y="2583192"/>
            <a:chExt cx="2344800" cy="632000"/>
          </a:xfrm>
        </p:grpSpPr>
        <p:sp>
          <p:nvSpPr>
            <p:cNvPr id="153" name="Google Shape;153;p25"/>
            <p:cNvSpPr/>
            <p:nvPr/>
          </p:nvSpPr>
          <p:spPr>
            <a:xfrm>
              <a:off x="6461743" y="2583192"/>
              <a:ext cx="2199600" cy="159900"/>
            </a:xfrm>
            <a:prstGeom prst="roundRect">
              <a:avLst>
                <a:gd fmla="val 16667" name="adj"/>
              </a:avLst>
            </a:prstGeom>
            <a:solidFill>
              <a:srgbClr val="EAF1DD"/>
            </a:solidFill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875" lIns="17725" spcFirstLastPara="1" rIns="17725" wrap="square" tIns="88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 sz="300"/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6418041" y="2760992"/>
              <a:ext cx="23448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75" lIns="17725" spcFirstLastPara="1" rIns="17725" wrap="square" tIns="8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EliteFour</a:t>
              </a:r>
              <a:r>
                <a:rPr lang="en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Bot beat BaselineBot 73% of the time on average over five iterations of 100 rounds, with a range of 66% to 78% victory rate. Henry was able to beat EliteFourBot 7/10 times.</a:t>
              </a:r>
              <a:endParaRPr sz="300"/>
            </a:p>
          </p:txBody>
        </p:sp>
      </p:grpSp>
      <p:cxnSp>
        <p:nvCxnSpPr>
          <p:cNvPr id="155" name="Google Shape;155;p25"/>
          <p:cNvCxnSpPr/>
          <p:nvPr/>
        </p:nvCxnSpPr>
        <p:spPr>
          <a:xfrm>
            <a:off x="6164175" y="1047186"/>
            <a:ext cx="2871600" cy="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6" name="Google Shape;156;p25"/>
          <p:cNvSpPr/>
          <p:nvPr/>
        </p:nvSpPr>
        <p:spPr>
          <a:xfrm>
            <a:off x="6468975" y="967100"/>
            <a:ext cx="2301300" cy="159900"/>
          </a:xfrm>
          <a:prstGeom prst="roundRect">
            <a:avLst>
              <a:gd fmla="val 16667" name="adj"/>
            </a:avLst>
          </a:prstGeom>
          <a:solidFill>
            <a:srgbClr val="EAF1DD"/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75" lIns="17725" spcFirstLastPara="1" rIns="17725" wrap="square" tIns="8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Minimax </a:t>
            </a: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sz="300"/>
          </a:p>
        </p:txBody>
      </p:sp>
      <p:sp>
        <p:nvSpPr>
          <p:cNvPr id="157" name="Google Shape;157;p25"/>
          <p:cNvSpPr/>
          <p:nvPr/>
        </p:nvSpPr>
        <p:spPr>
          <a:xfrm>
            <a:off x="6468971" y="1156679"/>
            <a:ext cx="23013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8875" lIns="17725" spcFirstLastPara="1" rIns="17725" wrap="square" tIns="8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list of  (ourMove, theirMove, score) tuples, depth</a:t>
            </a:r>
            <a:b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 a given depth:</a:t>
            </a:r>
            <a:b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each of our moves:</a:t>
            </a:r>
            <a:b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each of their moves:</a:t>
            </a:r>
            <a:b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Pick move that minimizes score</a:t>
            </a:r>
            <a:b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Pick move that maximizes score 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move </a:t>
            </a:r>
            <a:endParaRPr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7126101" y="1770644"/>
            <a:ext cx="243837" cy="182869"/>
          </a:xfrm>
          <a:prstGeom prst="ellipse">
            <a:avLst/>
          </a:prstGeom>
          <a:solidFill>
            <a:schemeClr val="accent5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75" lIns="17725" spcFirstLastPara="1" rIns="17725" wrap="square" tIns="8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00"/>
          </a:p>
        </p:txBody>
      </p:sp>
      <p:sp>
        <p:nvSpPr>
          <p:cNvPr id="159" name="Google Shape;159;p25"/>
          <p:cNvSpPr/>
          <p:nvPr/>
        </p:nvSpPr>
        <p:spPr>
          <a:xfrm>
            <a:off x="6743969" y="2044287"/>
            <a:ext cx="243837" cy="182869"/>
          </a:xfrm>
          <a:prstGeom prst="ellipse">
            <a:avLst/>
          </a:prstGeom>
          <a:solidFill>
            <a:schemeClr val="accent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75" lIns="17725" spcFirstLastPara="1" rIns="17725" wrap="square" tIns="8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00"/>
          </a:p>
        </p:txBody>
      </p:sp>
      <p:cxnSp>
        <p:nvCxnSpPr>
          <p:cNvPr id="160" name="Google Shape;160;p25"/>
          <p:cNvCxnSpPr>
            <a:stCxn id="158" idx="3"/>
            <a:endCxn id="159" idx="7"/>
          </p:cNvCxnSpPr>
          <p:nvPr/>
        </p:nvCxnSpPr>
        <p:spPr>
          <a:xfrm flipH="1">
            <a:off x="6952110" y="1926732"/>
            <a:ext cx="209700" cy="144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1" name="Google Shape;161;p25"/>
          <p:cNvSpPr/>
          <p:nvPr/>
        </p:nvSpPr>
        <p:spPr>
          <a:xfrm>
            <a:off x="7126101" y="2043839"/>
            <a:ext cx="243837" cy="182869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75" lIns="17725" spcFirstLastPara="1" rIns="17725" wrap="square" tIns="8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300"/>
          </a:p>
        </p:txBody>
      </p:sp>
      <p:cxnSp>
        <p:nvCxnSpPr>
          <p:cNvPr id="162" name="Google Shape;162;p25"/>
          <p:cNvCxnSpPr>
            <a:stCxn id="158" idx="4"/>
            <a:endCxn id="161" idx="0"/>
          </p:cNvCxnSpPr>
          <p:nvPr/>
        </p:nvCxnSpPr>
        <p:spPr>
          <a:xfrm>
            <a:off x="7248019" y="1953513"/>
            <a:ext cx="0" cy="90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3" name="Google Shape;163;p25"/>
          <p:cNvSpPr/>
          <p:nvPr/>
        </p:nvSpPr>
        <p:spPr>
          <a:xfrm>
            <a:off x="7491195" y="2044287"/>
            <a:ext cx="243837" cy="182869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75" lIns="17725" spcFirstLastPara="1" rIns="17725" wrap="square" tIns="8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00"/>
          </a:p>
        </p:txBody>
      </p:sp>
      <p:cxnSp>
        <p:nvCxnSpPr>
          <p:cNvPr id="164" name="Google Shape;164;p25"/>
          <p:cNvCxnSpPr>
            <a:stCxn id="158" idx="5"/>
            <a:endCxn id="163" idx="1"/>
          </p:cNvCxnSpPr>
          <p:nvPr/>
        </p:nvCxnSpPr>
        <p:spPr>
          <a:xfrm>
            <a:off x="7334228" y="1926732"/>
            <a:ext cx="192600" cy="144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5" name="Google Shape;165;p25"/>
          <p:cNvSpPr/>
          <p:nvPr/>
        </p:nvSpPr>
        <p:spPr>
          <a:xfrm>
            <a:off x="6743969" y="2362219"/>
            <a:ext cx="243900" cy="183000"/>
          </a:xfrm>
          <a:prstGeom prst="ellipse">
            <a:avLst/>
          </a:prstGeom>
          <a:solidFill>
            <a:schemeClr val="accent5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75" lIns="17725" spcFirstLastPara="1" rIns="17725" wrap="square" tIns="8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00"/>
          </a:p>
        </p:txBody>
      </p:sp>
      <p:sp>
        <p:nvSpPr>
          <p:cNvPr id="166" name="Google Shape;166;p25"/>
          <p:cNvSpPr/>
          <p:nvPr/>
        </p:nvSpPr>
        <p:spPr>
          <a:xfrm>
            <a:off x="7088274" y="2361594"/>
            <a:ext cx="243900" cy="183000"/>
          </a:xfrm>
          <a:prstGeom prst="ellipse">
            <a:avLst/>
          </a:prstGeom>
          <a:solidFill>
            <a:schemeClr val="accent5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75" lIns="17725" spcFirstLastPara="1" rIns="17725" wrap="square" tIns="8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00"/>
          </a:p>
        </p:txBody>
      </p:sp>
      <p:sp>
        <p:nvSpPr>
          <p:cNvPr id="167" name="Google Shape;167;p25"/>
          <p:cNvSpPr/>
          <p:nvPr/>
        </p:nvSpPr>
        <p:spPr>
          <a:xfrm>
            <a:off x="6396125" y="2362219"/>
            <a:ext cx="243837" cy="182869"/>
          </a:xfrm>
          <a:prstGeom prst="ellipse">
            <a:avLst/>
          </a:prstGeom>
          <a:solidFill>
            <a:schemeClr val="accent5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75" lIns="17725" spcFirstLastPara="1" rIns="17725" wrap="square" tIns="8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300"/>
          </a:p>
        </p:txBody>
      </p:sp>
      <p:cxnSp>
        <p:nvCxnSpPr>
          <p:cNvPr id="168" name="Google Shape;168;p25"/>
          <p:cNvCxnSpPr>
            <a:stCxn id="159" idx="3"/>
            <a:endCxn id="167" idx="7"/>
          </p:cNvCxnSpPr>
          <p:nvPr/>
        </p:nvCxnSpPr>
        <p:spPr>
          <a:xfrm flipH="1">
            <a:off x="6604178" y="2200375"/>
            <a:ext cx="175500" cy="188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9" name="Google Shape;169;p25"/>
          <p:cNvCxnSpPr>
            <a:stCxn id="159" idx="4"/>
            <a:endCxn id="165" idx="0"/>
          </p:cNvCxnSpPr>
          <p:nvPr/>
        </p:nvCxnSpPr>
        <p:spPr>
          <a:xfrm>
            <a:off x="6865887" y="2227155"/>
            <a:ext cx="0" cy="135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0" name="Google Shape;170;p25"/>
          <p:cNvCxnSpPr>
            <a:stCxn id="159" idx="5"/>
            <a:endCxn id="166" idx="1"/>
          </p:cNvCxnSpPr>
          <p:nvPr/>
        </p:nvCxnSpPr>
        <p:spPr>
          <a:xfrm>
            <a:off x="6952096" y="2200375"/>
            <a:ext cx="171900" cy="188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71" name="Google Shape;171;p25"/>
          <p:cNvGrpSpPr/>
          <p:nvPr/>
        </p:nvGrpSpPr>
        <p:grpSpPr>
          <a:xfrm>
            <a:off x="7832837" y="1767548"/>
            <a:ext cx="991063" cy="776915"/>
            <a:chOff x="7909037" y="1767548"/>
            <a:chExt cx="991063" cy="776915"/>
          </a:xfrm>
        </p:grpSpPr>
        <p:sp>
          <p:nvSpPr>
            <p:cNvPr id="172" name="Google Shape;172;p25"/>
            <p:cNvSpPr/>
            <p:nvPr/>
          </p:nvSpPr>
          <p:spPr>
            <a:xfrm>
              <a:off x="8291170" y="1767548"/>
              <a:ext cx="243837" cy="182869"/>
            </a:xfrm>
            <a:prstGeom prst="ellipse">
              <a:avLst/>
            </a:prstGeom>
            <a:solidFill>
              <a:schemeClr val="accent5"/>
            </a:solidFill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875" lIns="17725" spcFirstLastPara="1" rIns="17725" wrap="square" tIns="88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300"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7909037" y="2041191"/>
              <a:ext cx="243837" cy="182869"/>
            </a:xfrm>
            <a:prstGeom prst="ellipse">
              <a:avLst/>
            </a:prstGeom>
            <a:solidFill>
              <a:schemeClr val="accent2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875" lIns="17725" spcFirstLastPara="1" rIns="17725" wrap="square" tIns="88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300"/>
            </a:p>
          </p:txBody>
        </p:sp>
        <p:cxnSp>
          <p:nvCxnSpPr>
            <p:cNvPr id="174" name="Google Shape;174;p25"/>
            <p:cNvCxnSpPr>
              <a:stCxn id="172" idx="3"/>
              <a:endCxn id="173" idx="7"/>
            </p:cNvCxnSpPr>
            <p:nvPr/>
          </p:nvCxnSpPr>
          <p:spPr>
            <a:xfrm flipH="1">
              <a:off x="8117179" y="1923636"/>
              <a:ext cx="209700" cy="1443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75" name="Google Shape;175;p25"/>
            <p:cNvSpPr/>
            <p:nvPr/>
          </p:nvSpPr>
          <p:spPr>
            <a:xfrm>
              <a:off x="8291170" y="2040743"/>
              <a:ext cx="243837" cy="182869"/>
            </a:xfrm>
            <a:prstGeom prst="ellipse">
              <a:avLst/>
            </a:prstGeom>
            <a:solidFill>
              <a:schemeClr val="accent2"/>
            </a:solidFill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875" lIns="17725" spcFirstLastPara="1" rIns="17725" wrap="square" tIns="88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300"/>
            </a:p>
          </p:txBody>
        </p:sp>
        <p:cxnSp>
          <p:nvCxnSpPr>
            <p:cNvPr id="176" name="Google Shape;176;p25"/>
            <p:cNvCxnSpPr>
              <a:stCxn id="172" idx="4"/>
              <a:endCxn id="175" idx="0"/>
            </p:cNvCxnSpPr>
            <p:nvPr/>
          </p:nvCxnSpPr>
          <p:spPr>
            <a:xfrm>
              <a:off x="8413088" y="1950417"/>
              <a:ext cx="0" cy="903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77" name="Google Shape;177;p25"/>
            <p:cNvSpPr/>
            <p:nvPr/>
          </p:nvSpPr>
          <p:spPr>
            <a:xfrm>
              <a:off x="8656264" y="2041191"/>
              <a:ext cx="243837" cy="182869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875" lIns="17725" spcFirstLastPara="1" rIns="17725" wrap="square" tIns="88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300"/>
            </a:p>
          </p:txBody>
        </p:sp>
        <p:cxnSp>
          <p:nvCxnSpPr>
            <p:cNvPr id="178" name="Google Shape;178;p25"/>
            <p:cNvCxnSpPr>
              <a:stCxn id="172" idx="5"/>
              <a:endCxn id="177" idx="1"/>
            </p:cNvCxnSpPr>
            <p:nvPr/>
          </p:nvCxnSpPr>
          <p:spPr>
            <a:xfrm>
              <a:off x="8499297" y="1923636"/>
              <a:ext cx="192600" cy="1443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79" name="Google Shape;179;p25"/>
            <p:cNvSpPr/>
            <p:nvPr/>
          </p:nvSpPr>
          <p:spPr>
            <a:xfrm>
              <a:off x="8291170" y="2361594"/>
              <a:ext cx="243837" cy="182869"/>
            </a:xfrm>
            <a:prstGeom prst="ellipse">
              <a:avLst/>
            </a:prstGeom>
            <a:solidFill>
              <a:schemeClr val="accent5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875" lIns="17725" spcFirstLastPara="1" rIns="17725" wrap="square" tIns="88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300"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8635476" y="2360969"/>
              <a:ext cx="243837" cy="182869"/>
            </a:xfrm>
            <a:prstGeom prst="ellipse">
              <a:avLst/>
            </a:prstGeom>
            <a:solidFill>
              <a:schemeClr val="accent5"/>
            </a:solidFill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875" lIns="17725" spcFirstLastPara="1" rIns="17725" wrap="square" tIns="88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300"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7943326" y="2361594"/>
              <a:ext cx="243837" cy="182869"/>
            </a:xfrm>
            <a:prstGeom prst="ellipse">
              <a:avLst/>
            </a:prstGeom>
            <a:solidFill>
              <a:schemeClr val="accent5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875" lIns="17725" spcFirstLastPara="1" rIns="17725" wrap="square" tIns="88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300"/>
            </a:p>
          </p:txBody>
        </p:sp>
        <p:cxnSp>
          <p:nvCxnSpPr>
            <p:cNvPr id="182" name="Google Shape;182;p25"/>
            <p:cNvCxnSpPr>
              <a:stCxn id="175" idx="3"/>
              <a:endCxn id="181" idx="7"/>
            </p:cNvCxnSpPr>
            <p:nvPr/>
          </p:nvCxnSpPr>
          <p:spPr>
            <a:xfrm flipH="1">
              <a:off x="8151379" y="2196831"/>
              <a:ext cx="175500" cy="1914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3" name="Google Shape;183;p25"/>
            <p:cNvCxnSpPr>
              <a:stCxn id="175" idx="4"/>
              <a:endCxn id="179" idx="0"/>
            </p:cNvCxnSpPr>
            <p:nvPr/>
          </p:nvCxnSpPr>
          <p:spPr>
            <a:xfrm>
              <a:off x="8413088" y="2223611"/>
              <a:ext cx="0" cy="1380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4" name="Google Shape;184;p25"/>
            <p:cNvCxnSpPr>
              <a:stCxn id="175" idx="5"/>
              <a:endCxn id="180" idx="1"/>
            </p:cNvCxnSpPr>
            <p:nvPr/>
          </p:nvCxnSpPr>
          <p:spPr>
            <a:xfrm>
              <a:off x="8499297" y="2196831"/>
              <a:ext cx="171900" cy="1908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25" y="-112162"/>
            <a:ext cx="1159375" cy="11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3225" y="-112087"/>
            <a:ext cx="1159375" cy="11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/>
          <p:nvPr/>
        </p:nvSpPr>
        <p:spPr>
          <a:xfrm>
            <a:off x="3469875" y="959025"/>
            <a:ext cx="2301300" cy="183000"/>
          </a:xfrm>
          <a:prstGeom prst="roundRect">
            <a:avLst>
              <a:gd fmla="val 16667" name="adj"/>
            </a:avLst>
          </a:prstGeom>
          <a:solidFill>
            <a:srgbClr val="EAF1DD"/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75" lIns="17725" spcFirstLastPara="1" rIns="17725" wrap="square" tIns="8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Oracle and Baseline</a:t>
            </a:r>
            <a:endParaRPr sz="300"/>
          </a:p>
        </p:txBody>
      </p:sp>
      <p:sp>
        <p:nvSpPr>
          <p:cNvPr id="188" name="Google Shape;188;p25"/>
          <p:cNvSpPr/>
          <p:nvPr/>
        </p:nvSpPr>
        <p:spPr>
          <a:xfrm>
            <a:off x="444725" y="2512475"/>
            <a:ext cx="2301300" cy="191400"/>
          </a:xfrm>
          <a:prstGeom prst="roundRect">
            <a:avLst>
              <a:gd fmla="val 16667" name="adj"/>
            </a:avLst>
          </a:prstGeom>
          <a:solidFill>
            <a:srgbClr val="EAF1DD"/>
          </a:solidFill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75" lIns="17725" spcFirstLastPara="1" rIns="17725" wrap="square" tIns="88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Pokemon Showdown Rules</a:t>
            </a:r>
            <a:endParaRPr sz="300"/>
          </a:p>
        </p:txBody>
      </p:sp>
      <p:sp>
        <p:nvSpPr>
          <p:cNvPr id="189" name="Google Shape;189;p25"/>
          <p:cNvSpPr/>
          <p:nvPr/>
        </p:nvSpPr>
        <p:spPr>
          <a:xfrm>
            <a:off x="243625" y="2738125"/>
            <a:ext cx="24534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8875" lIns="17725" spcFirstLastPara="1" rIns="17725" wrap="square" tIns="8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Pokemon Showdown (PS) is an online Pokemon battle simulator</a:t>
            </a: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" sz="300"/>
              <a:t> </a:t>
            </a: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player is randomly assigned six Pokemon of similar level. Each Pokemon has four moves, one or two type(s), and a list of stats (attack, defense, health or HP, special, speed). The player may also switch to another pokemon with health &gt; 0. Though there are some moves that fall in their own category, 90% of generation 1 moves perform at least one of four actions: 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Elevate our pokemon’s stats,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lower the opponent’s stats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Affect our opponent’s status. 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Damage the </a:t>
            </a:r>
            <a:endParaRPr sz="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opponent’s HP. 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Recover HP 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move has an accuracy and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statistic which scale the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damage it can do (fig 1.), and 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moves have secondary 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Effects; </a:t>
            </a: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ody Slam (fig 2.) has a 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basepower of 70 and a 30% chance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causing the paralysis status 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effect.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" name="Google Shape;190;p25"/>
          <p:cNvGrpSpPr/>
          <p:nvPr/>
        </p:nvGrpSpPr>
        <p:grpSpPr>
          <a:xfrm>
            <a:off x="5196613" y="1691632"/>
            <a:ext cx="656400" cy="386769"/>
            <a:chOff x="5323826" y="1734732"/>
            <a:chExt cx="656400" cy="386769"/>
          </a:xfrm>
        </p:grpSpPr>
        <p:pic>
          <p:nvPicPr>
            <p:cNvPr id="191" name="Google Shape;191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551875" y="1734732"/>
              <a:ext cx="200133" cy="2568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25"/>
            <p:cNvSpPr txBox="1"/>
            <p:nvPr/>
          </p:nvSpPr>
          <p:spPr>
            <a:xfrm>
              <a:off x="5323826" y="2010501"/>
              <a:ext cx="656400" cy="11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75" lIns="17725" spcFirstLastPara="1" rIns="17725" wrap="square" tIns="88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500">
                  <a:latin typeface="Calibri"/>
                  <a:ea typeface="Calibri"/>
                  <a:cs typeface="Calibri"/>
                  <a:sym typeface="Calibri"/>
                </a:rPr>
                <a:t>Figure 3. </a:t>
              </a:r>
              <a:r>
                <a:rPr i="1" lang="en" sz="500">
                  <a:latin typeface="Calibri"/>
                  <a:ea typeface="Calibri"/>
                  <a:cs typeface="Calibri"/>
                  <a:sym typeface="Calibri"/>
                </a:rPr>
                <a:t>RandomBot </a:t>
              </a:r>
              <a:endParaRPr i="1" sz="5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500">
                  <a:latin typeface="Calibri"/>
                  <a:ea typeface="Calibri"/>
                  <a:cs typeface="Calibri"/>
                  <a:sym typeface="Calibri"/>
                </a:rPr>
                <a:t>(2018, colorized)</a:t>
              </a:r>
              <a:endParaRPr sz="300"/>
            </a:p>
          </p:txBody>
        </p:sp>
      </p:grpSp>
      <p:grpSp>
        <p:nvGrpSpPr>
          <p:cNvPr id="193" name="Google Shape;193;p25"/>
          <p:cNvGrpSpPr/>
          <p:nvPr/>
        </p:nvGrpSpPr>
        <p:grpSpPr>
          <a:xfrm>
            <a:off x="4674975" y="3293959"/>
            <a:ext cx="1159500" cy="880766"/>
            <a:chOff x="4648125" y="3338659"/>
            <a:chExt cx="1159500" cy="880766"/>
          </a:xfrm>
        </p:grpSpPr>
        <p:pic>
          <p:nvPicPr>
            <p:cNvPr id="194" name="Google Shape;194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48190" y="3338659"/>
              <a:ext cx="1159390" cy="7292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25"/>
            <p:cNvSpPr/>
            <p:nvPr/>
          </p:nvSpPr>
          <p:spPr>
            <a:xfrm>
              <a:off x="4648125" y="4067925"/>
              <a:ext cx="1159500" cy="1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75" lIns="17725" spcFirstLastPara="1" rIns="17725" wrap="square" tIns="8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500">
                  <a:latin typeface="Calibri"/>
                  <a:ea typeface="Calibri"/>
                  <a:cs typeface="Calibri"/>
                  <a:sym typeface="Calibri"/>
                </a:rPr>
                <a:t>Figure 4. HP versus </a:t>
              </a:r>
              <a:r>
                <a:rPr i="1" lang="en" sz="500">
                  <a:latin typeface="Calibri"/>
                  <a:ea typeface="Calibri"/>
                  <a:cs typeface="Calibri"/>
                  <a:sym typeface="Calibri"/>
                </a:rPr>
                <a:t>score</a:t>
              </a:r>
              <a:r>
                <a:rPr i="1" lang="en" sz="500">
                  <a:latin typeface="Calibri"/>
                  <a:ea typeface="Calibri"/>
                  <a:cs typeface="Calibri"/>
                  <a:sym typeface="Calibri"/>
                </a:rPr>
                <a:t> function weight; Red line represents stat boosting moves, blue line represents health boosting moves.</a:t>
              </a:r>
              <a:endParaRPr i="1" sz="3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p25"/>
          <p:cNvGrpSpPr/>
          <p:nvPr/>
        </p:nvGrpSpPr>
        <p:grpSpPr>
          <a:xfrm>
            <a:off x="1393535" y="3471575"/>
            <a:ext cx="1442513" cy="436475"/>
            <a:chOff x="1393535" y="3471575"/>
            <a:chExt cx="1442513" cy="436475"/>
          </a:xfrm>
        </p:grpSpPr>
        <p:pic>
          <p:nvPicPr>
            <p:cNvPr id="197" name="Google Shape;197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93535" y="3471575"/>
              <a:ext cx="1442513" cy="22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25"/>
            <p:cNvSpPr txBox="1"/>
            <p:nvPr/>
          </p:nvSpPr>
          <p:spPr>
            <a:xfrm>
              <a:off x="1593799" y="3678850"/>
              <a:ext cx="1159500" cy="2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75" lIns="17725" spcFirstLastPara="1" rIns="17725" wrap="square" tIns="88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Figure 1.Damage Calculator Function</a:t>
              </a:r>
              <a:endParaRPr sz="300"/>
            </a:p>
          </p:txBody>
        </p:sp>
      </p:grpSp>
      <p:grpSp>
        <p:nvGrpSpPr>
          <p:cNvPr id="199" name="Google Shape;199;p25"/>
          <p:cNvGrpSpPr/>
          <p:nvPr/>
        </p:nvGrpSpPr>
        <p:grpSpPr>
          <a:xfrm>
            <a:off x="1547159" y="3848075"/>
            <a:ext cx="1252790" cy="1250275"/>
            <a:chOff x="1564034" y="3491025"/>
            <a:chExt cx="1252790" cy="1250275"/>
          </a:xfrm>
        </p:grpSpPr>
        <p:pic>
          <p:nvPicPr>
            <p:cNvPr id="200" name="Google Shape;200;p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564034" y="3491025"/>
              <a:ext cx="1252790" cy="102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25"/>
            <p:cNvSpPr txBox="1"/>
            <p:nvPr/>
          </p:nvSpPr>
          <p:spPr>
            <a:xfrm>
              <a:off x="1619429" y="4512100"/>
              <a:ext cx="1159500" cy="2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75" lIns="17725" spcFirstLastPara="1" rIns="17725" wrap="square" tIns="88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Figure 2. PS Gen1 Random Battle Example</a:t>
              </a:r>
              <a:endParaRPr sz="3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1900" lIns="83825" spcFirstLastPara="1" rIns="83825" wrap="square" tIns="41900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26"/>
          <p:cNvGrpSpPr/>
          <p:nvPr/>
        </p:nvGrpSpPr>
        <p:grpSpPr>
          <a:xfrm>
            <a:off x="1564034" y="3491025"/>
            <a:ext cx="1252790" cy="1250275"/>
            <a:chOff x="1564034" y="3491025"/>
            <a:chExt cx="1252790" cy="1250275"/>
          </a:xfrm>
        </p:grpSpPr>
        <p:pic>
          <p:nvPicPr>
            <p:cNvPr id="209" name="Google Shape;209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64034" y="3491025"/>
              <a:ext cx="1252790" cy="102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26"/>
            <p:cNvSpPr txBox="1"/>
            <p:nvPr/>
          </p:nvSpPr>
          <p:spPr>
            <a:xfrm>
              <a:off x="1619429" y="4512100"/>
              <a:ext cx="1159500" cy="2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75" lIns="17725" spcFirstLastPara="1" rIns="17725" wrap="square" tIns="88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Figure 1. PS Gen1 Random Battle Example</a:t>
              </a:r>
              <a:endParaRPr sz="3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