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Lst>
  <p:sldSz cx="43205400" cy="32405638"/>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46">
          <p15:clr>
            <a:srgbClr val="A4A3A4"/>
          </p15:clr>
        </p15:guide>
        <p15:guide id="2" pos="188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6" clrIdx="0"/>
  <p:cmAuthor id="1" name="Owner" initials="O" lastIdx="6" clrIdx="1"/>
  <p:cmAuthor id="2" name="pushpinder singh" initials="p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07C"/>
    <a:srgbClr val="33CC99"/>
    <a:srgbClr val="33FFCC"/>
    <a:srgbClr val="96D6C1"/>
    <a:srgbClr val="18955E"/>
    <a:srgbClr val="1A9182"/>
    <a:srgbClr val="B4D5D9"/>
    <a:srgbClr val="99CCCC"/>
    <a:srgbClr val="6699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3" autoAdjust="0"/>
    <p:restoredTop sz="50000" autoAdjust="0"/>
  </p:normalViewPr>
  <p:slideViewPr>
    <p:cSldViewPr>
      <p:cViewPr>
        <p:scale>
          <a:sx n="30" d="100"/>
          <a:sy n="30" d="100"/>
        </p:scale>
        <p:origin x="512" y="-1240"/>
      </p:cViewPr>
      <p:guideLst>
        <p:guide orient="horz" pos="8846"/>
        <p:guide pos="188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405" y="10066755"/>
            <a:ext cx="36724590" cy="6946208"/>
          </a:xfrm>
        </p:spPr>
        <p:txBody>
          <a:bodyPr/>
          <a:lstStyle/>
          <a:p>
            <a:r>
              <a:rPr lang="en-US"/>
              <a:t>Click to edit Master title style</a:t>
            </a:r>
            <a:endParaRPr lang="en-CA"/>
          </a:p>
        </p:txBody>
      </p:sp>
      <p:sp>
        <p:nvSpPr>
          <p:cNvPr id="3" name="Subtitle 2"/>
          <p:cNvSpPr>
            <a:spLocks noGrp="1"/>
          </p:cNvSpPr>
          <p:nvPr>
            <p:ph type="subTitle" idx="1"/>
          </p:nvPr>
        </p:nvSpPr>
        <p:spPr>
          <a:xfrm>
            <a:off x="6480810" y="18363195"/>
            <a:ext cx="30243780" cy="8281441"/>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8008502" y="6128572"/>
            <a:ext cx="45928243" cy="1306502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0208779" y="6128572"/>
            <a:ext cx="137079630" cy="130650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929" y="20823626"/>
            <a:ext cx="36724590" cy="6436119"/>
          </a:xfrm>
        </p:spPr>
        <p:txBody>
          <a:bodyPr anchor="t"/>
          <a:lstStyle>
            <a:lvl1pPr algn="l">
              <a:defRPr sz="18900" b="1" cap="all"/>
            </a:lvl1pPr>
          </a:lstStyle>
          <a:p>
            <a:r>
              <a:rPr lang="en-US"/>
              <a:t>Click to edit Master title style</a:t>
            </a:r>
            <a:endParaRPr lang="en-CA"/>
          </a:p>
        </p:txBody>
      </p:sp>
      <p:sp>
        <p:nvSpPr>
          <p:cNvPr id="3" name="Text Placeholder 2"/>
          <p:cNvSpPr>
            <a:spLocks noGrp="1"/>
          </p:cNvSpPr>
          <p:nvPr>
            <p:ph type="body" idx="1"/>
          </p:nvPr>
        </p:nvSpPr>
        <p:spPr>
          <a:xfrm>
            <a:off x="3412929" y="13734894"/>
            <a:ext cx="36724590" cy="7088731"/>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0208778" y="35728719"/>
            <a:ext cx="91503934" cy="101050079"/>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02432806" y="35728719"/>
            <a:ext cx="91503939" cy="101050079"/>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0270" y="1297729"/>
            <a:ext cx="38884860" cy="540094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2160270" y="7253765"/>
            <a:ext cx="19089888" cy="3023023"/>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2160270" y="10276788"/>
            <a:ext cx="19089888" cy="18670751"/>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21947746" y="7253765"/>
            <a:ext cx="19097387" cy="3023023"/>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21947746" y="10276788"/>
            <a:ext cx="19097387" cy="18670751"/>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273" y="1290224"/>
            <a:ext cx="14214279" cy="5490955"/>
          </a:xfrm>
        </p:spPr>
        <p:txBody>
          <a:bodyPr anchor="b"/>
          <a:lstStyle>
            <a:lvl1pPr algn="l">
              <a:defRPr sz="9500" b="1"/>
            </a:lvl1pPr>
          </a:lstStyle>
          <a:p>
            <a:r>
              <a:rPr lang="en-US"/>
              <a:t>Click to edit Master title style</a:t>
            </a:r>
            <a:endParaRPr lang="en-CA"/>
          </a:p>
        </p:txBody>
      </p:sp>
      <p:sp>
        <p:nvSpPr>
          <p:cNvPr id="3" name="Content Placeholder 2"/>
          <p:cNvSpPr>
            <a:spLocks noGrp="1"/>
          </p:cNvSpPr>
          <p:nvPr>
            <p:ph idx="1"/>
          </p:nvPr>
        </p:nvSpPr>
        <p:spPr>
          <a:xfrm>
            <a:off x="16892112" y="1290228"/>
            <a:ext cx="24153019" cy="27657314"/>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2160273" y="6781183"/>
            <a:ext cx="14214279" cy="22166359"/>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8561" y="22683947"/>
            <a:ext cx="25923240" cy="2677968"/>
          </a:xfrm>
        </p:spPr>
        <p:txBody>
          <a:bodyPr anchor="b"/>
          <a:lstStyle>
            <a:lvl1pPr algn="l">
              <a:defRPr sz="9500" b="1"/>
            </a:lvl1pPr>
          </a:lstStyle>
          <a:p>
            <a:r>
              <a:rPr lang="en-US"/>
              <a:t>Click to edit Master title style</a:t>
            </a:r>
            <a:endParaRPr lang="en-CA"/>
          </a:p>
        </p:txBody>
      </p:sp>
      <p:sp>
        <p:nvSpPr>
          <p:cNvPr id="3" name="Picture Placeholder 2"/>
          <p:cNvSpPr>
            <a:spLocks noGrp="1"/>
          </p:cNvSpPr>
          <p:nvPr>
            <p:ph type="pic" idx="1"/>
          </p:nvPr>
        </p:nvSpPr>
        <p:spPr>
          <a:xfrm>
            <a:off x="8468561" y="2895504"/>
            <a:ext cx="25923240" cy="19443383"/>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CA"/>
          </a:p>
        </p:txBody>
      </p:sp>
      <p:sp>
        <p:nvSpPr>
          <p:cNvPr id="4" name="Text Placeholder 3"/>
          <p:cNvSpPr>
            <a:spLocks noGrp="1"/>
          </p:cNvSpPr>
          <p:nvPr>
            <p:ph type="body" sz="half" idx="2"/>
          </p:nvPr>
        </p:nvSpPr>
        <p:spPr>
          <a:xfrm>
            <a:off x="8468561" y="25361916"/>
            <a:ext cx="25923240" cy="3803159"/>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316324B-4398-4D7A-AB28-E779F04984C7}" type="datetimeFigureOut">
              <a:rPr lang="en-CA" smtClean="0"/>
              <a:pPr/>
              <a:t>2018-12-03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195D37-C9A8-48AC-AF6B-B43EDE3CFD8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270" y="1297729"/>
            <a:ext cx="38884860" cy="5400940"/>
          </a:xfrm>
          <a:prstGeom prst="rect">
            <a:avLst/>
          </a:prstGeom>
        </p:spPr>
        <p:txBody>
          <a:bodyPr vert="horz" lIns="432054" tIns="216027" rIns="432054" bIns="216027"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2160270" y="7561318"/>
            <a:ext cx="38884860" cy="21386223"/>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2160270" y="30035228"/>
            <a:ext cx="10081260" cy="1725301"/>
          </a:xfrm>
          <a:prstGeom prst="rect">
            <a:avLst/>
          </a:prstGeom>
        </p:spPr>
        <p:txBody>
          <a:bodyPr vert="horz" lIns="432054" tIns="216027" rIns="432054" bIns="216027" rtlCol="0" anchor="ctr"/>
          <a:lstStyle>
            <a:lvl1pPr algn="l">
              <a:defRPr sz="5700">
                <a:solidFill>
                  <a:schemeClr val="tx1">
                    <a:tint val="75000"/>
                  </a:schemeClr>
                </a:solidFill>
              </a:defRPr>
            </a:lvl1pPr>
          </a:lstStyle>
          <a:p>
            <a:fld id="{0316324B-4398-4D7A-AB28-E779F04984C7}" type="datetimeFigureOut">
              <a:rPr lang="en-CA" smtClean="0"/>
              <a:pPr/>
              <a:t>2018-12-03</a:t>
            </a:fld>
            <a:endParaRPr lang="en-CA"/>
          </a:p>
        </p:txBody>
      </p:sp>
      <p:sp>
        <p:nvSpPr>
          <p:cNvPr id="5" name="Footer Placeholder 4"/>
          <p:cNvSpPr>
            <a:spLocks noGrp="1"/>
          </p:cNvSpPr>
          <p:nvPr>
            <p:ph type="ftr" sz="quarter" idx="3"/>
          </p:nvPr>
        </p:nvSpPr>
        <p:spPr>
          <a:xfrm>
            <a:off x="14761845" y="30035228"/>
            <a:ext cx="13681710" cy="1725301"/>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63870" y="30035228"/>
            <a:ext cx="10081260" cy="1725301"/>
          </a:xfrm>
          <a:prstGeom prst="rect">
            <a:avLst/>
          </a:prstGeom>
        </p:spPr>
        <p:txBody>
          <a:bodyPr vert="horz" lIns="432054" tIns="216027" rIns="432054" bIns="216027" rtlCol="0" anchor="ctr"/>
          <a:lstStyle>
            <a:lvl1pPr algn="r">
              <a:defRPr sz="5700">
                <a:solidFill>
                  <a:schemeClr val="tx1">
                    <a:tint val="75000"/>
                  </a:schemeClr>
                </a:solidFill>
              </a:defRPr>
            </a:lvl1pPr>
          </a:lstStyle>
          <a:p>
            <a:fld id="{F9195D37-C9A8-48AC-AF6B-B43EDE3CFD8C}"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CE63E55F-4D95-9F40-8583-D2DA097700C0}"/>
              </a:ext>
            </a:extLst>
          </p:cNvPr>
          <p:cNvCxnSpPr>
            <a:cxnSpLocks/>
          </p:cNvCxnSpPr>
          <p:nvPr/>
        </p:nvCxnSpPr>
        <p:spPr>
          <a:xfrm>
            <a:off x="14880721" y="6589097"/>
            <a:ext cx="13567642" cy="675"/>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79610" y="16778906"/>
            <a:ext cx="13567642" cy="675"/>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504356" y="576319"/>
            <a:ext cx="42196688" cy="4392702"/>
          </a:xfrm>
          <a:prstGeom prst="roundRect">
            <a:avLst>
              <a:gd name="adj" fmla="val 17795"/>
            </a:avLst>
          </a:prstGeom>
          <a:noFill/>
          <a:ln w="190500" cap="sq">
            <a:solidFill>
              <a:schemeClr val="accent3"/>
            </a:soli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ounded Rectangle 7"/>
          <p:cNvSpPr/>
          <p:nvPr/>
        </p:nvSpPr>
        <p:spPr>
          <a:xfrm>
            <a:off x="792388" y="648328"/>
            <a:ext cx="41260584" cy="4104658"/>
          </a:xfrm>
          <a:prstGeom prst="roundRect">
            <a:avLst>
              <a:gd name="adj" fmla="val 1948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600" dirty="0" err="1">
                <a:solidFill>
                  <a:schemeClr val="tx1"/>
                </a:solidFill>
              </a:rPr>
              <a:t>EliteFourBot</a:t>
            </a:r>
            <a:r>
              <a:rPr lang="en-CA" sz="13600" dirty="0">
                <a:solidFill>
                  <a:schemeClr val="tx1"/>
                </a:solidFill>
              </a:rPr>
              <a:t>: An AI player for </a:t>
            </a:r>
            <a:r>
              <a:rPr lang="en-CA" sz="13600" dirty="0" err="1">
                <a:solidFill>
                  <a:schemeClr val="tx1"/>
                </a:solidFill>
              </a:rPr>
              <a:t>Pokemon</a:t>
            </a:r>
            <a:r>
              <a:rPr lang="en-CA" sz="13600" dirty="0">
                <a:solidFill>
                  <a:schemeClr val="tx1"/>
                </a:solidFill>
              </a:rPr>
              <a:t> Showdown</a:t>
            </a:r>
          </a:p>
        </p:txBody>
      </p:sp>
      <p:cxnSp>
        <p:nvCxnSpPr>
          <p:cNvPr id="106" name="Straight Connector 105"/>
          <p:cNvCxnSpPr/>
          <p:nvPr/>
        </p:nvCxnSpPr>
        <p:spPr>
          <a:xfrm>
            <a:off x="29163541" y="21027378"/>
            <a:ext cx="13561977" cy="1"/>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30531692" y="20523299"/>
            <a:ext cx="10873208"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chemeClr val="tx1"/>
                </a:solidFill>
              </a:rPr>
              <a:t>Future Directions</a:t>
            </a:r>
          </a:p>
        </p:txBody>
      </p:sp>
      <p:sp>
        <p:nvSpPr>
          <p:cNvPr id="203" name="Rounded Rectangle 202"/>
          <p:cNvSpPr/>
          <p:nvPr/>
        </p:nvSpPr>
        <p:spPr>
          <a:xfrm>
            <a:off x="1394418" y="9525670"/>
            <a:ext cx="12024346" cy="3076749"/>
          </a:xfrm>
          <a:prstGeom prst="roundRect">
            <a:avLst/>
          </a:prstGeom>
          <a:solidFill>
            <a:schemeClr val="accent3">
              <a:lumMod val="20000"/>
              <a:lumOff val="80000"/>
              <a:alpha val="53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7" name="Rectangle 176"/>
          <p:cNvSpPr/>
          <p:nvPr/>
        </p:nvSpPr>
        <p:spPr>
          <a:xfrm>
            <a:off x="2329532" y="9722675"/>
            <a:ext cx="10297144" cy="923330"/>
          </a:xfrm>
          <a:prstGeom prst="rect">
            <a:avLst/>
          </a:prstGeom>
        </p:spPr>
        <p:txBody>
          <a:bodyPr wrap="square">
            <a:spAutoFit/>
          </a:bodyPr>
          <a:lstStyle/>
          <a:p>
            <a:pPr algn="ctr"/>
            <a:r>
              <a:rPr lang="en-US" sz="5400" b="1" dirty="0"/>
              <a:t>Project Goal</a:t>
            </a:r>
          </a:p>
        </p:txBody>
      </p:sp>
      <p:sp>
        <p:nvSpPr>
          <p:cNvPr id="210" name="Rounded Rectangle 209"/>
          <p:cNvSpPr/>
          <p:nvPr/>
        </p:nvSpPr>
        <p:spPr>
          <a:xfrm>
            <a:off x="16251710" y="6121674"/>
            <a:ext cx="10873208" cy="1008113"/>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err="1">
                <a:solidFill>
                  <a:srgbClr val="000000"/>
                </a:solidFill>
              </a:rPr>
              <a:t>Pokemon</a:t>
            </a:r>
            <a:r>
              <a:rPr lang="en-CA" sz="5400" b="1" dirty="0">
                <a:solidFill>
                  <a:srgbClr val="000000"/>
                </a:solidFill>
              </a:rPr>
              <a:t> Showdown Rules</a:t>
            </a:r>
          </a:p>
        </p:txBody>
      </p:sp>
      <p:sp>
        <p:nvSpPr>
          <p:cNvPr id="219" name="Rounded Rectangle 218"/>
          <p:cNvSpPr/>
          <p:nvPr/>
        </p:nvSpPr>
        <p:spPr>
          <a:xfrm>
            <a:off x="648372" y="5472833"/>
            <a:ext cx="13567642" cy="26509459"/>
          </a:xfrm>
          <a:prstGeom prst="roundRect">
            <a:avLst>
              <a:gd name="adj" fmla="val 8157"/>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1" name="Rounded Rectangle 220"/>
          <p:cNvSpPr/>
          <p:nvPr/>
        </p:nvSpPr>
        <p:spPr>
          <a:xfrm>
            <a:off x="29116129" y="5472832"/>
            <a:ext cx="13567642" cy="26509459"/>
          </a:xfrm>
          <a:prstGeom prst="roundRect">
            <a:avLst>
              <a:gd name="adj" fmla="val 8157"/>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90" name="Straight Connector 289"/>
          <p:cNvCxnSpPr/>
          <p:nvPr/>
        </p:nvCxnSpPr>
        <p:spPr>
          <a:xfrm>
            <a:off x="14831327" y="16779377"/>
            <a:ext cx="13567642" cy="675"/>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91" name="Rounded Rectangle 290"/>
          <p:cNvSpPr/>
          <p:nvPr/>
        </p:nvSpPr>
        <p:spPr>
          <a:xfrm>
            <a:off x="16271487" y="16274827"/>
            <a:ext cx="10873208"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rgbClr val="000000"/>
                </a:solidFill>
              </a:rPr>
              <a:t>Minimax Bot</a:t>
            </a:r>
          </a:p>
        </p:txBody>
      </p:sp>
      <p:sp>
        <p:nvSpPr>
          <p:cNvPr id="32" name="Rectangle 31">
            <a:extLst>
              <a:ext uri="{FF2B5EF4-FFF2-40B4-BE49-F238E27FC236}">
                <a16:creationId xmlns:a16="http://schemas.microsoft.com/office/drawing/2014/main" id="{53535519-C7BF-BD45-AFE4-D53C2CA0F19F}"/>
              </a:ext>
            </a:extLst>
          </p:cNvPr>
          <p:cNvSpPr/>
          <p:nvPr/>
        </p:nvSpPr>
        <p:spPr>
          <a:xfrm>
            <a:off x="2363384" y="7244725"/>
            <a:ext cx="10297144" cy="1938992"/>
          </a:xfrm>
          <a:prstGeom prst="rect">
            <a:avLst/>
          </a:prstGeom>
        </p:spPr>
        <p:txBody>
          <a:bodyPr wrap="square">
            <a:spAutoFit/>
          </a:bodyPr>
          <a:lstStyle/>
          <a:p>
            <a:pPr algn="ctr"/>
            <a:r>
              <a:rPr lang="en-US" sz="4000" dirty="0"/>
              <a:t>Nicholas Allen</a:t>
            </a:r>
          </a:p>
          <a:p>
            <a:pPr algn="ctr"/>
            <a:r>
              <a:rPr lang="en-US" sz="4000" dirty="0"/>
              <a:t>Henry Weller</a:t>
            </a:r>
          </a:p>
          <a:p>
            <a:pPr algn="ctr"/>
            <a:r>
              <a:rPr lang="en-US" sz="4000" dirty="0"/>
              <a:t>Ivan Salinas</a:t>
            </a:r>
          </a:p>
        </p:txBody>
      </p:sp>
      <p:sp>
        <p:nvSpPr>
          <p:cNvPr id="33" name="Rectangle 32">
            <a:extLst>
              <a:ext uri="{FF2B5EF4-FFF2-40B4-BE49-F238E27FC236}">
                <a16:creationId xmlns:a16="http://schemas.microsoft.com/office/drawing/2014/main" id="{F50FEAD3-59F8-4B4B-AD74-90631C66D38B}"/>
              </a:ext>
            </a:extLst>
          </p:cNvPr>
          <p:cNvSpPr/>
          <p:nvPr/>
        </p:nvSpPr>
        <p:spPr>
          <a:xfrm>
            <a:off x="2401540" y="10602379"/>
            <a:ext cx="10297144" cy="1569660"/>
          </a:xfrm>
          <a:prstGeom prst="rect">
            <a:avLst/>
          </a:prstGeom>
        </p:spPr>
        <p:txBody>
          <a:bodyPr wrap="square">
            <a:spAutoFit/>
          </a:bodyPr>
          <a:lstStyle/>
          <a:p>
            <a:pPr algn="ctr"/>
            <a:r>
              <a:rPr lang="en-US" sz="4800" dirty="0"/>
              <a:t>Build an AI bot that can play </a:t>
            </a:r>
            <a:br>
              <a:rPr lang="en-US" sz="4800" dirty="0"/>
            </a:br>
            <a:r>
              <a:rPr lang="en-US" sz="4800" dirty="0" err="1"/>
              <a:t>Pokemon</a:t>
            </a:r>
            <a:r>
              <a:rPr lang="en-US" sz="4800" dirty="0"/>
              <a:t> Showdown competitively</a:t>
            </a:r>
          </a:p>
        </p:txBody>
      </p:sp>
      <p:sp>
        <p:nvSpPr>
          <p:cNvPr id="34" name="Rectangle 33">
            <a:extLst>
              <a:ext uri="{FF2B5EF4-FFF2-40B4-BE49-F238E27FC236}">
                <a16:creationId xmlns:a16="http://schemas.microsoft.com/office/drawing/2014/main" id="{B55F852C-ABE7-284F-B37F-2FA852101680}"/>
              </a:ext>
            </a:extLst>
          </p:cNvPr>
          <p:cNvSpPr/>
          <p:nvPr/>
        </p:nvSpPr>
        <p:spPr>
          <a:xfrm>
            <a:off x="16251216" y="7230809"/>
            <a:ext cx="10873208" cy="8402300"/>
          </a:xfrm>
          <a:prstGeom prst="rect">
            <a:avLst/>
          </a:prstGeom>
        </p:spPr>
        <p:txBody>
          <a:bodyPr wrap="square">
            <a:spAutoFit/>
          </a:bodyPr>
          <a:lstStyle/>
          <a:p>
            <a:r>
              <a:rPr lang="en-US" sz="3600" dirty="0" err="1"/>
              <a:t>Pokemon</a:t>
            </a:r>
            <a:r>
              <a:rPr lang="en-US" sz="3600" dirty="0"/>
              <a:t> Showdown is an online </a:t>
            </a:r>
            <a:r>
              <a:rPr lang="en-US" sz="3600" dirty="0" err="1"/>
              <a:t>Pokemon</a:t>
            </a:r>
            <a:r>
              <a:rPr lang="en-US" sz="3600" dirty="0"/>
              <a:t> battle simulator. The rules for this game are simple: </a:t>
            </a:r>
          </a:p>
          <a:p>
            <a:endParaRPr lang="en-US" sz="3600" dirty="0"/>
          </a:p>
          <a:p>
            <a:r>
              <a:rPr lang="en-US" sz="3600" dirty="0"/>
              <a:t>Each player is randomly assigned 6 </a:t>
            </a:r>
            <a:r>
              <a:rPr lang="en-US" sz="3600" dirty="0" err="1"/>
              <a:t>Pokemon</a:t>
            </a:r>
            <a:r>
              <a:rPr lang="en-US" sz="3600" dirty="0"/>
              <a:t> of similar level. Each </a:t>
            </a:r>
            <a:r>
              <a:rPr lang="en-US" sz="3600" dirty="0" err="1"/>
              <a:t>Pokemon</a:t>
            </a:r>
            <a:r>
              <a:rPr lang="en-US" sz="3600" dirty="0"/>
              <a:t> has 4 moves, type(s), and a list of stats (attack, defense, health, special attack, special defense, speed). Each move may: 1. Elevate the </a:t>
            </a:r>
            <a:r>
              <a:rPr lang="en-US" sz="3600" dirty="0" err="1"/>
              <a:t>Pokemon’s</a:t>
            </a:r>
            <a:r>
              <a:rPr lang="en-US" sz="3600" dirty="0"/>
              <a:t> stats, or lower the </a:t>
            </a:r>
          </a:p>
          <a:p>
            <a:r>
              <a:rPr lang="en-US" sz="3600" dirty="0"/>
              <a:t>opponent’s stats; 2. Affect the </a:t>
            </a:r>
          </a:p>
          <a:p>
            <a:r>
              <a:rPr lang="en-US" sz="3600" dirty="0" err="1"/>
              <a:t>Pokemon’s</a:t>
            </a:r>
            <a:r>
              <a:rPr lang="en-US" sz="3600" dirty="0"/>
              <a:t> (or opponents) </a:t>
            </a:r>
          </a:p>
          <a:p>
            <a:r>
              <a:rPr lang="en-US" sz="3600" dirty="0"/>
              <a:t>status. For example, a </a:t>
            </a:r>
          </a:p>
          <a:p>
            <a:r>
              <a:rPr lang="en-US" sz="3600" dirty="0" err="1"/>
              <a:t>Pokemon</a:t>
            </a:r>
            <a:r>
              <a:rPr lang="en-US" sz="3600" dirty="0"/>
              <a:t> may rest to increase </a:t>
            </a:r>
          </a:p>
          <a:p>
            <a:r>
              <a:rPr lang="en-US" sz="3600" dirty="0"/>
              <a:t>its health, or paralyze the </a:t>
            </a:r>
          </a:p>
          <a:p>
            <a:r>
              <a:rPr lang="en-US" sz="3600" dirty="0"/>
              <a:t>opponent; 3. Damage the </a:t>
            </a:r>
          </a:p>
          <a:p>
            <a:r>
              <a:rPr lang="en-US" sz="3600" dirty="0"/>
              <a:t>opponent’s health.</a:t>
            </a:r>
          </a:p>
        </p:txBody>
      </p:sp>
      <p:cxnSp>
        <p:nvCxnSpPr>
          <p:cNvPr id="35" name="Straight Connector 34">
            <a:extLst>
              <a:ext uri="{FF2B5EF4-FFF2-40B4-BE49-F238E27FC236}">
                <a16:creationId xmlns:a16="http://schemas.microsoft.com/office/drawing/2014/main" id="{5FBE0B3B-7C22-B041-9CC7-1E8B2F813CEB}"/>
              </a:ext>
            </a:extLst>
          </p:cNvPr>
          <p:cNvCxnSpPr>
            <a:cxnSpLocks/>
          </p:cNvCxnSpPr>
          <p:nvPr/>
        </p:nvCxnSpPr>
        <p:spPr>
          <a:xfrm>
            <a:off x="605339" y="6597122"/>
            <a:ext cx="13567642" cy="675"/>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C01B849-7B6A-BC42-B4B1-882E13D0B854}"/>
              </a:ext>
            </a:extLst>
          </p:cNvPr>
          <p:cNvSpPr/>
          <p:nvPr/>
        </p:nvSpPr>
        <p:spPr>
          <a:xfrm>
            <a:off x="2045499" y="6092572"/>
            <a:ext cx="10873209"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rgbClr val="000000"/>
                </a:solidFill>
              </a:rPr>
              <a:t>Members</a:t>
            </a:r>
          </a:p>
        </p:txBody>
      </p:sp>
      <p:sp>
        <p:nvSpPr>
          <p:cNvPr id="39" name="Rectangle 38">
            <a:extLst>
              <a:ext uri="{FF2B5EF4-FFF2-40B4-BE49-F238E27FC236}">
                <a16:creationId xmlns:a16="http://schemas.microsoft.com/office/drawing/2014/main" id="{5BE4D0AF-835D-6846-9CFA-061F3383E62E}"/>
              </a:ext>
            </a:extLst>
          </p:cNvPr>
          <p:cNvSpPr/>
          <p:nvPr/>
        </p:nvSpPr>
        <p:spPr>
          <a:xfrm>
            <a:off x="2070843" y="17410737"/>
            <a:ext cx="10873208" cy="14157722"/>
          </a:xfrm>
          <a:prstGeom prst="rect">
            <a:avLst/>
          </a:prstGeom>
        </p:spPr>
        <p:txBody>
          <a:bodyPr wrap="square">
            <a:spAutoFit/>
          </a:bodyPr>
          <a:lstStyle/>
          <a:p>
            <a:r>
              <a:rPr lang="en-US" sz="3800" dirty="0" err="1"/>
              <a:t>Pokemon</a:t>
            </a:r>
            <a:r>
              <a:rPr lang="en-US" sz="3800" dirty="0"/>
              <a:t> Showdown’s server code is open source, and includes a Random AI Bot (</a:t>
            </a:r>
            <a:r>
              <a:rPr lang="en-US" sz="3800" dirty="0" err="1"/>
              <a:t>RandomBot</a:t>
            </a:r>
            <a:r>
              <a:rPr lang="en-US" sz="3800" dirty="0"/>
              <a:t>), which selects a random move from that </a:t>
            </a:r>
            <a:r>
              <a:rPr lang="en-US" sz="3800" dirty="0" err="1"/>
              <a:t>Pokemon’s</a:t>
            </a:r>
            <a:r>
              <a:rPr lang="en-US" sz="3800" dirty="0"/>
              <a:t> </a:t>
            </a:r>
            <a:r>
              <a:rPr lang="en-US" sz="3800" dirty="0" err="1"/>
              <a:t>moveset</a:t>
            </a:r>
            <a:r>
              <a:rPr lang="en-US" sz="3800" dirty="0"/>
              <a:t>. </a:t>
            </a:r>
            <a:r>
              <a:rPr lang="en-US" sz="3800" dirty="0" err="1"/>
              <a:t>Pokemon</a:t>
            </a:r>
            <a:r>
              <a:rPr lang="en-US" sz="3800" dirty="0"/>
              <a:t> switching is also random.</a:t>
            </a:r>
          </a:p>
          <a:p>
            <a:endParaRPr lang="en-US" sz="3800" dirty="0"/>
          </a:p>
          <a:p>
            <a:r>
              <a:rPr lang="en-US" sz="3800" dirty="0"/>
              <a:t>Our baseline (</a:t>
            </a:r>
            <a:r>
              <a:rPr lang="en-US" sz="3800" dirty="0" err="1"/>
              <a:t>BaselineBot</a:t>
            </a:r>
            <a:r>
              <a:rPr lang="en-US" sz="3800" dirty="0"/>
              <a:t>) used some simple heuristics we believed would perform better than random. When forced to switch, </a:t>
            </a:r>
            <a:r>
              <a:rPr lang="en-US" sz="3800" dirty="0" err="1"/>
              <a:t>BaselineBot</a:t>
            </a:r>
            <a:r>
              <a:rPr lang="en-US" sz="3800" dirty="0"/>
              <a:t> selects a </a:t>
            </a:r>
            <a:r>
              <a:rPr lang="en-US" sz="3800" dirty="0" err="1"/>
              <a:t>Pokemon</a:t>
            </a:r>
            <a:r>
              <a:rPr lang="en-US" sz="3800" dirty="0"/>
              <a:t> whose type fares well against the opponent’s type. Our </a:t>
            </a:r>
            <a:r>
              <a:rPr lang="en-US" sz="3800" dirty="0" err="1"/>
              <a:t>BaselineBot</a:t>
            </a:r>
            <a:r>
              <a:rPr lang="en-US" sz="3800" dirty="0"/>
              <a:t> also selects one of the two moves with the lowest </a:t>
            </a:r>
            <a:r>
              <a:rPr lang="en-US" sz="3800" dirty="0" err="1"/>
              <a:t>maxpp</a:t>
            </a:r>
            <a:r>
              <a:rPr lang="en-US" sz="3800" dirty="0"/>
              <a:t>*.</a:t>
            </a:r>
          </a:p>
          <a:p>
            <a:endParaRPr lang="en-US" sz="3800" dirty="0"/>
          </a:p>
          <a:p>
            <a:r>
              <a:rPr lang="en-US" sz="3800" u="sng" dirty="0"/>
              <a:t>Results:</a:t>
            </a:r>
          </a:p>
          <a:p>
            <a:r>
              <a:rPr lang="en-US" sz="3800" dirty="0" err="1"/>
              <a:t>BaselineBot</a:t>
            </a:r>
            <a:r>
              <a:rPr lang="en-US" sz="3800" dirty="0"/>
              <a:t> beat </a:t>
            </a:r>
            <a:r>
              <a:rPr lang="en-US" sz="3800" dirty="0" err="1"/>
              <a:t>RandomBot</a:t>
            </a:r>
            <a:r>
              <a:rPr lang="en-US" sz="3800" dirty="0"/>
              <a:t> 56.3% of the time on average over ten iterations of 100 matches, with a range of 47% to 67% victory rate.</a:t>
            </a:r>
          </a:p>
          <a:p>
            <a:endParaRPr lang="en-US" sz="3800" dirty="0"/>
          </a:p>
          <a:p>
            <a:r>
              <a:rPr lang="en-US" sz="3800" dirty="0"/>
              <a:t>Henry was able to beat </a:t>
            </a:r>
            <a:r>
              <a:rPr lang="en-US" sz="3800" dirty="0" err="1"/>
              <a:t>RandomBot</a:t>
            </a:r>
            <a:r>
              <a:rPr lang="en-US" sz="3800" dirty="0"/>
              <a:t> 10/10 times, and was able to beat </a:t>
            </a:r>
            <a:r>
              <a:rPr lang="en-US" sz="3800" dirty="0" err="1"/>
              <a:t>BaselineBot</a:t>
            </a:r>
            <a:r>
              <a:rPr lang="en-US" sz="3800" dirty="0"/>
              <a:t> 9/10 times.</a:t>
            </a:r>
            <a:endParaRPr lang="en-US" sz="3200" dirty="0"/>
          </a:p>
          <a:p>
            <a:endParaRPr lang="en-US" sz="3200" dirty="0"/>
          </a:p>
          <a:p>
            <a:endParaRPr lang="en-US" sz="3200" dirty="0"/>
          </a:p>
          <a:p>
            <a:r>
              <a:rPr lang="en-US" sz="3200" dirty="0"/>
              <a:t>* A move’s </a:t>
            </a:r>
            <a:r>
              <a:rPr lang="en-US" sz="3200" dirty="0" err="1"/>
              <a:t>maxpp</a:t>
            </a:r>
            <a:r>
              <a:rPr lang="en-US" sz="3200" dirty="0"/>
              <a:t> is the  maximum number of times a </a:t>
            </a:r>
            <a:r>
              <a:rPr lang="en-US" sz="3200" dirty="0" err="1"/>
              <a:t>Pokemon</a:t>
            </a:r>
            <a:r>
              <a:rPr lang="en-US" sz="3200" dirty="0"/>
              <a:t> may use that particular move. In general, moves which can be used less (thus, have a lower </a:t>
            </a:r>
            <a:r>
              <a:rPr lang="en-US" sz="3200" dirty="0" err="1"/>
              <a:t>maxpp</a:t>
            </a:r>
            <a:r>
              <a:rPr lang="en-US" sz="3200" dirty="0"/>
              <a:t>) are the rarest and strongest move in a </a:t>
            </a:r>
            <a:r>
              <a:rPr lang="en-US" sz="3200" dirty="0" err="1"/>
              <a:t>Pokemon’s</a:t>
            </a:r>
            <a:r>
              <a:rPr lang="en-US" sz="3200" dirty="0"/>
              <a:t> </a:t>
            </a:r>
            <a:r>
              <a:rPr lang="en-US" sz="3200" dirty="0" err="1"/>
              <a:t>moveset</a:t>
            </a:r>
            <a:r>
              <a:rPr lang="en-US" sz="3200" dirty="0"/>
              <a:t>.</a:t>
            </a:r>
          </a:p>
        </p:txBody>
      </p:sp>
      <p:sp>
        <p:nvSpPr>
          <p:cNvPr id="40" name="Rectangle 39">
            <a:extLst>
              <a:ext uri="{FF2B5EF4-FFF2-40B4-BE49-F238E27FC236}">
                <a16:creationId xmlns:a16="http://schemas.microsoft.com/office/drawing/2014/main" id="{7CAAEAD6-DD87-6B47-9D69-66D56076A761}"/>
              </a:ext>
            </a:extLst>
          </p:cNvPr>
          <p:cNvSpPr/>
          <p:nvPr/>
        </p:nvSpPr>
        <p:spPr>
          <a:xfrm>
            <a:off x="2229419" y="12674427"/>
            <a:ext cx="10873208" cy="2939266"/>
          </a:xfrm>
          <a:prstGeom prst="rect">
            <a:avLst/>
          </a:prstGeom>
        </p:spPr>
        <p:txBody>
          <a:bodyPr wrap="square">
            <a:spAutoFit/>
          </a:bodyPr>
          <a:lstStyle/>
          <a:p>
            <a:r>
              <a:rPr lang="en-US" sz="3700" dirty="0"/>
              <a:t>We define competitively as the ability to defeat a proficient </a:t>
            </a:r>
            <a:r>
              <a:rPr lang="en-US" sz="3700" dirty="0" err="1"/>
              <a:t>Pokemon</a:t>
            </a:r>
            <a:r>
              <a:rPr lang="en-US" sz="3700" dirty="0"/>
              <a:t> Showdown player. Our member, Henry, can hold his own in competitive matches against ranked players, we can use him as an upper bound. The rest of our team represents the average player.</a:t>
            </a:r>
          </a:p>
        </p:txBody>
      </p:sp>
      <p:sp>
        <p:nvSpPr>
          <p:cNvPr id="41" name="Rounded Rectangle 40">
            <a:extLst>
              <a:ext uri="{FF2B5EF4-FFF2-40B4-BE49-F238E27FC236}">
                <a16:creationId xmlns:a16="http://schemas.microsoft.com/office/drawing/2014/main" id="{ABB62CA9-568C-CE4A-834A-49829F7B6148}"/>
              </a:ext>
            </a:extLst>
          </p:cNvPr>
          <p:cNvSpPr/>
          <p:nvPr/>
        </p:nvSpPr>
        <p:spPr>
          <a:xfrm>
            <a:off x="2070843" y="16320386"/>
            <a:ext cx="10873208"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rgbClr val="000000"/>
                </a:solidFill>
              </a:rPr>
              <a:t>Oracle and Baseline</a:t>
            </a:r>
          </a:p>
        </p:txBody>
      </p:sp>
      <p:sp>
        <p:nvSpPr>
          <p:cNvPr id="44" name="Rectangle 43">
            <a:extLst>
              <a:ext uri="{FF2B5EF4-FFF2-40B4-BE49-F238E27FC236}">
                <a16:creationId xmlns:a16="http://schemas.microsoft.com/office/drawing/2014/main" id="{32DAF5FE-7EEC-324A-BF3E-B57F65C4E932}"/>
              </a:ext>
            </a:extLst>
          </p:cNvPr>
          <p:cNvSpPr/>
          <p:nvPr/>
        </p:nvSpPr>
        <p:spPr>
          <a:xfrm>
            <a:off x="16301626" y="17383382"/>
            <a:ext cx="10873208" cy="3416320"/>
          </a:xfrm>
          <a:prstGeom prst="rect">
            <a:avLst/>
          </a:prstGeom>
        </p:spPr>
        <p:txBody>
          <a:bodyPr wrap="square">
            <a:spAutoFit/>
          </a:bodyPr>
          <a:lstStyle/>
          <a:p>
            <a:r>
              <a:rPr lang="en-US" sz="3600" dirty="0" err="1"/>
              <a:t>MinimaxBot</a:t>
            </a:r>
            <a:r>
              <a:rPr lang="en-US" sz="3600" dirty="0"/>
              <a:t> uses the Minimax algorithm to determine the best possible move in any given turn. It uses a modified Minimax algorithm which allows for simultaneous moves, as per in </a:t>
            </a:r>
            <a:r>
              <a:rPr lang="en-US" sz="3600" dirty="0" err="1"/>
              <a:t>Pokemon</a:t>
            </a:r>
            <a:r>
              <a:rPr lang="en-US" sz="3600" dirty="0"/>
              <a:t> battles, by performing minimization and maximization all possible combinations of our action and the opponent’s actions.</a:t>
            </a:r>
          </a:p>
        </p:txBody>
      </p:sp>
      <p:pic>
        <p:nvPicPr>
          <p:cNvPr id="9" name="Picture 8">
            <a:extLst>
              <a:ext uri="{FF2B5EF4-FFF2-40B4-BE49-F238E27FC236}">
                <a16:creationId xmlns:a16="http://schemas.microsoft.com/office/drawing/2014/main" id="{E6459EC1-9C82-1347-AE4D-97731E1F3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7909" y="20932763"/>
            <a:ext cx="10975355" cy="1443566"/>
          </a:xfrm>
          <a:prstGeom prst="rect">
            <a:avLst/>
          </a:prstGeom>
        </p:spPr>
      </p:pic>
      <p:sp>
        <p:nvSpPr>
          <p:cNvPr id="47" name="Rectangle 46">
            <a:extLst>
              <a:ext uri="{FF2B5EF4-FFF2-40B4-BE49-F238E27FC236}">
                <a16:creationId xmlns:a16="http://schemas.microsoft.com/office/drawing/2014/main" id="{E848BFEC-CB14-7640-B455-6D167749328A}"/>
              </a:ext>
            </a:extLst>
          </p:cNvPr>
          <p:cNvSpPr/>
          <p:nvPr/>
        </p:nvSpPr>
        <p:spPr>
          <a:xfrm>
            <a:off x="16346116" y="22611531"/>
            <a:ext cx="10873208" cy="8402300"/>
          </a:xfrm>
          <a:prstGeom prst="rect">
            <a:avLst/>
          </a:prstGeom>
        </p:spPr>
        <p:txBody>
          <a:bodyPr wrap="square">
            <a:spAutoFit/>
          </a:bodyPr>
          <a:lstStyle/>
          <a:p>
            <a:pPr>
              <a:tabLst>
                <a:tab pos="5502275" algn="l"/>
              </a:tabLst>
            </a:pPr>
            <a:r>
              <a:rPr lang="en-US" sz="3600" dirty="0" err="1"/>
              <a:t>MinimaxBot</a:t>
            </a:r>
            <a:r>
              <a:rPr lang="en-US" sz="3600" dirty="0"/>
              <a:t> receives all healthy </a:t>
            </a:r>
            <a:r>
              <a:rPr lang="en-US" sz="3600" dirty="0" err="1"/>
              <a:t>Pokemon</a:t>
            </a:r>
            <a:r>
              <a:rPr lang="en-US" sz="3600" dirty="0"/>
              <a:t> it can select from as well as their stats (health, attack, defense, etc.), those </a:t>
            </a:r>
            <a:r>
              <a:rPr lang="en-US" sz="3600" dirty="0" err="1"/>
              <a:t>Pokemons</a:t>
            </a:r>
            <a:r>
              <a:rPr lang="en-US" sz="3600" dirty="0"/>
              <a:t>’ moves, the types of the </a:t>
            </a:r>
            <a:r>
              <a:rPr lang="en-US" sz="3600" dirty="0" err="1"/>
              <a:t>Pokemon</a:t>
            </a:r>
            <a:r>
              <a:rPr lang="en-US" sz="3600" dirty="0"/>
              <a:t>, as well as the opponent </a:t>
            </a:r>
            <a:r>
              <a:rPr lang="en-US" sz="3600" dirty="0" err="1"/>
              <a:t>Pokemon</a:t>
            </a:r>
            <a:r>
              <a:rPr lang="en-US" sz="3600" dirty="0"/>
              <a:t> on the field and its stats, sans moves. </a:t>
            </a:r>
            <a:r>
              <a:rPr lang="en-US" sz="3600" dirty="0" err="1"/>
              <a:t>MinimaxBot</a:t>
            </a:r>
            <a:r>
              <a:rPr lang="en-US" sz="3600" dirty="0"/>
              <a:t> then simulates gameplay up to four turns in the future, maximizing a score function </a:t>
            </a:r>
          </a:p>
          <a:p>
            <a:pPr>
              <a:tabLst>
                <a:tab pos="4994275" algn="l"/>
              </a:tabLst>
            </a:pPr>
            <a:r>
              <a:rPr lang="en-US" sz="3600" dirty="0"/>
              <a:t>	which includes </a:t>
            </a:r>
            <a:r>
              <a:rPr lang="en-US" sz="3600" dirty="0" err="1"/>
              <a:t>Pokemon</a:t>
            </a:r>
            <a:r>
              <a:rPr lang="en-US" sz="3600" dirty="0"/>
              <a:t> 	health, status effects, and 	stat boosts. In particular, 	moves which boost health 	are prioritized when the 	</a:t>
            </a:r>
            <a:r>
              <a:rPr lang="en-US" sz="3600" dirty="0" err="1"/>
              <a:t>Pokemon</a:t>
            </a:r>
            <a:r>
              <a:rPr lang="en-US" sz="3600" dirty="0"/>
              <a:t> has low health, 	and deprioritized otherwise. The opposite 	holds true for stat  boosting 	moves.</a:t>
            </a:r>
          </a:p>
        </p:txBody>
      </p:sp>
      <p:sp>
        <p:nvSpPr>
          <p:cNvPr id="73" name="Rectangle 72">
            <a:extLst>
              <a:ext uri="{FF2B5EF4-FFF2-40B4-BE49-F238E27FC236}">
                <a16:creationId xmlns:a16="http://schemas.microsoft.com/office/drawing/2014/main" id="{2A41C235-431E-694D-A228-3483719945DA}"/>
              </a:ext>
            </a:extLst>
          </p:cNvPr>
          <p:cNvSpPr/>
          <p:nvPr/>
        </p:nvSpPr>
        <p:spPr>
          <a:xfrm>
            <a:off x="30531692" y="21643533"/>
            <a:ext cx="10873208" cy="10064294"/>
          </a:xfrm>
          <a:prstGeom prst="rect">
            <a:avLst/>
          </a:prstGeom>
        </p:spPr>
        <p:txBody>
          <a:bodyPr wrap="square">
            <a:spAutoFit/>
          </a:bodyPr>
          <a:lstStyle/>
          <a:p>
            <a:r>
              <a:rPr lang="en-US" sz="3600" dirty="0"/>
              <a:t>We limited the scope of our project to 1st generation random 1v1 battles for nostalgia and complexity.  In the future, this functionality could be extended across other generations. New generations introduce weather, items, types, 2v2 battles, and new </a:t>
            </a:r>
            <a:r>
              <a:rPr lang="en-US" sz="3600" dirty="0" err="1"/>
              <a:t>Pokemon</a:t>
            </a:r>
            <a:r>
              <a:rPr lang="en-US" sz="3600" dirty="0"/>
              <a:t>, increasing the complexity of </a:t>
            </a:r>
            <a:r>
              <a:rPr lang="en-US" sz="3600" dirty="0" err="1"/>
              <a:t>MinimaxBot</a:t>
            </a:r>
            <a:r>
              <a:rPr lang="en-US" sz="3600" dirty="0"/>
              <a:t> exponentially.</a:t>
            </a:r>
          </a:p>
          <a:p>
            <a:endParaRPr lang="en-US" sz="3600" dirty="0"/>
          </a:p>
          <a:p>
            <a:r>
              <a:rPr lang="en-US" sz="3600" dirty="0" err="1"/>
              <a:t>MinimaxBot</a:t>
            </a:r>
            <a:r>
              <a:rPr lang="en-US" sz="3600" dirty="0"/>
              <a:t> also fails to optimize usage of certain moves. For example, incapacitating the opponent early, boosting one’s stats, and then sweeping the opponent’s team is a common strategy currently unaccounted for.</a:t>
            </a:r>
          </a:p>
          <a:p>
            <a:endParaRPr lang="en-US" sz="3600" dirty="0"/>
          </a:p>
          <a:p>
            <a:r>
              <a:rPr lang="en-US" sz="3600" dirty="0"/>
              <a:t>We also have to improve switching. There is a tradeoff between switching to a more advantageous </a:t>
            </a:r>
            <a:r>
              <a:rPr lang="en-US" sz="3600" dirty="0" err="1"/>
              <a:t>Pokemon</a:t>
            </a:r>
            <a:r>
              <a:rPr lang="en-US" sz="3600" dirty="0"/>
              <a:t> and losing a turn, which </a:t>
            </a:r>
            <a:r>
              <a:rPr lang="en-US" sz="3600" dirty="0" err="1"/>
              <a:t>MinimaxBot</a:t>
            </a:r>
            <a:r>
              <a:rPr lang="en-US" sz="3600" dirty="0"/>
              <a:t> is still unable to optimize. Our current implementation maximizes the team’s health over 4 turns, which might sacrifice the health of the team as a whole in the long run.</a:t>
            </a:r>
          </a:p>
        </p:txBody>
      </p:sp>
      <p:cxnSp>
        <p:nvCxnSpPr>
          <p:cNvPr id="37" name="Straight Connector 36">
            <a:extLst>
              <a:ext uri="{FF2B5EF4-FFF2-40B4-BE49-F238E27FC236}">
                <a16:creationId xmlns:a16="http://schemas.microsoft.com/office/drawing/2014/main" id="{8E9D2259-AD0B-5B46-8035-832B7CEA81BC}"/>
              </a:ext>
            </a:extLst>
          </p:cNvPr>
          <p:cNvCxnSpPr/>
          <p:nvPr/>
        </p:nvCxnSpPr>
        <p:spPr>
          <a:xfrm>
            <a:off x="29163540" y="16778906"/>
            <a:ext cx="13561977" cy="1"/>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C35E135B-20D3-EF44-BC2D-7565701D08D5}"/>
              </a:ext>
            </a:extLst>
          </p:cNvPr>
          <p:cNvSpPr/>
          <p:nvPr/>
        </p:nvSpPr>
        <p:spPr>
          <a:xfrm>
            <a:off x="30531691" y="16274827"/>
            <a:ext cx="10873208"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chemeClr val="tx1"/>
                </a:solidFill>
              </a:rPr>
              <a:t>Results</a:t>
            </a:r>
          </a:p>
        </p:txBody>
      </p:sp>
      <p:sp>
        <p:nvSpPr>
          <p:cNvPr id="42" name="Rectangle 41">
            <a:extLst>
              <a:ext uri="{FF2B5EF4-FFF2-40B4-BE49-F238E27FC236}">
                <a16:creationId xmlns:a16="http://schemas.microsoft.com/office/drawing/2014/main" id="{1FCE60CB-D9E7-5844-BCC8-B3643BCC06EA}"/>
              </a:ext>
            </a:extLst>
          </p:cNvPr>
          <p:cNvSpPr/>
          <p:nvPr/>
        </p:nvSpPr>
        <p:spPr>
          <a:xfrm>
            <a:off x="30531691" y="17395061"/>
            <a:ext cx="10873208" cy="2862322"/>
          </a:xfrm>
          <a:prstGeom prst="rect">
            <a:avLst/>
          </a:prstGeom>
        </p:spPr>
        <p:txBody>
          <a:bodyPr wrap="square">
            <a:spAutoFit/>
          </a:bodyPr>
          <a:lstStyle/>
          <a:p>
            <a:r>
              <a:rPr lang="en-US" sz="3600" dirty="0" err="1"/>
              <a:t>MinimaxBot</a:t>
            </a:r>
            <a:r>
              <a:rPr lang="en-US" sz="3600" dirty="0"/>
              <a:t> beat </a:t>
            </a:r>
            <a:r>
              <a:rPr lang="en-US" sz="3600" dirty="0" err="1"/>
              <a:t>BaselineBot</a:t>
            </a:r>
            <a:r>
              <a:rPr lang="en-US" sz="3600" dirty="0"/>
              <a:t> 73% of the time on average over five iterations of 100 rounds, with a range of 66% to 78% victory rate. </a:t>
            </a:r>
          </a:p>
          <a:p>
            <a:endParaRPr lang="en-US" sz="3600" dirty="0"/>
          </a:p>
          <a:p>
            <a:r>
              <a:rPr lang="en-US" sz="3600" dirty="0"/>
              <a:t>Henry was able to beat </a:t>
            </a:r>
            <a:r>
              <a:rPr lang="en-US" sz="3600" dirty="0" err="1"/>
              <a:t>MinimaxBot</a:t>
            </a:r>
            <a:r>
              <a:rPr lang="en-US" sz="3600" dirty="0"/>
              <a:t> 7/10 times.</a:t>
            </a:r>
          </a:p>
        </p:txBody>
      </p:sp>
      <p:cxnSp>
        <p:nvCxnSpPr>
          <p:cNvPr id="45" name="Straight Connector 44">
            <a:extLst>
              <a:ext uri="{FF2B5EF4-FFF2-40B4-BE49-F238E27FC236}">
                <a16:creationId xmlns:a16="http://schemas.microsoft.com/office/drawing/2014/main" id="{586B1DB5-4ED1-4949-B1FA-4D230FAA1D08}"/>
              </a:ext>
            </a:extLst>
          </p:cNvPr>
          <p:cNvCxnSpPr/>
          <p:nvPr/>
        </p:nvCxnSpPr>
        <p:spPr>
          <a:xfrm>
            <a:off x="29125727" y="6597591"/>
            <a:ext cx="13567642" cy="675"/>
          </a:xfrm>
          <a:prstGeom prst="line">
            <a:avLst/>
          </a:prstGeom>
          <a:ln w="571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73211A54-7F66-DF41-A102-DB639402C900}"/>
              </a:ext>
            </a:extLst>
          </p:cNvPr>
          <p:cNvSpPr/>
          <p:nvPr/>
        </p:nvSpPr>
        <p:spPr>
          <a:xfrm>
            <a:off x="30565887" y="6093041"/>
            <a:ext cx="10873208" cy="1008162"/>
          </a:xfrm>
          <a:prstGeom prst="roundRect">
            <a:avLst/>
          </a:prstGeom>
          <a:solidFill>
            <a:schemeClr val="accent3">
              <a:lumMod val="20000"/>
              <a:lumOff val="80000"/>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5400" b="1" dirty="0">
                <a:solidFill>
                  <a:srgbClr val="000000"/>
                </a:solidFill>
              </a:rPr>
              <a:t>Minimax Bot</a:t>
            </a:r>
          </a:p>
        </p:txBody>
      </p:sp>
      <p:pic>
        <p:nvPicPr>
          <p:cNvPr id="5" name="Picture 4">
            <a:extLst>
              <a:ext uri="{FF2B5EF4-FFF2-40B4-BE49-F238E27FC236}">
                <a16:creationId xmlns:a16="http://schemas.microsoft.com/office/drawing/2014/main" id="{D98A9A0A-CDA9-6F41-B7DD-5FDB09D04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4717" y="11282498"/>
            <a:ext cx="5687641" cy="4635695"/>
          </a:xfrm>
          <a:prstGeom prst="rect">
            <a:avLst/>
          </a:prstGeom>
          <a:noFill/>
        </p:spPr>
      </p:pic>
      <p:pic>
        <p:nvPicPr>
          <p:cNvPr id="7" name="Picture 6">
            <a:extLst>
              <a:ext uri="{FF2B5EF4-FFF2-40B4-BE49-F238E27FC236}">
                <a16:creationId xmlns:a16="http://schemas.microsoft.com/office/drawing/2014/main" id="{24D2D20D-DB7F-B842-BE73-C3A8D4FF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7929" y="19165273"/>
            <a:ext cx="1498094" cy="1922926"/>
          </a:xfrm>
          <a:prstGeom prst="rect">
            <a:avLst/>
          </a:prstGeom>
        </p:spPr>
      </p:pic>
      <p:sp>
        <p:nvSpPr>
          <p:cNvPr id="11" name="TextBox 10">
            <a:extLst>
              <a:ext uri="{FF2B5EF4-FFF2-40B4-BE49-F238E27FC236}">
                <a16:creationId xmlns:a16="http://schemas.microsoft.com/office/drawing/2014/main" id="{2E3006A0-5982-834F-A1AB-291B5F604124}"/>
              </a:ext>
            </a:extLst>
          </p:cNvPr>
          <p:cNvSpPr txBox="1"/>
          <p:nvPr/>
        </p:nvSpPr>
        <p:spPr>
          <a:xfrm>
            <a:off x="11636080" y="18753172"/>
            <a:ext cx="2579934" cy="830997"/>
          </a:xfrm>
          <a:prstGeom prst="rect">
            <a:avLst/>
          </a:prstGeom>
          <a:noFill/>
        </p:spPr>
        <p:txBody>
          <a:bodyPr wrap="square" rtlCol="0">
            <a:spAutoFit/>
          </a:bodyPr>
          <a:lstStyle/>
          <a:p>
            <a:pPr algn="ctr"/>
            <a:r>
              <a:rPr lang="en-US" sz="2400" i="1" dirty="0" err="1"/>
              <a:t>RandomBot</a:t>
            </a:r>
            <a:r>
              <a:rPr lang="en-US" sz="2400" i="1" dirty="0"/>
              <a:t> (2018,</a:t>
            </a:r>
          </a:p>
          <a:p>
            <a:pPr algn="r"/>
            <a:r>
              <a:rPr lang="en-US" sz="2400" i="1" dirty="0"/>
              <a:t>(colorized)</a:t>
            </a:r>
          </a:p>
        </p:txBody>
      </p:sp>
      <p:pic>
        <p:nvPicPr>
          <p:cNvPr id="14" name="Picture 13">
            <a:extLst>
              <a:ext uri="{FF2B5EF4-FFF2-40B4-BE49-F238E27FC236}">
                <a16:creationId xmlns:a16="http://schemas.microsoft.com/office/drawing/2014/main" id="{8EB519BE-88E2-E547-BA6A-C85B878353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6917" y="26211931"/>
            <a:ext cx="5478116" cy="4594572"/>
          </a:xfrm>
          <a:prstGeom prst="rect">
            <a:avLst/>
          </a:prstGeom>
        </p:spPr>
      </p:pic>
      <p:sp>
        <p:nvSpPr>
          <p:cNvPr id="60" name="Rectangle 59">
            <a:extLst>
              <a:ext uri="{FF2B5EF4-FFF2-40B4-BE49-F238E27FC236}">
                <a16:creationId xmlns:a16="http://schemas.microsoft.com/office/drawing/2014/main" id="{4D8F8498-5D0D-5642-93EC-8F3D17FBD194}"/>
              </a:ext>
            </a:extLst>
          </p:cNvPr>
          <p:cNvSpPr/>
          <p:nvPr/>
        </p:nvSpPr>
        <p:spPr>
          <a:xfrm>
            <a:off x="30565887" y="7287432"/>
            <a:ext cx="10873208" cy="3108543"/>
          </a:xfrm>
          <a:prstGeom prst="rect">
            <a:avLst/>
          </a:prstGeom>
        </p:spPr>
        <p:txBody>
          <a:bodyPr wrap="square">
            <a:spAutoFit/>
          </a:bodyPr>
          <a:lstStyle/>
          <a:p>
            <a:r>
              <a:rPr lang="en-US" sz="3600" dirty="0"/>
              <a:t>The diagram below simulates our algorithm:</a:t>
            </a:r>
            <a:br>
              <a:rPr lang="en-US" sz="3600" dirty="0"/>
            </a:br>
            <a:r>
              <a:rPr lang="en-US" sz="3200" dirty="0">
                <a:latin typeface="Courier New" panose="02070309020205020404" pitchFamily="49" charset="0"/>
                <a:cs typeface="Courier New" panose="02070309020205020404" pitchFamily="49" charset="0"/>
              </a:rPr>
              <a:t>At a given depth:</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For each of our moves:</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For each of their moves:</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Get their min score</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Pick max of the scores we can take</a:t>
            </a:r>
            <a:endParaRPr lang="en-US" sz="3200" dirty="0"/>
          </a:p>
        </p:txBody>
      </p:sp>
      <p:sp>
        <p:nvSpPr>
          <p:cNvPr id="78" name="Oval 77">
            <a:extLst>
              <a:ext uri="{FF2B5EF4-FFF2-40B4-BE49-F238E27FC236}">
                <a16:creationId xmlns:a16="http://schemas.microsoft.com/office/drawing/2014/main" id="{E555FDB3-DC47-634C-A602-311F496CD004}"/>
              </a:ext>
            </a:extLst>
          </p:cNvPr>
          <p:cNvSpPr/>
          <p:nvPr/>
        </p:nvSpPr>
        <p:spPr>
          <a:xfrm>
            <a:off x="38815731" y="10656010"/>
            <a:ext cx="1152128" cy="1152128"/>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4</a:t>
            </a:r>
          </a:p>
        </p:txBody>
      </p:sp>
      <p:sp>
        <p:nvSpPr>
          <p:cNvPr id="79" name="Oval 78">
            <a:extLst>
              <a:ext uri="{FF2B5EF4-FFF2-40B4-BE49-F238E27FC236}">
                <a16:creationId xmlns:a16="http://schemas.microsoft.com/office/drawing/2014/main" id="{A776A0C7-6035-1741-BA83-73375112FD66}"/>
              </a:ext>
            </a:extLst>
          </p:cNvPr>
          <p:cNvSpPr/>
          <p:nvPr/>
        </p:nvSpPr>
        <p:spPr>
          <a:xfrm>
            <a:off x="37010155" y="12380043"/>
            <a:ext cx="1152128" cy="11521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5</a:t>
            </a:r>
          </a:p>
        </p:txBody>
      </p:sp>
      <p:cxnSp>
        <p:nvCxnSpPr>
          <p:cNvPr id="80" name="Straight Arrow Connector 79">
            <a:extLst>
              <a:ext uri="{FF2B5EF4-FFF2-40B4-BE49-F238E27FC236}">
                <a16:creationId xmlns:a16="http://schemas.microsoft.com/office/drawing/2014/main" id="{37A0017E-6762-7B49-8A67-41ED505C8E0D}"/>
              </a:ext>
            </a:extLst>
          </p:cNvPr>
          <p:cNvCxnSpPr>
            <a:cxnSpLocks/>
            <a:stCxn id="78" idx="3"/>
            <a:endCxn id="79" idx="7"/>
          </p:cNvCxnSpPr>
          <p:nvPr/>
        </p:nvCxnSpPr>
        <p:spPr>
          <a:xfrm flipH="1">
            <a:off x="37993558" y="11639413"/>
            <a:ext cx="990898" cy="909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4BEDF61-52DB-794F-B086-ADAB7F5F6D5E}"/>
              </a:ext>
            </a:extLst>
          </p:cNvPr>
          <p:cNvSpPr/>
          <p:nvPr/>
        </p:nvSpPr>
        <p:spPr>
          <a:xfrm>
            <a:off x="38815731" y="12377220"/>
            <a:ext cx="1152128" cy="1152128"/>
          </a:xfrm>
          <a:prstGeom prst="ellipse">
            <a:avLst/>
          </a:prstGeom>
          <a:solidFill>
            <a:schemeClr val="accent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cxnSp>
        <p:nvCxnSpPr>
          <p:cNvPr id="82" name="Straight Arrow Connector 81">
            <a:extLst>
              <a:ext uri="{FF2B5EF4-FFF2-40B4-BE49-F238E27FC236}">
                <a16:creationId xmlns:a16="http://schemas.microsoft.com/office/drawing/2014/main" id="{0FDE51EA-5268-4143-8FEC-2263ADC3F58E}"/>
              </a:ext>
            </a:extLst>
          </p:cNvPr>
          <p:cNvCxnSpPr>
            <a:cxnSpLocks/>
            <a:stCxn id="78" idx="4"/>
            <a:endCxn id="81" idx="0"/>
          </p:cNvCxnSpPr>
          <p:nvPr/>
        </p:nvCxnSpPr>
        <p:spPr>
          <a:xfrm>
            <a:off x="39391795" y="11808138"/>
            <a:ext cx="0" cy="56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D3B032E9-8E53-DC43-A2A6-6FE2C3B6DA4B}"/>
              </a:ext>
            </a:extLst>
          </p:cNvPr>
          <p:cNvSpPr/>
          <p:nvPr/>
        </p:nvSpPr>
        <p:spPr>
          <a:xfrm>
            <a:off x="40540804" y="12380043"/>
            <a:ext cx="1152128" cy="1152128"/>
          </a:xfrm>
          <a:prstGeom prst="ellipse">
            <a:avLst/>
          </a:prstGeom>
          <a:solidFill>
            <a:schemeClr val="accent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6</a:t>
            </a:r>
          </a:p>
        </p:txBody>
      </p:sp>
      <p:cxnSp>
        <p:nvCxnSpPr>
          <p:cNvPr id="84" name="Straight Arrow Connector 83">
            <a:extLst>
              <a:ext uri="{FF2B5EF4-FFF2-40B4-BE49-F238E27FC236}">
                <a16:creationId xmlns:a16="http://schemas.microsoft.com/office/drawing/2014/main" id="{22C906CA-4618-964E-A4B1-723DF998724F}"/>
              </a:ext>
            </a:extLst>
          </p:cNvPr>
          <p:cNvCxnSpPr>
            <a:cxnSpLocks/>
            <a:stCxn id="78" idx="5"/>
            <a:endCxn id="83" idx="1"/>
          </p:cNvCxnSpPr>
          <p:nvPr/>
        </p:nvCxnSpPr>
        <p:spPr>
          <a:xfrm>
            <a:off x="39799134" y="11639413"/>
            <a:ext cx="910395" cy="909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CC4F0196-67EE-384D-B72A-D59E28473E9B}"/>
              </a:ext>
            </a:extLst>
          </p:cNvPr>
          <p:cNvSpPr/>
          <p:nvPr/>
        </p:nvSpPr>
        <p:spPr>
          <a:xfrm>
            <a:off x="33310781" y="10675517"/>
            <a:ext cx="1152128" cy="1152128"/>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86" name="Oval 85">
            <a:extLst>
              <a:ext uri="{FF2B5EF4-FFF2-40B4-BE49-F238E27FC236}">
                <a16:creationId xmlns:a16="http://schemas.microsoft.com/office/drawing/2014/main" id="{E91EE8DD-F443-834E-A660-B31F10F78EBD}"/>
              </a:ext>
            </a:extLst>
          </p:cNvPr>
          <p:cNvSpPr/>
          <p:nvPr/>
        </p:nvSpPr>
        <p:spPr>
          <a:xfrm>
            <a:off x="31505205" y="12399550"/>
            <a:ext cx="1152128" cy="1152128"/>
          </a:xfrm>
          <a:prstGeom prst="ellipse">
            <a:avLst/>
          </a:prstGeom>
          <a:solidFill>
            <a:schemeClr val="accent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cxnSp>
        <p:nvCxnSpPr>
          <p:cNvPr id="87" name="Straight Arrow Connector 86">
            <a:extLst>
              <a:ext uri="{FF2B5EF4-FFF2-40B4-BE49-F238E27FC236}">
                <a16:creationId xmlns:a16="http://schemas.microsoft.com/office/drawing/2014/main" id="{4D4124C4-F50D-4F48-A897-BE50CA6908AB}"/>
              </a:ext>
            </a:extLst>
          </p:cNvPr>
          <p:cNvCxnSpPr>
            <a:cxnSpLocks/>
            <a:stCxn id="85" idx="3"/>
            <a:endCxn id="86" idx="7"/>
          </p:cNvCxnSpPr>
          <p:nvPr/>
        </p:nvCxnSpPr>
        <p:spPr>
          <a:xfrm flipH="1">
            <a:off x="32488608" y="11658920"/>
            <a:ext cx="990898" cy="909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F57F4C6D-2DFF-5148-A23D-3635013B85BA}"/>
              </a:ext>
            </a:extLst>
          </p:cNvPr>
          <p:cNvSpPr/>
          <p:nvPr/>
        </p:nvSpPr>
        <p:spPr>
          <a:xfrm>
            <a:off x="33310781" y="12396727"/>
            <a:ext cx="1152128" cy="11521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5</a:t>
            </a:r>
          </a:p>
        </p:txBody>
      </p:sp>
      <p:cxnSp>
        <p:nvCxnSpPr>
          <p:cNvPr id="89" name="Straight Arrow Connector 88">
            <a:extLst>
              <a:ext uri="{FF2B5EF4-FFF2-40B4-BE49-F238E27FC236}">
                <a16:creationId xmlns:a16="http://schemas.microsoft.com/office/drawing/2014/main" id="{F4E8911B-0BE8-B442-B8A1-82394EFA869C}"/>
              </a:ext>
            </a:extLst>
          </p:cNvPr>
          <p:cNvCxnSpPr>
            <a:cxnSpLocks/>
            <a:stCxn id="85" idx="4"/>
            <a:endCxn id="88" idx="0"/>
          </p:cNvCxnSpPr>
          <p:nvPr/>
        </p:nvCxnSpPr>
        <p:spPr>
          <a:xfrm>
            <a:off x="33886845" y="11827645"/>
            <a:ext cx="0" cy="569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08379F03-41DC-F745-B03A-7D8935AF2B45}"/>
              </a:ext>
            </a:extLst>
          </p:cNvPr>
          <p:cNvSpPr/>
          <p:nvPr/>
        </p:nvSpPr>
        <p:spPr>
          <a:xfrm>
            <a:off x="35035854" y="12399550"/>
            <a:ext cx="1152128" cy="115212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4</a:t>
            </a:r>
          </a:p>
        </p:txBody>
      </p:sp>
      <p:cxnSp>
        <p:nvCxnSpPr>
          <p:cNvPr id="91" name="Straight Arrow Connector 90">
            <a:extLst>
              <a:ext uri="{FF2B5EF4-FFF2-40B4-BE49-F238E27FC236}">
                <a16:creationId xmlns:a16="http://schemas.microsoft.com/office/drawing/2014/main" id="{B8C3C27B-E60F-8747-BAB5-AEFF3A56D54E}"/>
              </a:ext>
            </a:extLst>
          </p:cNvPr>
          <p:cNvCxnSpPr>
            <a:cxnSpLocks/>
            <a:stCxn id="85" idx="5"/>
            <a:endCxn id="90" idx="1"/>
          </p:cNvCxnSpPr>
          <p:nvPr/>
        </p:nvCxnSpPr>
        <p:spPr>
          <a:xfrm>
            <a:off x="34294184" y="11658920"/>
            <a:ext cx="910395" cy="909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7C3A033D-0087-814B-BD5B-479860F877A8}"/>
              </a:ext>
            </a:extLst>
          </p:cNvPr>
          <p:cNvSpPr/>
          <p:nvPr/>
        </p:nvSpPr>
        <p:spPr>
          <a:xfrm>
            <a:off x="31505205" y="14402619"/>
            <a:ext cx="1152128" cy="11521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93" name="Oval 92">
            <a:extLst>
              <a:ext uri="{FF2B5EF4-FFF2-40B4-BE49-F238E27FC236}">
                <a16:creationId xmlns:a16="http://schemas.microsoft.com/office/drawing/2014/main" id="{F840CBA5-8F72-AF49-9462-4302E4FF0124}"/>
              </a:ext>
            </a:extLst>
          </p:cNvPr>
          <p:cNvSpPr/>
          <p:nvPr/>
        </p:nvSpPr>
        <p:spPr>
          <a:xfrm>
            <a:off x="33132051" y="14398683"/>
            <a:ext cx="1152128" cy="11521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4</a:t>
            </a:r>
          </a:p>
        </p:txBody>
      </p:sp>
      <p:sp>
        <p:nvSpPr>
          <p:cNvPr id="94" name="Oval 93">
            <a:extLst>
              <a:ext uri="{FF2B5EF4-FFF2-40B4-BE49-F238E27FC236}">
                <a16:creationId xmlns:a16="http://schemas.microsoft.com/office/drawing/2014/main" id="{7500B704-B46D-3B4C-BB87-1F30A9F92926}"/>
              </a:ext>
            </a:extLst>
          </p:cNvPr>
          <p:cNvSpPr/>
          <p:nvPr/>
        </p:nvSpPr>
        <p:spPr>
          <a:xfrm>
            <a:off x="29861643" y="14402619"/>
            <a:ext cx="1152128" cy="1152128"/>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6</a:t>
            </a:r>
          </a:p>
        </p:txBody>
      </p:sp>
      <p:cxnSp>
        <p:nvCxnSpPr>
          <p:cNvPr id="95" name="Straight Arrow Connector 94">
            <a:extLst>
              <a:ext uri="{FF2B5EF4-FFF2-40B4-BE49-F238E27FC236}">
                <a16:creationId xmlns:a16="http://schemas.microsoft.com/office/drawing/2014/main" id="{15E7E793-86DE-D949-B983-3C560CF41FC4}"/>
              </a:ext>
            </a:extLst>
          </p:cNvPr>
          <p:cNvCxnSpPr>
            <a:cxnSpLocks/>
            <a:stCxn id="86" idx="3"/>
            <a:endCxn id="94" idx="7"/>
          </p:cNvCxnSpPr>
          <p:nvPr/>
        </p:nvCxnSpPr>
        <p:spPr>
          <a:xfrm flipH="1">
            <a:off x="30845046" y="13382953"/>
            <a:ext cx="828884" cy="118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4481432-8412-BC44-B409-A2FDF8FF70DD}"/>
              </a:ext>
            </a:extLst>
          </p:cNvPr>
          <p:cNvCxnSpPr>
            <a:cxnSpLocks/>
            <a:stCxn id="86" idx="4"/>
            <a:endCxn id="92" idx="0"/>
          </p:cNvCxnSpPr>
          <p:nvPr/>
        </p:nvCxnSpPr>
        <p:spPr>
          <a:xfrm>
            <a:off x="32081269" y="13551678"/>
            <a:ext cx="0" cy="850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24B3F23-5E8C-714C-AB5F-6EEC33875C12}"/>
              </a:ext>
            </a:extLst>
          </p:cNvPr>
          <p:cNvCxnSpPr>
            <a:cxnSpLocks/>
            <a:stCxn id="86" idx="5"/>
            <a:endCxn id="93" idx="1"/>
          </p:cNvCxnSpPr>
          <p:nvPr/>
        </p:nvCxnSpPr>
        <p:spPr>
          <a:xfrm>
            <a:off x="32488608" y="13382953"/>
            <a:ext cx="812168" cy="1184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AB4FEDE0-0F19-C440-8F28-EEE56B3A499A}"/>
              </a:ext>
            </a:extLst>
          </p:cNvPr>
          <p:cNvSpPr/>
          <p:nvPr/>
        </p:nvSpPr>
        <p:spPr>
          <a:xfrm>
            <a:off x="38815731" y="14398683"/>
            <a:ext cx="1152128" cy="11521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5</a:t>
            </a:r>
          </a:p>
        </p:txBody>
      </p:sp>
      <p:sp>
        <p:nvSpPr>
          <p:cNvPr id="102" name="Oval 101">
            <a:extLst>
              <a:ext uri="{FF2B5EF4-FFF2-40B4-BE49-F238E27FC236}">
                <a16:creationId xmlns:a16="http://schemas.microsoft.com/office/drawing/2014/main" id="{07F7A692-F477-4244-883A-62B6E957FB8C}"/>
              </a:ext>
            </a:extLst>
          </p:cNvPr>
          <p:cNvSpPr/>
          <p:nvPr/>
        </p:nvSpPr>
        <p:spPr>
          <a:xfrm>
            <a:off x="40442577" y="14394747"/>
            <a:ext cx="1152128" cy="1152128"/>
          </a:xfrm>
          <a:prstGeom prst="ellipse">
            <a:avLst/>
          </a:prstGeom>
          <a:solidFill>
            <a:schemeClr val="accent5"/>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8</a:t>
            </a:r>
          </a:p>
        </p:txBody>
      </p:sp>
      <p:sp>
        <p:nvSpPr>
          <p:cNvPr id="103" name="Oval 102">
            <a:extLst>
              <a:ext uri="{FF2B5EF4-FFF2-40B4-BE49-F238E27FC236}">
                <a16:creationId xmlns:a16="http://schemas.microsoft.com/office/drawing/2014/main" id="{D68D6EF8-7716-F940-85A9-E372CFBA3D40}"/>
              </a:ext>
            </a:extLst>
          </p:cNvPr>
          <p:cNvSpPr/>
          <p:nvPr/>
        </p:nvSpPr>
        <p:spPr>
          <a:xfrm>
            <a:off x="37172169" y="14398683"/>
            <a:ext cx="1152128" cy="115212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cxnSp>
        <p:nvCxnSpPr>
          <p:cNvPr id="104" name="Straight Arrow Connector 103">
            <a:extLst>
              <a:ext uri="{FF2B5EF4-FFF2-40B4-BE49-F238E27FC236}">
                <a16:creationId xmlns:a16="http://schemas.microsoft.com/office/drawing/2014/main" id="{6D335EE9-25E2-4E42-964E-1264555B2951}"/>
              </a:ext>
            </a:extLst>
          </p:cNvPr>
          <p:cNvCxnSpPr>
            <a:cxnSpLocks/>
            <a:stCxn id="81" idx="3"/>
            <a:endCxn id="103" idx="7"/>
          </p:cNvCxnSpPr>
          <p:nvPr/>
        </p:nvCxnSpPr>
        <p:spPr>
          <a:xfrm flipH="1">
            <a:off x="38155572" y="13360623"/>
            <a:ext cx="828884" cy="120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F19A82E-D3A2-8E47-8881-7275C1E1B492}"/>
              </a:ext>
            </a:extLst>
          </p:cNvPr>
          <p:cNvCxnSpPr>
            <a:cxnSpLocks/>
            <a:stCxn id="81" idx="4"/>
            <a:endCxn id="101" idx="0"/>
          </p:cNvCxnSpPr>
          <p:nvPr/>
        </p:nvCxnSpPr>
        <p:spPr>
          <a:xfrm>
            <a:off x="39391795" y="13529348"/>
            <a:ext cx="0" cy="86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3F3AB93-133C-3E44-ABA5-4D771C1B9CB6}"/>
              </a:ext>
            </a:extLst>
          </p:cNvPr>
          <p:cNvCxnSpPr>
            <a:cxnSpLocks/>
            <a:stCxn id="81" idx="5"/>
            <a:endCxn id="102" idx="1"/>
          </p:cNvCxnSpPr>
          <p:nvPr/>
        </p:nvCxnSpPr>
        <p:spPr>
          <a:xfrm>
            <a:off x="39799134" y="13360623"/>
            <a:ext cx="812168" cy="1202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ounded Rectangle 112">
            <a:extLst>
              <a:ext uri="{FF2B5EF4-FFF2-40B4-BE49-F238E27FC236}">
                <a16:creationId xmlns:a16="http://schemas.microsoft.com/office/drawing/2014/main" id="{435C21EE-6290-7046-9B8D-9E2DAF170BF9}"/>
              </a:ext>
            </a:extLst>
          </p:cNvPr>
          <p:cNvSpPr/>
          <p:nvPr/>
        </p:nvSpPr>
        <p:spPr>
          <a:xfrm>
            <a:off x="14986348" y="5626027"/>
            <a:ext cx="13567642" cy="26509459"/>
          </a:xfrm>
          <a:prstGeom prst="roundRect">
            <a:avLst>
              <a:gd name="adj" fmla="val 8157"/>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6" name="Rectangle 115">
            <a:extLst>
              <a:ext uri="{FF2B5EF4-FFF2-40B4-BE49-F238E27FC236}">
                <a16:creationId xmlns:a16="http://schemas.microsoft.com/office/drawing/2014/main" id="{71D15309-AED9-8D44-9A98-AAC198FDA42C}"/>
              </a:ext>
            </a:extLst>
          </p:cNvPr>
          <p:cNvSpPr/>
          <p:nvPr/>
        </p:nvSpPr>
        <p:spPr>
          <a:xfrm>
            <a:off x="15575782" y="30806503"/>
            <a:ext cx="8704095" cy="954107"/>
          </a:xfrm>
          <a:prstGeom prst="rect">
            <a:avLst/>
          </a:prstGeom>
        </p:spPr>
        <p:txBody>
          <a:bodyPr wrap="square">
            <a:spAutoFit/>
          </a:bodyPr>
          <a:lstStyle/>
          <a:p>
            <a:r>
              <a:rPr lang="en-US" sz="2800" dirty="0">
                <a:solidFill>
                  <a:schemeClr val="tx1">
                    <a:lumMod val="50000"/>
                    <a:lumOff val="50000"/>
                  </a:schemeClr>
                </a:solidFill>
              </a:rPr>
              <a:t>Red like represent stat boosting moves, blue represents health boosting moves. X-axis is the health percentage</a:t>
            </a:r>
          </a:p>
        </p:txBody>
      </p:sp>
    </p:spTree>
    <p:extLst>
      <p:ext uri="{BB962C8B-B14F-4D97-AF65-F5344CB8AC3E}">
        <p14:creationId xmlns:p14="http://schemas.microsoft.com/office/powerpoint/2010/main" val="2051988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16799</TotalTime>
  <Words>721</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Company>Hewlett-Packard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Pushpinder</dc:creator>
  <cp:lastModifiedBy>Ivan Salinas</cp:lastModifiedBy>
  <cp:revision>497</cp:revision>
  <dcterms:created xsi:type="dcterms:W3CDTF">2011-06-02T21:13:33Z</dcterms:created>
  <dcterms:modified xsi:type="dcterms:W3CDTF">2018-12-03T19:07:35Z</dcterms:modified>
</cp:coreProperties>
</file>