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3" r:id="rId5"/>
    <p:sldId id="264" r:id="rId6"/>
    <p:sldId id="277" r:id="rId7"/>
    <p:sldId id="281" r:id="rId8"/>
    <p:sldId id="282" r:id="rId9"/>
    <p:sldId id="267" r:id="rId10"/>
    <p:sldId id="283" r:id="rId11"/>
    <p:sldId id="284" r:id="rId12"/>
    <p:sldId id="268" r:id="rId13"/>
    <p:sldId id="269" r:id="rId14"/>
    <p:sldId id="270" r:id="rId15"/>
    <p:sldId id="271" r:id="rId16"/>
    <p:sldId id="272" r:id="rId17"/>
    <p:sldId id="275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6F8"/>
    <a:srgbClr val="E6F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373" autoAdjust="0"/>
  </p:normalViewPr>
  <p:slideViewPr>
    <p:cSldViewPr snapToGrid="0">
      <p:cViewPr varScale="1">
        <p:scale>
          <a:sx n="86" d="100"/>
          <a:sy n="86" d="100"/>
        </p:scale>
        <p:origin x="1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BEFF-D89D-40B2-AB5C-A1DB3CC3E73E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A6A8-CFA3-4B95-9929-4FE9FDD8A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4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인사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이거 잠에 취한 채로 대충 썼으니까 보고 </a:t>
            </a:r>
            <a:r>
              <a:rPr lang="ko-KR" altLang="en-US" dirty="0" err="1"/>
              <a:t>하실거면</a:t>
            </a:r>
            <a:r>
              <a:rPr lang="ko-KR" altLang="en-US" dirty="0"/>
              <a:t> 수정해주세요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5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대구 청년들이 받을 수 있는 혜택들을 통합해서 하나의 앱에서 모두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원하는 분야를 구독해 그 분야의 내용만을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알림받을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34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대구 청년들이 받을 수 있는 혜택들을 통합해서 하나의 앱에서 모두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원하는 분야를 구독해 그 분야의 내용만을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알림받을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8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이제 더 자세하게 기능을 소개해 드리겠습니다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우리 앱은 </a:t>
            </a:r>
            <a:r>
              <a:rPr lang="ko-KR" altLang="en-US" dirty="0" err="1"/>
              <a:t>뭐였더라</a:t>
            </a:r>
            <a:r>
              <a:rPr lang="ko-KR" altLang="en-US" dirty="0"/>
              <a:t> 그 청년층에게 지역 대상으로 지원하는 그런</a:t>
            </a:r>
            <a:r>
              <a:rPr lang="en-US" altLang="ko-KR" dirty="0"/>
              <a:t>.. </a:t>
            </a:r>
            <a:r>
              <a:rPr lang="ko-KR" altLang="en-US" dirty="0"/>
              <a:t>교육이나 일자리 그런 것들에 대한 정보를 모아서 제공해주는 앱이고 지금 님들이 보는 이 화면은 첫 </a:t>
            </a:r>
            <a:r>
              <a:rPr lang="ko-KR" altLang="en-US" dirty="0" err="1"/>
              <a:t>실행시</a:t>
            </a:r>
            <a:r>
              <a:rPr lang="ko-KR" altLang="en-US" dirty="0"/>
              <a:t> 보이는 화면</a:t>
            </a:r>
            <a:r>
              <a:rPr lang="en-US" altLang="ko-KR" dirty="0"/>
              <a:t>(</a:t>
            </a:r>
            <a:r>
              <a:rPr lang="ko-KR" altLang="en-US" dirty="0"/>
              <a:t>로딩 제외</a:t>
            </a:r>
            <a:r>
              <a:rPr lang="en-US" altLang="ko-KR" dirty="0"/>
              <a:t>)</a:t>
            </a:r>
            <a:r>
              <a:rPr lang="ko-KR" altLang="en-US" dirty="0"/>
              <a:t>으로 여기에서 선택한 카테고리의 주제를</a:t>
            </a:r>
            <a:r>
              <a:rPr lang="en-US" altLang="ko-KR" dirty="0"/>
              <a:t>(</a:t>
            </a:r>
            <a:r>
              <a:rPr lang="ko-KR" altLang="en-US" dirty="0"/>
              <a:t>같은 말 아님</a:t>
            </a:r>
            <a:r>
              <a:rPr lang="en-US" altLang="ko-KR" dirty="0"/>
              <a:t>?) </a:t>
            </a:r>
            <a:r>
              <a:rPr lang="ko-KR" altLang="en-US" dirty="0" err="1"/>
              <a:t>알림보내줄거임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똑같이 </a:t>
            </a:r>
            <a:r>
              <a:rPr lang="ko-KR" altLang="en-US" dirty="0" err="1"/>
              <a:t>생긴거</a:t>
            </a:r>
            <a:r>
              <a:rPr lang="ko-KR" altLang="en-US" dirty="0"/>
              <a:t> 여러 개 보여주면 재미 없을 것 같아서 일단 </a:t>
            </a:r>
            <a:r>
              <a:rPr lang="en-US" altLang="ko-KR" dirty="0"/>
              <a:t>Dash</a:t>
            </a:r>
            <a:r>
              <a:rPr lang="ko-KR" altLang="en-US" dirty="0"/>
              <a:t>만 보여주고</a:t>
            </a:r>
            <a:r>
              <a:rPr lang="en-US" altLang="ko-KR" dirty="0"/>
              <a:t>, </a:t>
            </a:r>
            <a:r>
              <a:rPr lang="ko-KR" altLang="en-US" dirty="0"/>
              <a:t>다른 사이트관련은 말로 해주세요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19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앱으로 저러한 문제 사항들이 해결된다면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 1. </a:t>
            </a:r>
            <a:r>
              <a:rPr lang="ko-KR" altLang="en-US" dirty="0"/>
              <a:t>대구시가 주는 혜택으로 인해</a:t>
            </a:r>
            <a:r>
              <a:rPr lang="en-US" altLang="ko-KR" dirty="0"/>
              <a:t>, </a:t>
            </a:r>
            <a:r>
              <a:rPr lang="ko-KR" altLang="en-US" dirty="0"/>
              <a:t>대구시 밖으로 나가는 청년들이 줄어들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원래는 여러가지 많고 다양한 사이트에서 확인해야 해 알기 어려웠던 지원들을 더 널리 알려 많은 청년들이 지원을 받을 수 있을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알려지지 않아 진짜 필요한 이에게 가지 못했던 지원들이 이제 진짜 필요했던 이들에게 가게 될 수 있는 기회가 될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8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서비스명</a:t>
            </a:r>
            <a:r>
              <a:rPr lang="en-US" altLang="ko-KR" dirty="0"/>
              <a:t>, </a:t>
            </a:r>
            <a:r>
              <a:rPr lang="ko-KR" altLang="en-US" dirty="0" err="1"/>
              <a:t>팀명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발표자명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팀원소개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9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개발 동기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6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혹시 여러분들은 서울 공화국이라는 말을 </a:t>
            </a:r>
            <a:r>
              <a:rPr lang="ko-KR" altLang="en-US" dirty="0" err="1"/>
              <a:t>들어보신</a:t>
            </a:r>
            <a:r>
              <a:rPr lang="ko-KR" altLang="en-US" dirty="0"/>
              <a:t> 적 있으십니까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해커톤</a:t>
            </a:r>
            <a:r>
              <a:rPr lang="ko-KR" altLang="en-US" dirty="0"/>
              <a:t> 첫 날</a:t>
            </a:r>
            <a:r>
              <a:rPr lang="en-US" altLang="ko-KR" dirty="0"/>
              <a:t>, </a:t>
            </a:r>
            <a:r>
              <a:rPr lang="ko-KR" altLang="en-US" dirty="0"/>
              <a:t>수요일에 </a:t>
            </a:r>
            <a:r>
              <a:rPr lang="en-US" altLang="ko-KR" dirty="0"/>
              <a:t>(</a:t>
            </a:r>
            <a:r>
              <a:rPr lang="ko-KR" altLang="en-US" dirty="0" err="1"/>
              <a:t>이름기억안나는데</a:t>
            </a:r>
            <a:r>
              <a:rPr lang="en-US" altLang="ko-KR" dirty="0"/>
              <a:t>) </a:t>
            </a:r>
            <a:r>
              <a:rPr lang="ko-KR" altLang="en-US" dirty="0" err="1"/>
              <a:t>말씀하셨다시피</a:t>
            </a:r>
            <a:r>
              <a:rPr lang="ko-KR" altLang="en-US" dirty="0"/>
              <a:t> 서울 사람들이 본 한국은 서울을 제외하고는 다 지방이라고 </a:t>
            </a:r>
            <a:r>
              <a:rPr lang="ko-KR" altLang="en-US" dirty="0" err="1"/>
              <a:t>적혀있을</a:t>
            </a:r>
            <a:r>
              <a:rPr lang="ko-KR" altLang="en-US" dirty="0"/>
              <a:t> 정도로 서울에 사람이 많이 살고</a:t>
            </a:r>
            <a:r>
              <a:rPr lang="en-US" altLang="ko-KR" dirty="0"/>
              <a:t>, </a:t>
            </a:r>
            <a:r>
              <a:rPr lang="ko-KR" altLang="en-US" dirty="0"/>
              <a:t>서울이 우리나라의 정말로 큰 도시임을 알 수 </a:t>
            </a:r>
            <a:r>
              <a:rPr lang="ko-KR" altLang="en-US" dirty="0" err="1"/>
              <a:t>있었습니다덩리ㅏㄴㅁ</a:t>
            </a:r>
            <a:r>
              <a:rPr lang="ko-KR" altLang="en-US" dirty="0"/>
              <a:t> </a:t>
            </a:r>
            <a:r>
              <a:rPr lang="ko-KR" altLang="en-US" dirty="0" err="1"/>
              <a:t>ㅓ이ㅏ</a:t>
            </a:r>
            <a:r>
              <a:rPr lang="ko-KR" altLang="en-US" dirty="0"/>
              <a:t> 근데 이 말 </a:t>
            </a:r>
            <a:r>
              <a:rPr lang="ko-KR" altLang="en-US" dirty="0" err="1"/>
              <a:t>ㄹㅇ로</a:t>
            </a:r>
            <a:r>
              <a:rPr lang="ko-KR" altLang="en-US" dirty="0"/>
              <a:t> 실제가 될 수 있다고 </a:t>
            </a:r>
            <a:r>
              <a:rPr lang="ko-KR" altLang="en-US" dirty="0" err="1"/>
              <a:t>느껴보신</a:t>
            </a:r>
            <a:r>
              <a:rPr lang="ko-KR" altLang="en-US" dirty="0"/>
              <a:t> 적 있음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5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</a:t>
            </a:r>
            <a:r>
              <a:rPr lang="en-US" altLang="ko-KR" dirty="0"/>
              <a:t>! </a:t>
            </a:r>
            <a:r>
              <a:rPr lang="ko-KR" altLang="en-US" dirty="0"/>
              <a:t>그래프</a:t>
            </a:r>
            <a:r>
              <a:rPr lang="en-US" altLang="ko-KR" dirty="0"/>
              <a:t>! </a:t>
            </a:r>
            <a:r>
              <a:rPr lang="ko-KR" altLang="en-US" dirty="0"/>
              <a:t>무려 통계청 자료다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수도권으로 이동</a:t>
            </a:r>
            <a:r>
              <a:rPr lang="en-US" altLang="ko-KR" dirty="0"/>
              <a:t>!</a:t>
            </a:r>
            <a:r>
              <a:rPr lang="ko-KR" altLang="en-US" dirty="0"/>
              <a:t>하는 </a:t>
            </a:r>
            <a:r>
              <a:rPr lang="en-US" altLang="ko-KR" dirty="0"/>
              <a:t>20~29</a:t>
            </a:r>
            <a:r>
              <a:rPr lang="ko-KR" altLang="en-US" dirty="0"/>
              <a:t>세 청년층이 </a:t>
            </a:r>
            <a:r>
              <a:rPr lang="ko-KR" altLang="en-US" dirty="0" err="1"/>
              <a:t>굉</a:t>
            </a:r>
            <a:r>
              <a:rPr lang="en-US" altLang="ko-KR" dirty="0"/>
              <a:t>.</a:t>
            </a:r>
            <a:r>
              <a:rPr lang="ko-KR" altLang="en-US" dirty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히 많습니다</a:t>
            </a:r>
            <a:endParaRPr lang="en-US" altLang="ko-KR" dirty="0"/>
          </a:p>
          <a:p>
            <a:r>
              <a:rPr lang="ko-KR" altLang="en-US" dirty="0"/>
              <a:t>단위가 천명이니까 </a:t>
            </a:r>
            <a:r>
              <a:rPr lang="en-US" altLang="ko-KR" dirty="0"/>
              <a:t>7</a:t>
            </a:r>
            <a:r>
              <a:rPr lang="ko-KR" altLang="en-US" dirty="0"/>
              <a:t>만명은 수도권으로 이동했다는 거슬 알 수 </a:t>
            </a:r>
            <a:r>
              <a:rPr lang="ko-KR" altLang="en-US" dirty="0" err="1"/>
              <a:t>있습니다다다</a:t>
            </a:r>
            <a:endParaRPr lang="en-US" altLang="ko-KR" dirty="0"/>
          </a:p>
          <a:p>
            <a:r>
              <a:rPr lang="ko-KR" altLang="en-US" dirty="0"/>
              <a:t>지금은 몸으로 체감 안될지 몰라도 이런 현상이 지속되다 보면 지역의 성장은 무슨 퇴화가 되고 결국 언젠가는 서울공화국이 되어버린다고 약간 </a:t>
            </a:r>
            <a:r>
              <a:rPr lang="ko-KR" altLang="en-US" dirty="0" err="1"/>
              <a:t>허풍떨기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어째서 청년층들이 서울로 </a:t>
            </a:r>
            <a:r>
              <a:rPr lang="ko-KR" altLang="en-US" dirty="0" err="1"/>
              <a:t>이촌향도하는지에</a:t>
            </a:r>
            <a:r>
              <a:rPr lang="ko-KR" altLang="en-US" dirty="0"/>
              <a:t> 대한 근본적인 문제로 들어가보자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6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청년들이 수도권으로 이동하는 가장 큰 이유는 첫째로 일자리가 해당지역에 있어서</a:t>
            </a:r>
            <a:r>
              <a:rPr lang="en-US" altLang="ko-KR" dirty="0"/>
              <a:t>, </a:t>
            </a:r>
            <a:r>
              <a:rPr lang="ko-KR" altLang="en-US" dirty="0"/>
              <a:t>둘 째로 교육을 위해</a:t>
            </a:r>
            <a:r>
              <a:rPr lang="en-US" altLang="ko-KR" dirty="0"/>
              <a:t>, </a:t>
            </a:r>
            <a:r>
              <a:rPr lang="ko-KR" altLang="en-US" dirty="0"/>
              <a:t>셋째는 같은 수치로 부모님 혹은 주거환경으로 인한 요소가 있다는 것을 이 그래프로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1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쏼라쏼라</a:t>
            </a:r>
            <a:r>
              <a:rPr lang="en-US" altLang="ko-KR" dirty="0"/>
              <a:t>~~~</a:t>
            </a:r>
            <a:r>
              <a:rPr lang="ko-KR" altLang="en-US" dirty="0"/>
              <a:t> 해서 이러한 청년 유출 문제들을 해결하기 위해 저희는 청년 정책 </a:t>
            </a:r>
            <a:r>
              <a:rPr lang="ko-KR" altLang="en-US" dirty="0" err="1"/>
              <a:t>알림이를</a:t>
            </a:r>
            <a:r>
              <a:rPr lang="ko-KR" altLang="en-US" dirty="0"/>
              <a:t> 만들기로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5A6A8-CFA3-4B95-9929-4FE9FDD8A5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7D982-37CA-4926-9A44-80A8DEB8B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7A892-912C-40E5-AA5A-F2B153CAF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CC752-F6C6-461D-876A-DE7F159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2519-63F1-47D0-A2AC-D141A8A2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969E2-59F9-43D1-B061-F1F81EBE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8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97423-8703-4AC7-8B70-533F35DA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C73BD-9351-449E-A6F7-0F518A715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0D752-C6F3-4DBB-A816-B2E34B2C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1563E-6748-43F6-8776-062BC684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59F0D-F1FE-42EB-B8BC-B60CA417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909638-6AFB-4800-A108-EA0BE35CE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B33DA6-F5D2-43B2-B69A-2289DA2C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27FC2-0784-4F55-9125-845360A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61E0A-FF9F-44F5-905A-0573066F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F0AB1-A5F9-4F7D-BEB1-5F4EBB57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5A5D4-7974-42EC-8C57-BDBFEEA9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40D91-4A23-45A1-80B8-A27FC090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F7D39-1C27-4898-947B-1ADECB60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7E074-F6FC-4199-8EB8-3F096DA1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430FC-9A3B-4B30-AA03-C64D4B08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AF054-4B00-4EBD-A7EA-641CF55C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67172-8D8D-4F0F-B856-C489C561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4827D-D610-4664-9F74-631735D7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0392B-30E1-40C7-9219-FBA67C9D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0A027-DDC9-43AC-AE9F-1EAAAE76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E8B5B-B300-4237-95DD-5148F343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4BF12-40E2-4FE8-8763-691270777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1CC9F6-9EFB-430D-BB53-2BA16111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60409-DD8C-47D0-8A88-A3B38D34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67B75-40D0-422B-95B1-19434251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4F3BD-24DA-48A0-AC0B-FD8B7D5A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0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1C12D-EFA4-4E8B-8479-F08EBC86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69571-ED80-4FBA-A0EC-2B1CDC60B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C38DB-9C01-47F9-9413-59CBE6C0F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062002-27AC-488A-BC82-25E6A1350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E4F010-C12D-412D-A03E-48582B6F5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7DB49-BC6E-4187-8B8B-053BCF5C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836D14-CEA1-4B67-B354-3DBB9EBC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AFC2C-6861-4F41-9F7F-5AEB1510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6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CD18-5872-4830-B651-0F017F5B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AAA682-7236-4110-8C62-30FA13CB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7364A0-5AF0-4148-A4C6-F8EAA1B2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405BA-385F-4FC4-84EE-A1347846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43A919-EF69-4DF6-837F-28ACFE4F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7B15DB-8A0A-476C-97B2-ED920BDE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3FBA0-A0F3-4943-B9E2-F59301BB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FA3BF-78D6-495B-A3BA-A70929C3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7BE9D-2900-4590-B0AC-0AA97606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55D8D-D15F-473E-A10E-FFA8A0D5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E48D86-A6D5-461F-86A4-4394C54A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F54A2-1817-4E56-8AC5-BE06E8F6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12DD0-E8C5-4535-98B4-4872770A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7384-E7AC-44B2-9729-4F4F87FE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EA1516-62B5-4495-ABCB-4E4E25FA6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1EB42D-9E24-4423-8FE6-D3725D442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65F05-E683-4661-9B1C-0CB47C7E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79A8A-2BE2-45FE-89DE-87C8238D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81181-41CF-4F5C-A2E0-F3A765E6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363A90-C818-4E56-89BE-D5025018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8703B-B8F0-4411-AA94-6C343D72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12DC2-585F-4E02-8507-53F0E3416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37F5-CDFF-49FC-A32E-46219C549A6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18B84-042F-4BCE-BD5D-42E393CCF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865F2-8986-43CD-B86E-DDA247FC9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047D-C442-4D39-95A1-C7B6DE78E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9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2.sv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20.png"/><Relationship Id="rId15" Type="http://schemas.openxmlformats.org/officeDocument/2006/relationships/image" Target="../media/image28.svg"/><Relationship Id="rId10" Type="http://schemas.openxmlformats.org/officeDocument/2006/relationships/image" Target="../media/image9.png"/><Relationship Id="rId4" Type="http://schemas.openxmlformats.org/officeDocument/2006/relationships/image" Target="../media/image26.sv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E7C741C0-DEEE-47AD-8377-7AC49B8FE124}"/>
              </a:ext>
            </a:extLst>
          </p:cNvPr>
          <p:cNvSpPr/>
          <p:nvPr/>
        </p:nvSpPr>
        <p:spPr>
          <a:xfrm>
            <a:off x="9532208" y="3896157"/>
            <a:ext cx="5319584" cy="5207000"/>
          </a:xfrm>
          <a:prstGeom prst="ellipse">
            <a:avLst/>
          </a:prstGeom>
          <a:solidFill>
            <a:schemeClr val="accent1">
              <a:lumMod val="60000"/>
              <a:lumOff val="4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7A903B-918F-4A21-ACCF-39B4AC20C0EB}"/>
              </a:ext>
            </a:extLst>
          </p:cNvPr>
          <p:cNvSpPr/>
          <p:nvPr/>
        </p:nvSpPr>
        <p:spPr>
          <a:xfrm>
            <a:off x="6971785" y="4341230"/>
            <a:ext cx="3955192" cy="4160794"/>
          </a:xfrm>
          <a:prstGeom prst="ellipse">
            <a:avLst/>
          </a:prstGeom>
          <a:solidFill>
            <a:schemeClr val="accent4">
              <a:lumMod val="40000"/>
              <a:lumOff val="6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A370BE5-6322-4AFF-851E-DF43C7748516}"/>
              </a:ext>
            </a:extLst>
          </p:cNvPr>
          <p:cNvSpPr/>
          <p:nvPr/>
        </p:nvSpPr>
        <p:spPr>
          <a:xfrm>
            <a:off x="-982133" y="-2245838"/>
            <a:ext cx="3955192" cy="4160794"/>
          </a:xfrm>
          <a:prstGeom prst="ellipse">
            <a:avLst/>
          </a:prstGeom>
          <a:solidFill>
            <a:srgbClr val="E6F74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19BD2A-312D-4B1E-B0A7-A3D49DA10140}"/>
              </a:ext>
            </a:extLst>
          </p:cNvPr>
          <p:cNvSpPr/>
          <p:nvPr/>
        </p:nvSpPr>
        <p:spPr>
          <a:xfrm>
            <a:off x="1886299" y="-1410271"/>
            <a:ext cx="2410585" cy="2363689"/>
          </a:xfrm>
          <a:prstGeom prst="ellipse">
            <a:avLst/>
          </a:prstGeom>
          <a:solidFill>
            <a:srgbClr val="3F86F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802F2A-D3CE-45B2-8C95-97AC32058255}"/>
              </a:ext>
            </a:extLst>
          </p:cNvPr>
          <p:cNvSpPr/>
          <p:nvPr/>
        </p:nvSpPr>
        <p:spPr>
          <a:xfrm>
            <a:off x="8949381" y="2754295"/>
            <a:ext cx="2800167" cy="2825354"/>
          </a:xfrm>
          <a:prstGeom prst="ellipse">
            <a:avLst/>
          </a:prstGeom>
          <a:solidFill>
            <a:schemeClr val="tx2">
              <a:lumMod val="60000"/>
              <a:lumOff val="4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9CF-9C1C-4C1B-91AF-1E6393DE5FF9}"/>
              </a:ext>
            </a:extLst>
          </p:cNvPr>
          <p:cNvSpPr txBox="1"/>
          <p:nvPr/>
        </p:nvSpPr>
        <p:spPr>
          <a:xfrm>
            <a:off x="3436208" y="2788162"/>
            <a:ext cx="531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3F86F8"/>
                </a:solidFill>
                <a:latin typeface="Preten"/>
              </a:rPr>
              <a:t>청년 정책 알림이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B7060-BB9D-403B-9A7A-4D067537CF48}"/>
              </a:ext>
            </a:extLst>
          </p:cNvPr>
          <p:cNvSpPr txBox="1"/>
          <p:nvPr/>
        </p:nvSpPr>
        <p:spPr>
          <a:xfrm>
            <a:off x="5471470" y="3711492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어데가노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948FD7-9CAE-4A75-AA6D-6070086B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796" y="944952"/>
            <a:ext cx="5902411" cy="5902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C6220-DCF9-4B1D-841D-D34DECA0CA0F}"/>
              </a:ext>
            </a:extLst>
          </p:cNvPr>
          <p:cNvSpPr txBox="1"/>
          <p:nvPr/>
        </p:nvSpPr>
        <p:spPr>
          <a:xfrm>
            <a:off x="3523752" y="616720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정찬영</a:t>
            </a:r>
            <a:endParaRPr lang="ko-KR" alt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B96EA-4523-496F-A69D-6CE22BD4C4B3}"/>
              </a:ext>
            </a:extLst>
          </p:cNvPr>
          <p:cNvSpPr txBox="1"/>
          <p:nvPr/>
        </p:nvSpPr>
        <p:spPr>
          <a:xfrm>
            <a:off x="4891016" y="616720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김도형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3B3CD-05DF-44C7-B463-C95CCFAEAC7F}"/>
              </a:ext>
            </a:extLst>
          </p:cNvPr>
          <p:cNvSpPr txBox="1"/>
          <p:nvPr/>
        </p:nvSpPr>
        <p:spPr>
          <a:xfrm>
            <a:off x="6258280" y="6170683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신선영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38B34-432D-43C2-BE28-4CE41733682B}"/>
              </a:ext>
            </a:extLst>
          </p:cNvPr>
          <p:cNvSpPr txBox="1"/>
          <p:nvPr/>
        </p:nvSpPr>
        <p:spPr>
          <a:xfrm>
            <a:off x="7626908" y="6162216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김수인</a:t>
            </a:r>
          </a:p>
        </p:txBody>
      </p:sp>
    </p:spTree>
    <p:extLst>
      <p:ext uri="{BB962C8B-B14F-4D97-AF65-F5344CB8AC3E}">
        <p14:creationId xmlns:p14="http://schemas.microsoft.com/office/powerpoint/2010/main" val="156617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BCBE45-1BCC-4833-BA55-78E948017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0" y="770952"/>
            <a:ext cx="2456490" cy="5316096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EEC1BCBF-2E78-4A39-A398-67C2F345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6817" y="3352482"/>
            <a:ext cx="2783541" cy="2783541"/>
          </a:xfrm>
          <a:prstGeom prst="rect">
            <a:avLst/>
          </a:prstGeom>
        </p:spPr>
      </p:pic>
      <p:pic>
        <p:nvPicPr>
          <p:cNvPr id="7" name="그래픽 6" descr="펼쳐진 책">
            <a:extLst>
              <a:ext uri="{FF2B5EF4-FFF2-40B4-BE49-F238E27FC236}">
                <a16:creationId xmlns:a16="http://schemas.microsoft.com/office/drawing/2014/main" id="{6C48546C-3DCE-492F-869B-66CABAA9B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7003" y="2340265"/>
            <a:ext cx="914400" cy="914400"/>
          </a:xfrm>
          <a:prstGeom prst="rect">
            <a:avLst/>
          </a:prstGeom>
        </p:spPr>
      </p:pic>
      <p:pic>
        <p:nvPicPr>
          <p:cNvPr id="9" name="그래픽 8" descr="랩톱">
            <a:extLst>
              <a:ext uri="{FF2B5EF4-FFF2-40B4-BE49-F238E27FC236}">
                <a16:creationId xmlns:a16="http://schemas.microsoft.com/office/drawing/2014/main" id="{83905A7F-8430-419A-9AD0-A8A2A580B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91482" y="2340265"/>
            <a:ext cx="914400" cy="914400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0ADF481F-073D-4F03-9A0E-5CE66FDE8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1878" y="2612894"/>
            <a:ext cx="914400" cy="914400"/>
          </a:xfrm>
          <a:prstGeom prst="rect">
            <a:avLst/>
          </a:prstGeom>
        </p:spPr>
      </p:pic>
      <p:pic>
        <p:nvPicPr>
          <p:cNvPr id="13" name="그래픽 12" descr="문서">
            <a:extLst>
              <a:ext uri="{FF2B5EF4-FFF2-40B4-BE49-F238E27FC236}">
                <a16:creationId xmlns:a16="http://schemas.microsoft.com/office/drawing/2014/main" id="{5389F3E8-AE55-41CA-90FF-3EB7C077C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1387" y="770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6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BCBE45-1BCC-4833-BA55-78E948017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0" y="770952"/>
            <a:ext cx="2456490" cy="5316096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EEC1BCBF-2E78-4A39-A398-67C2F345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451" y="3358688"/>
            <a:ext cx="2783541" cy="2783541"/>
          </a:xfrm>
          <a:prstGeom prst="rect">
            <a:avLst/>
          </a:prstGeom>
        </p:spPr>
      </p:pic>
      <p:pic>
        <p:nvPicPr>
          <p:cNvPr id="7" name="그래픽 6" descr="펼쳐진 책">
            <a:extLst>
              <a:ext uri="{FF2B5EF4-FFF2-40B4-BE49-F238E27FC236}">
                <a16:creationId xmlns:a16="http://schemas.microsoft.com/office/drawing/2014/main" id="{6C48546C-3DCE-492F-869B-66CABAA9B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141" y="3169318"/>
            <a:ext cx="914400" cy="914400"/>
          </a:xfrm>
          <a:prstGeom prst="rect">
            <a:avLst/>
          </a:prstGeom>
        </p:spPr>
      </p:pic>
      <p:pic>
        <p:nvPicPr>
          <p:cNvPr id="9" name="그래픽 8" descr="랩톱">
            <a:extLst>
              <a:ext uri="{FF2B5EF4-FFF2-40B4-BE49-F238E27FC236}">
                <a16:creationId xmlns:a16="http://schemas.microsoft.com/office/drawing/2014/main" id="{83905A7F-8430-419A-9AD0-A8A2A580B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8811" y="2457881"/>
            <a:ext cx="914400" cy="914400"/>
          </a:xfrm>
          <a:prstGeom prst="rect">
            <a:avLst/>
          </a:prstGeom>
        </p:spPr>
      </p:pic>
      <p:pic>
        <p:nvPicPr>
          <p:cNvPr id="13" name="그래픽 12" descr="문서">
            <a:extLst>
              <a:ext uri="{FF2B5EF4-FFF2-40B4-BE49-F238E27FC236}">
                <a16:creationId xmlns:a16="http://schemas.microsoft.com/office/drawing/2014/main" id="{5389F3E8-AE55-41CA-90FF-3EB7C077C4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2291" y="2021529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EED1BD-4327-4EF9-8917-6CAD9D22A87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0" b="28246"/>
          <a:stretch/>
        </p:blipFill>
        <p:spPr>
          <a:xfrm>
            <a:off x="5059042" y="2235664"/>
            <a:ext cx="1754409" cy="1589428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0ADF481F-073D-4F03-9A0E-5CE66FDE80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48843">
            <a:off x="4755578" y="1479778"/>
            <a:ext cx="3101199" cy="3101199"/>
          </a:xfrm>
          <a:prstGeom prst="rect">
            <a:avLst/>
          </a:prstGeom>
        </p:spPr>
      </p:pic>
      <p:pic>
        <p:nvPicPr>
          <p:cNvPr id="10" name="그래픽 9" descr="전구">
            <a:extLst>
              <a:ext uri="{FF2B5EF4-FFF2-40B4-BE49-F238E27FC236}">
                <a16:creationId xmlns:a16="http://schemas.microsoft.com/office/drawing/2014/main" id="{2A5ABD78-F08E-4FC0-BDA7-89BF60A06C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75418" y="2133680"/>
            <a:ext cx="1691412" cy="16914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60FB51-3871-4146-9E45-3375DE5173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00" y="5266800"/>
            <a:ext cx="517176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AEAE1A-9DDC-4266-85A4-18B5BA003B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00" y="52668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492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2780D5-34ED-4265-9934-5A896298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78" y="469231"/>
            <a:ext cx="2725643" cy="5919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B0BCAB-A685-4941-9C8B-A3E11FB1F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05" y="2110339"/>
            <a:ext cx="1976999" cy="4278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73DCD-78E3-4422-ADC0-E1193A1147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95" y="2108368"/>
            <a:ext cx="1977910" cy="428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DD86887-DCC6-439E-8088-688B2B49FD21}"/>
              </a:ext>
            </a:extLst>
          </p:cNvPr>
          <p:cNvSpPr/>
          <p:nvPr/>
        </p:nvSpPr>
        <p:spPr>
          <a:xfrm>
            <a:off x="7126664" y="13695200"/>
            <a:ext cx="2268167" cy="2191319"/>
          </a:xfrm>
          <a:prstGeom prst="ellipse">
            <a:avLst/>
          </a:prstGeom>
          <a:solidFill>
            <a:schemeClr val="accent1">
              <a:lumMod val="60000"/>
              <a:lumOff val="4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68706D3-DF0C-4C6A-8E8D-1F252687FB57}"/>
              </a:ext>
            </a:extLst>
          </p:cNvPr>
          <p:cNvSpPr/>
          <p:nvPr/>
        </p:nvSpPr>
        <p:spPr>
          <a:xfrm>
            <a:off x="9091415" y="12125672"/>
            <a:ext cx="4643833" cy="4582247"/>
          </a:xfrm>
          <a:prstGeom prst="ellipse">
            <a:avLst/>
          </a:prstGeom>
          <a:solidFill>
            <a:schemeClr val="accent4">
              <a:lumMod val="40000"/>
              <a:lumOff val="6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AAD7B99-48B7-4C6E-89AD-ACE811BDE53A}"/>
              </a:ext>
            </a:extLst>
          </p:cNvPr>
          <p:cNvSpPr/>
          <p:nvPr/>
        </p:nvSpPr>
        <p:spPr>
          <a:xfrm>
            <a:off x="4611896" y="10925851"/>
            <a:ext cx="2968208" cy="2945331"/>
          </a:xfrm>
          <a:prstGeom prst="ellipse">
            <a:avLst/>
          </a:prstGeom>
          <a:solidFill>
            <a:srgbClr val="E6F74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DC96AE-F3F2-4F7F-A767-884F186C757D}"/>
              </a:ext>
            </a:extLst>
          </p:cNvPr>
          <p:cNvSpPr/>
          <p:nvPr/>
        </p:nvSpPr>
        <p:spPr>
          <a:xfrm>
            <a:off x="-395605" y="12517438"/>
            <a:ext cx="1495668" cy="1444011"/>
          </a:xfrm>
          <a:prstGeom prst="ellipse">
            <a:avLst/>
          </a:prstGeom>
          <a:solidFill>
            <a:srgbClr val="3F86F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88CCED-8C88-4162-A66F-6175E94B59B8}"/>
              </a:ext>
            </a:extLst>
          </p:cNvPr>
          <p:cNvSpPr/>
          <p:nvPr/>
        </p:nvSpPr>
        <p:spPr>
          <a:xfrm>
            <a:off x="470668" y="12811226"/>
            <a:ext cx="2466633" cy="2346496"/>
          </a:xfrm>
          <a:prstGeom prst="ellipse">
            <a:avLst/>
          </a:prstGeom>
          <a:solidFill>
            <a:schemeClr val="tx2">
              <a:lumMod val="60000"/>
              <a:lumOff val="4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7B4B27-B40B-4C03-A661-A12702C19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846" y="5265568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477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2780D5-34ED-4265-9934-5A896298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00" y="2109600"/>
            <a:ext cx="1970905" cy="428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B0BCAB-A685-4941-9C8B-A3E11FB1F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768" y="5293894"/>
            <a:ext cx="519268" cy="1123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73DCD-78E3-4422-ADC0-E1193A1147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97" y="469800"/>
            <a:ext cx="2734806" cy="591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C25EA9-CC36-4D2F-933D-797C786FE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95" y="2109600"/>
            <a:ext cx="1977910" cy="428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C34313-6297-471F-9E09-F8C7B4D28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359" y="52650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029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2780D5-34ED-4265-9934-5A896298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7176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73DCD-78E3-4422-ADC0-E1193A114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00" y="2109600"/>
            <a:ext cx="1977910" cy="428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C25EA9-CC36-4D2F-933D-797C786FE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97" y="469800"/>
            <a:ext cx="2734806" cy="591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C34313-6297-471F-9E09-F8C7B4D28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96" y="2107800"/>
            <a:ext cx="1977909" cy="428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917E9E-B75E-413D-AE0B-0F0C289D0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899" y="52650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016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2780D5-34ED-4265-9934-5A896298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7176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73DCD-78E3-4422-ADC0-E1193A114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C25EA9-CC36-4D2F-933D-797C786FE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00" y="2107800"/>
            <a:ext cx="1977910" cy="428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917E9E-B75E-413D-AE0B-0F0C289D0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600" y="2107800"/>
            <a:ext cx="1977910" cy="428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8BDFE3-9D9D-42B6-802A-F05DC83C5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53" y="469800"/>
            <a:ext cx="2734804" cy="591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251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2780D5-34ED-4265-9934-5A896298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7176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73DCD-78E3-4422-ADC0-E1193A114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C25EA9-CC36-4D2F-933D-797C786FE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917E9E-B75E-413D-AE0B-0F0C289D0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97" y="469800"/>
            <a:ext cx="2734806" cy="591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8BDFE3-9D9D-42B6-802A-F05DC83C5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92" y="2107800"/>
            <a:ext cx="1977909" cy="428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99CF914-B3FE-4846-A87D-8A1374B87340}"/>
              </a:ext>
            </a:extLst>
          </p:cNvPr>
          <p:cNvSpPr/>
          <p:nvPr/>
        </p:nvSpPr>
        <p:spPr>
          <a:xfrm>
            <a:off x="9950450" y="4203699"/>
            <a:ext cx="853464" cy="8143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B74F14-7782-4D10-A565-9AAAEAFB10E5}"/>
              </a:ext>
            </a:extLst>
          </p:cNvPr>
          <p:cNvSpPr/>
          <p:nvPr/>
        </p:nvSpPr>
        <p:spPr>
          <a:xfrm>
            <a:off x="11386535" y="5140574"/>
            <a:ext cx="1049306" cy="10977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E7E99D-BBD3-4085-8352-3E3DD340A395}"/>
              </a:ext>
            </a:extLst>
          </p:cNvPr>
          <p:cNvSpPr/>
          <p:nvPr/>
        </p:nvSpPr>
        <p:spPr>
          <a:xfrm>
            <a:off x="-250078" y="4432300"/>
            <a:ext cx="1143311" cy="10622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18FD06-79CC-4B91-927C-D9FF0C12D58B}"/>
              </a:ext>
            </a:extLst>
          </p:cNvPr>
          <p:cNvSpPr/>
          <p:nvPr/>
        </p:nvSpPr>
        <p:spPr>
          <a:xfrm>
            <a:off x="1556155" y="5292714"/>
            <a:ext cx="611813" cy="5662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723CAB-5816-40B5-B4B1-1CAEC1F4A944}"/>
              </a:ext>
            </a:extLst>
          </p:cNvPr>
          <p:cNvSpPr/>
          <p:nvPr/>
        </p:nvSpPr>
        <p:spPr>
          <a:xfrm>
            <a:off x="9429707" y="5451320"/>
            <a:ext cx="411958" cy="407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4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95DB24B8-8671-4C13-9EB0-997C6A410F0E}"/>
              </a:ext>
            </a:extLst>
          </p:cNvPr>
          <p:cNvSpPr/>
          <p:nvPr/>
        </p:nvSpPr>
        <p:spPr>
          <a:xfrm>
            <a:off x="8737600" y="4555067"/>
            <a:ext cx="508000" cy="4630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3D07E2-E89E-4097-939C-990EF022ACB9}"/>
              </a:ext>
            </a:extLst>
          </p:cNvPr>
          <p:cNvSpPr/>
          <p:nvPr/>
        </p:nvSpPr>
        <p:spPr>
          <a:xfrm>
            <a:off x="9895375" y="5614186"/>
            <a:ext cx="624570" cy="6241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ACD393-7F20-4B7C-8BF4-B62D14252855}"/>
              </a:ext>
            </a:extLst>
          </p:cNvPr>
          <p:cNvSpPr/>
          <p:nvPr/>
        </p:nvSpPr>
        <p:spPr>
          <a:xfrm>
            <a:off x="616554" y="4996241"/>
            <a:ext cx="516669" cy="4982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8E5D99-1205-44FE-956A-F799AE6B16F2}"/>
              </a:ext>
            </a:extLst>
          </p:cNvPr>
          <p:cNvSpPr/>
          <p:nvPr/>
        </p:nvSpPr>
        <p:spPr>
          <a:xfrm>
            <a:off x="2019911" y="5593362"/>
            <a:ext cx="276482" cy="2656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28B1231-EA25-43CA-BA37-0E0F80CE464A}"/>
              </a:ext>
            </a:extLst>
          </p:cNvPr>
          <p:cNvSpPr/>
          <p:nvPr/>
        </p:nvSpPr>
        <p:spPr>
          <a:xfrm>
            <a:off x="8844278" y="5627217"/>
            <a:ext cx="245206" cy="2317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남자 집단">
            <a:extLst>
              <a:ext uri="{FF2B5EF4-FFF2-40B4-BE49-F238E27FC236}">
                <a16:creationId xmlns:a16="http://schemas.microsoft.com/office/drawing/2014/main" id="{DB9A9526-B077-42CD-A90D-05B2BF8F6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484" y="3606800"/>
            <a:ext cx="3606800" cy="3606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B8FED0-1606-49A5-8239-7EC3ECF2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7176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0063A3-00AE-4317-BFBE-83EFA9D0C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3CB855-25C4-41EF-896C-1CB468CC1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A06A628-C681-4501-8570-A5D766EEB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949C2FA-E05D-434C-892A-A3EAE519AF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00" y="5265000"/>
            <a:ext cx="519014" cy="112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그래픽 23" descr="펼쳐진 책">
            <a:extLst>
              <a:ext uri="{FF2B5EF4-FFF2-40B4-BE49-F238E27FC236}">
                <a16:creationId xmlns:a16="http://schemas.microsoft.com/office/drawing/2014/main" id="{F0CF29F9-3D08-485C-9017-8F52BAA9FB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5600" y="1893848"/>
            <a:ext cx="914400" cy="914400"/>
          </a:xfrm>
          <a:prstGeom prst="rect">
            <a:avLst/>
          </a:prstGeom>
        </p:spPr>
      </p:pic>
      <p:pic>
        <p:nvPicPr>
          <p:cNvPr id="26" name="그래픽 25" descr="랩톱">
            <a:extLst>
              <a:ext uri="{FF2B5EF4-FFF2-40B4-BE49-F238E27FC236}">
                <a16:creationId xmlns:a16="http://schemas.microsoft.com/office/drawing/2014/main" id="{6DCBC060-CECC-4ED9-B74A-79FDC9722A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684" y="1893848"/>
            <a:ext cx="914400" cy="914400"/>
          </a:xfrm>
          <a:prstGeom prst="rect">
            <a:avLst/>
          </a:prstGeom>
        </p:spPr>
      </p:pic>
      <p:pic>
        <p:nvPicPr>
          <p:cNvPr id="28" name="그래픽 27" descr="하향 추세">
            <a:extLst>
              <a:ext uri="{FF2B5EF4-FFF2-40B4-BE49-F238E27FC236}">
                <a16:creationId xmlns:a16="http://schemas.microsoft.com/office/drawing/2014/main" id="{63A7995C-B67A-4DEF-AAA1-2C41A882B3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2711" y="1893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1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D86DF-7672-4167-A3A7-59A191AD3409}"/>
              </a:ext>
            </a:extLst>
          </p:cNvPr>
          <p:cNvSpPr txBox="1"/>
          <p:nvPr/>
        </p:nvSpPr>
        <p:spPr>
          <a:xfrm>
            <a:off x="4508866" y="2967335"/>
            <a:ext cx="3174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3F8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9743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F56F196-B133-4148-BBE8-E26CDF800D86}"/>
              </a:ext>
            </a:extLst>
          </p:cNvPr>
          <p:cNvSpPr/>
          <p:nvPr/>
        </p:nvSpPr>
        <p:spPr>
          <a:xfrm>
            <a:off x="8567280" y="2768302"/>
            <a:ext cx="5319584" cy="5207000"/>
          </a:xfrm>
          <a:prstGeom prst="ellipse">
            <a:avLst/>
          </a:prstGeom>
          <a:solidFill>
            <a:schemeClr val="accent1">
              <a:lumMod val="60000"/>
              <a:lumOff val="4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AD84CE-646E-400E-A861-5FB715329F8E}"/>
              </a:ext>
            </a:extLst>
          </p:cNvPr>
          <p:cNvSpPr/>
          <p:nvPr/>
        </p:nvSpPr>
        <p:spPr>
          <a:xfrm>
            <a:off x="6096000" y="2865043"/>
            <a:ext cx="3693518" cy="3795901"/>
          </a:xfrm>
          <a:prstGeom prst="ellipse">
            <a:avLst/>
          </a:prstGeom>
          <a:solidFill>
            <a:schemeClr val="accent4">
              <a:lumMod val="40000"/>
              <a:lumOff val="6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F9CB61-BCC2-476D-89F2-964750995AE7}"/>
              </a:ext>
            </a:extLst>
          </p:cNvPr>
          <p:cNvSpPr/>
          <p:nvPr/>
        </p:nvSpPr>
        <p:spPr>
          <a:xfrm>
            <a:off x="-386298" y="-2008752"/>
            <a:ext cx="3718773" cy="3655204"/>
          </a:xfrm>
          <a:prstGeom prst="ellipse">
            <a:avLst/>
          </a:prstGeom>
          <a:solidFill>
            <a:srgbClr val="E6F74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D62DA4-AC93-4308-8784-3B790C4B7CDF}"/>
              </a:ext>
            </a:extLst>
          </p:cNvPr>
          <p:cNvSpPr/>
          <p:nvPr/>
        </p:nvSpPr>
        <p:spPr>
          <a:xfrm>
            <a:off x="0" y="557883"/>
            <a:ext cx="2161320" cy="2177138"/>
          </a:xfrm>
          <a:prstGeom prst="ellipse">
            <a:avLst/>
          </a:prstGeom>
          <a:solidFill>
            <a:srgbClr val="3F86F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58ADB4-B441-4173-85E9-8F1668DCDB17}"/>
              </a:ext>
            </a:extLst>
          </p:cNvPr>
          <p:cNvSpPr/>
          <p:nvPr/>
        </p:nvSpPr>
        <p:spPr>
          <a:xfrm>
            <a:off x="9115124" y="-1106905"/>
            <a:ext cx="3011339" cy="3102893"/>
          </a:xfrm>
          <a:prstGeom prst="ellipse">
            <a:avLst/>
          </a:prstGeom>
          <a:solidFill>
            <a:schemeClr val="tx2">
              <a:lumMod val="60000"/>
              <a:lumOff val="4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9CF-9C1C-4C1B-91AF-1E6393DE5FF9}"/>
              </a:ext>
            </a:extLst>
          </p:cNvPr>
          <p:cNvSpPr txBox="1"/>
          <p:nvPr/>
        </p:nvSpPr>
        <p:spPr>
          <a:xfrm>
            <a:off x="1162561" y="2788162"/>
            <a:ext cx="531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3F86F8"/>
                </a:solidFill>
                <a:latin typeface="Preten"/>
              </a:rPr>
              <a:t>청년 정책 알림이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B7060-BB9D-403B-9A7A-4D067537CF48}"/>
              </a:ext>
            </a:extLst>
          </p:cNvPr>
          <p:cNvSpPr txBox="1"/>
          <p:nvPr/>
        </p:nvSpPr>
        <p:spPr>
          <a:xfrm>
            <a:off x="1256306" y="371149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어데가노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948FD7-9CAE-4A75-AA6D-6070086B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9644">
            <a:off x="7531349" y="378415"/>
            <a:ext cx="6955675" cy="6955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8BF865-601C-4F2B-971D-5ABD8763B91D}"/>
              </a:ext>
            </a:extLst>
          </p:cNvPr>
          <p:cNvSpPr txBox="1"/>
          <p:nvPr/>
        </p:nvSpPr>
        <p:spPr>
          <a:xfrm>
            <a:off x="1162561" y="5777739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정찬영</a:t>
            </a:r>
            <a:endParaRPr lang="ko-KR" alt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B2257-72DE-404E-9572-2647A54361FB}"/>
              </a:ext>
            </a:extLst>
          </p:cNvPr>
          <p:cNvSpPr txBox="1"/>
          <p:nvPr/>
        </p:nvSpPr>
        <p:spPr>
          <a:xfrm>
            <a:off x="2445155" y="5777739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김도형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06450-DD92-478D-A969-3E8119FE1F95}"/>
              </a:ext>
            </a:extLst>
          </p:cNvPr>
          <p:cNvSpPr txBox="1"/>
          <p:nvPr/>
        </p:nvSpPr>
        <p:spPr>
          <a:xfrm>
            <a:off x="3727749" y="578121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신선영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FEC0B-63F1-4C62-B410-1A80046A4E62}"/>
              </a:ext>
            </a:extLst>
          </p:cNvPr>
          <p:cNvSpPr txBox="1"/>
          <p:nvPr/>
        </p:nvSpPr>
        <p:spPr>
          <a:xfrm>
            <a:off x="5003240" y="5772747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김수인</a:t>
            </a:r>
          </a:p>
        </p:txBody>
      </p:sp>
    </p:spTree>
    <p:extLst>
      <p:ext uri="{BB962C8B-B14F-4D97-AF65-F5344CB8AC3E}">
        <p14:creationId xmlns:p14="http://schemas.microsoft.com/office/powerpoint/2010/main" val="1340383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F4BECEEB-9F0E-4305-B8C7-EF30E271AC3E}"/>
              </a:ext>
            </a:extLst>
          </p:cNvPr>
          <p:cNvSpPr/>
          <p:nvPr/>
        </p:nvSpPr>
        <p:spPr>
          <a:xfrm>
            <a:off x="14659276" y="3243714"/>
            <a:ext cx="3936136" cy="3878380"/>
          </a:xfrm>
          <a:prstGeom prst="ellipse">
            <a:avLst/>
          </a:prstGeom>
          <a:solidFill>
            <a:schemeClr val="accent1">
              <a:lumMod val="60000"/>
              <a:lumOff val="4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B5ECD-4DAB-4CCC-A27E-1839A7AB5270}"/>
              </a:ext>
            </a:extLst>
          </p:cNvPr>
          <p:cNvSpPr/>
          <p:nvPr/>
        </p:nvSpPr>
        <p:spPr>
          <a:xfrm>
            <a:off x="13275828" y="2040556"/>
            <a:ext cx="3131504" cy="3007176"/>
          </a:xfrm>
          <a:prstGeom prst="ellipse">
            <a:avLst/>
          </a:prstGeom>
          <a:solidFill>
            <a:schemeClr val="accent4">
              <a:lumMod val="40000"/>
              <a:lumOff val="6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3CF473-D0C2-4214-BB16-87E2BA03765D}"/>
              </a:ext>
            </a:extLst>
          </p:cNvPr>
          <p:cNvSpPr/>
          <p:nvPr/>
        </p:nvSpPr>
        <p:spPr>
          <a:xfrm>
            <a:off x="-2184935" y="-5136552"/>
            <a:ext cx="3071352" cy="3047870"/>
          </a:xfrm>
          <a:prstGeom prst="ellipse">
            <a:avLst/>
          </a:prstGeom>
          <a:solidFill>
            <a:srgbClr val="E6F74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04575B1-868C-4594-A2AD-A3DE7EFC1A58}"/>
              </a:ext>
            </a:extLst>
          </p:cNvPr>
          <p:cNvSpPr/>
          <p:nvPr/>
        </p:nvSpPr>
        <p:spPr>
          <a:xfrm>
            <a:off x="-3354336" y="-628878"/>
            <a:ext cx="1852795" cy="1793536"/>
          </a:xfrm>
          <a:prstGeom prst="ellipse">
            <a:avLst/>
          </a:prstGeom>
          <a:solidFill>
            <a:srgbClr val="3F86F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7B57977-94E7-4627-928B-9BF2B04824FE}"/>
              </a:ext>
            </a:extLst>
          </p:cNvPr>
          <p:cNvSpPr/>
          <p:nvPr/>
        </p:nvSpPr>
        <p:spPr>
          <a:xfrm>
            <a:off x="7372952" y="-5881509"/>
            <a:ext cx="1992177" cy="2166157"/>
          </a:xfrm>
          <a:prstGeom prst="ellipse">
            <a:avLst/>
          </a:prstGeom>
          <a:solidFill>
            <a:schemeClr val="tx2">
              <a:lumMod val="60000"/>
              <a:lumOff val="4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51111-AC5C-47E8-A98C-E77C56338AA7}"/>
              </a:ext>
            </a:extLst>
          </p:cNvPr>
          <p:cNvSpPr txBox="1"/>
          <p:nvPr/>
        </p:nvSpPr>
        <p:spPr>
          <a:xfrm>
            <a:off x="5337618" y="2577341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정찬영</a:t>
            </a:r>
            <a:endParaRPr lang="ko-KR" altLang="en-US" sz="4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EC3FF-358C-481C-8CB1-53AFA00EA249}"/>
              </a:ext>
            </a:extLst>
          </p:cNvPr>
          <p:cNvSpPr txBox="1"/>
          <p:nvPr/>
        </p:nvSpPr>
        <p:spPr>
          <a:xfrm>
            <a:off x="2294950" y="4186776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김도형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0CE8C-0010-4615-87AB-C374CB4823B0}"/>
              </a:ext>
            </a:extLst>
          </p:cNvPr>
          <p:cNvSpPr txBox="1"/>
          <p:nvPr/>
        </p:nvSpPr>
        <p:spPr>
          <a:xfrm>
            <a:off x="5337618" y="4186776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신선영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21305-EB4B-4137-99DF-AA23E0A8B42A}"/>
              </a:ext>
            </a:extLst>
          </p:cNvPr>
          <p:cNvSpPr txBox="1"/>
          <p:nvPr/>
        </p:nvSpPr>
        <p:spPr>
          <a:xfrm>
            <a:off x="8380288" y="4186776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김수인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4FFE0-A849-48FA-987D-D6BDEBE66D18}"/>
              </a:ext>
            </a:extLst>
          </p:cNvPr>
          <p:cNvSpPr txBox="1"/>
          <p:nvPr/>
        </p:nvSpPr>
        <p:spPr>
          <a:xfrm>
            <a:off x="4721264" y="267890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3F8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팀원 소개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AB32B8-0A88-4521-93C7-22E76A31F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7726">
            <a:off x="14964166" y="3756883"/>
            <a:ext cx="6955675" cy="69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5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94C1F-BECD-4CD7-A346-9D2E240A5908}"/>
              </a:ext>
            </a:extLst>
          </p:cNvPr>
          <p:cNvSpPr txBox="1"/>
          <p:nvPr/>
        </p:nvSpPr>
        <p:spPr>
          <a:xfrm>
            <a:off x="8102189" y="3683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김수인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540782-99C7-474B-8639-000E2620BAD2}"/>
              </a:ext>
            </a:extLst>
          </p:cNvPr>
          <p:cNvSpPr/>
          <p:nvPr/>
        </p:nvSpPr>
        <p:spPr>
          <a:xfrm>
            <a:off x="7625582" y="-1731374"/>
            <a:ext cx="3597669" cy="3462747"/>
          </a:xfrm>
          <a:prstGeom prst="ellipse">
            <a:avLst/>
          </a:prstGeom>
          <a:solidFill>
            <a:schemeClr val="accent1">
              <a:lumMod val="60000"/>
              <a:lumOff val="4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9C951D4-DA89-4892-A1D8-384130782618}"/>
              </a:ext>
            </a:extLst>
          </p:cNvPr>
          <p:cNvSpPr/>
          <p:nvPr/>
        </p:nvSpPr>
        <p:spPr>
          <a:xfrm>
            <a:off x="10332176" y="-2069431"/>
            <a:ext cx="4643833" cy="4582247"/>
          </a:xfrm>
          <a:prstGeom prst="ellipse">
            <a:avLst/>
          </a:prstGeom>
          <a:solidFill>
            <a:schemeClr val="accent4">
              <a:lumMod val="40000"/>
              <a:lumOff val="6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B49D702-F572-42F4-94EE-AE5BB7022AF6}"/>
              </a:ext>
            </a:extLst>
          </p:cNvPr>
          <p:cNvSpPr/>
          <p:nvPr/>
        </p:nvSpPr>
        <p:spPr>
          <a:xfrm>
            <a:off x="6194740" y="-784555"/>
            <a:ext cx="2968208" cy="2945331"/>
          </a:xfrm>
          <a:prstGeom prst="ellipse">
            <a:avLst/>
          </a:prstGeom>
          <a:solidFill>
            <a:srgbClr val="E6F74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13C9F3-C343-40C0-8CBF-F3C0244B27CA}"/>
              </a:ext>
            </a:extLst>
          </p:cNvPr>
          <p:cNvSpPr/>
          <p:nvPr/>
        </p:nvSpPr>
        <p:spPr>
          <a:xfrm>
            <a:off x="-776036" y="2449221"/>
            <a:ext cx="2017286" cy="1944524"/>
          </a:xfrm>
          <a:prstGeom prst="ellipse">
            <a:avLst/>
          </a:prstGeom>
          <a:solidFill>
            <a:srgbClr val="3F86F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19AD51-FA29-44EC-8C54-24A3A9F3B2E2}"/>
              </a:ext>
            </a:extLst>
          </p:cNvPr>
          <p:cNvSpPr/>
          <p:nvPr/>
        </p:nvSpPr>
        <p:spPr>
          <a:xfrm>
            <a:off x="-551206" y="3429000"/>
            <a:ext cx="2800167" cy="2825354"/>
          </a:xfrm>
          <a:prstGeom prst="ellipse">
            <a:avLst/>
          </a:prstGeom>
          <a:solidFill>
            <a:schemeClr val="tx2">
              <a:lumMod val="60000"/>
              <a:lumOff val="4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FFFDA-25CC-4C9F-B3B5-3F794359968F}"/>
              </a:ext>
            </a:extLst>
          </p:cNvPr>
          <p:cNvSpPr txBox="1"/>
          <p:nvPr/>
        </p:nvSpPr>
        <p:spPr>
          <a:xfrm>
            <a:off x="4721264" y="2967335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3F8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동기</a:t>
            </a:r>
          </a:p>
        </p:txBody>
      </p:sp>
    </p:spTree>
    <p:extLst>
      <p:ext uri="{BB962C8B-B14F-4D97-AF65-F5344CB8AC3E}">
        <p14:creationId xmlns:p14="http://schemas.microsoft.com/office/powerpoint/2010/main" val="180644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94C1F-BECD-4CD7-A346-9D2E240A5908}"/>
              </a:ext>
            </a:extLst>
          </p:cNvPr>
          <p:cNvSpPr txBox="1"/>
          <p:nvPr/>
        </p:nvSpPr>
        <p:spPr>
          <a:xfrm>
            <a:off x="8102189" y="3683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김수인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0540782-99C7-474B-8639-000E2620BAD2}"/>
              </a:ext>
            </a:extLst>
          </p:cNvPr>
          <p:cNvSpPr/>
          <p:nvPr/>
        </p:nvSpPr>
        <p:spPr>
          <a:xfrm>
            <a:off x="9281128" y="-1956369"/>
            <a:ext cx="1778300" cy="1606244"/>
          </a:xfrm>
          <a:prstGeom prst="ellipse">
            <a:avLst/>
          </a:prstGeom>
          <a:solidFill>
            <a:schemeClr val="accent1">
              <a:lumMod val="60000"/>
              <a:lumOff val="4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9C951D4-DA89-4892-A1D8-384130782618}"/>
              </a:ext>
            </a:extLst>
          </p:cNvPr>
          <p:cNvSpPr/>
          <p:nvPr/>
        </p:nvSpPr>
        <p:spPr>
          <a:xfrm>
            <a:off x="15034661" y="1126156"/>
            <a:ext cx="2607546" cy="2302844"/>
          </a:xfrm>
          <a:prstGeom prst="ellipse">
            <a:avLst/>
          </a:prstGeom>
          <a:solidFill>
            <a:schemeClr val="accent4">
              <a:lumMod val="40000"/>
              <a:lumOff val="6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B49D702-F572-42F4-94EE-AE5BB7022AF6}"/>
              </a:ext>
            </a:extLst>
          </p:cNvPr>
          <p:cNvSpPr/>
          <p:nvPr/>
        </p:nvSpPr>
        <p:spPr>
          <a:xfrm>
            <a:off x="1010652" y="-3672134"/>
            <a:ext cx="2579267" cy="2584479"/>
          </a:xfrm>
          <a:prstGeom prst="ellipse">
            <a:avLst/>
          </a:prstGeom>
          <a:solidFill>
            <a:srgbClr val="E6F74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13C9F3-C343-40C0-8CBF-F3C0244B27CA}"/>
              </a:ext>
            </a:extLst>
          </p:cNvPr>
          <p:cNvSpPr/>
          <p:nvPr/>
        </p:nvSpPr>
        <p:spPr>
          <a:xfrm>
            <a:off x="-3278605" y="2285591"/>
            <a:ext cx="1594184" cy="1605074"/>
          </a:xfrm>
          <a:prstGeom prst="ellipse">
            <a:avLst/>
          </a:prstGeom>
          <a:solidFill>
            <a:srgbClr val="3F86F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19AD51-FA29-44EC-8C54-24A3A9F3B2E2}"/>
              </a:ext>
            </a:extLst>
          </p:cNvPr>
          <p:cNvSpPr/>
          <p:nvPr/>
        </p:nvSpPr>
        <p:spPr>
          <a:xfrm>
            <a:off x="-2283752" y="7334450"/>
            <a:ext cx="1937244" cy="1768981"/>
          </a:xfrm>
          <a:prstGeom prst="ellipse">
            <a:avLst/>
          </a:prstGeom>
          <a:solidFill>
            <a:schemeClr val="tx2">
              <a:lumMod val="60000"/>
              <a:lumOff val="4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FFFDA-25CC-4C9F-B3B5-3F794359968F}"/>
              </a:ext>
            </a:extLst>
          </p:cNvPr>
          <p:cNvSpPr txBox="1"/>
          <p:nvPr/>
        </p:nvSpPr>
        <p:spPr>
          <a:xfrm>
            <a:off x="3944609" y="2967335"/>
            <a:ext cx="4302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3F8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5400" dirty="0">
                <a:solidFill>
                  <a:srgbClr val="3F8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서울 공화국 </a:t>
            </a:r>
            <a:r>
              <a:rPr lang="en-US" altLang="ko-KR" sz="5400" dirty="0">
                <a:solidFill>
                  <a:srgbClr val="3F8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endParaRPr lang="ko-KR" altLang="en-US" sz="5400" dirty="0">
              <a:solidFill>
                <a:srgbClr val="3F86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05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www.kdi.re.kr/upload/publication/17675/editor/47A7170B54_20220922150935.png">
            <a:extLst>
              <a:ext uri="{FF2B5EF4-FFF2-40B4-BE49-F238E27FC236}">
                <a16:creationId xmlns:a16="http://schemas.microsoft.com/office/drawing/2014/main" id="{79BD6B32-9EDD-4705-8EDD-6AD4154BF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56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모델 2" descr="Question mark">
                <a:extLst>
                  <a:ext uri="{FF2B5EF4-FFF2-40B4-BE49-F238E27FC236}">
                    <a16:creationId xmlns:a16="http://schemas.microsoft.com/office/drawing/2014/main" id="{3A27977D-4C42-46A5-A40E-2877FF240C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0534201"/>
                  </p:ext>
                </p:extLst>
              </p:nvPr>
            </p:nvGraphicFramePr>
            <p:xfrm>
              <a:off x="4748475" y="1148208"/>
              <a:ext cx="2695047" cy="456158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695047" cy="4561580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584865" ay="-1923704" az="-3126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모델 2" descr="Question mark">
                <a:extLst>
                  <a:ext uri="{FF2B5EF4-FFF2-40B4-BE49-F238E27FC236}">
                    <a16:creationId xmlns:a16="http://schemas.microsoft.com/office/drawing/2014/main" id="{3A27977D-4C42-46A5-A40E-2877FF240C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8475" y="1148208"/>
                <a:ext cx="2695047" cy="45615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25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모델 2" descr="Question mark">
                <a:extLst>
                  <a:ext uri="{FF2B5EF4-FFF2-40B4-BE49-F238E27FC236}">
                    <a16:creationId xmlns:a16="http://schemas.microsoft.com/office/drawing/2014/main" id="{9D28B660-31F7-4E5A-A51B-DFE609E68F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441452"/>
                  </p:ext>
                </p:extLst>
              </p:nvPr>
            </p:nvGraphicFramePr>
            <p:xfrm>
              <a:off x="6096000" y="-6395032"/>
              <a:ext cx="807771" cy="20431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807771" cy="2043183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-3751090" ay="-2484968" az="310932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5753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모델 2" descr="Question mark">
                <a:extLst>
                  <a:ext uri="{FF2B5EF4-FFF2-40B4-BE49-F238E27FC236}">
                    <a16:creationId xmlns:a16="http://schemas.microsoft.com/office/drawing/2014/main" id="{9D28B660-31F7-4E5A-A51B-DFE609E68F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-6395032"/>
                <a:ext cx="807771" cy="2043183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2049" name="_x605674680" descr="EMB0000613c7dbb">
            <a:extLst>
              <a:ext uri="{FF2B5EF4-FFF2-40B4-BE49-F238E27FC236}">
                <a16:creationId xmlns:a16="http://schemas.microsoft.com/office/drawing/2014/main" id="{1131222C-D8E1-4A9D-9382-55B3C0AEE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68" y="1550987"/>
            <a:ext cx="8008264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CE67BD-DFD3-494E-9A61-0F43EAB1D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550986"/>
            <a:ext cx="1735604" cy="37560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E3D990-AA32-4FF2-A244-851FEB99DE1F}"/>
              </a:ext>
            </a:extLst>
          </p:cNvPr>
          <p:cNvSpPr txBox="1"/>
          <p:nvPr/>
        </p:nvSpPr>
        <p:spPr>
          <a:xfrm>
            <a:off x="10176705" y="648866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출처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국토연구부</a:t>
            </a:r>
          </a:p>
        </p:txBody>
      </p:sp>
    </p:spTree>
    <p:extLst>
      <p:ext uri="{BB962C8B-B14F-4D97-AF65-F5344CB8AC3E}">
        <p14:creationId xmlns:p14="http://schemas.microsoft.com/office/powerpoint/2010/main" val="3046698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25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362100-1612-466F-8E55-734F00254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48" y="-2000196"/>
            <a:ext cx="5017502" cy="1085838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CB82651-ACE6-48BE-AD5D-9116A8912ED3}"/>
              </a:ext>
            </a:extLst>
          </p:cNvPr>
          <p:cNvSpPr/>
          <p:nvPr/>
        </p:nvSpPr>
        <p:spPr>
          <a:xfrm>
            <a:off x="6971063" y="-2253869"/>
            <a:ext cx="2268167" cy="2191319"/>
          </a:xfrm>
          <a:prstGeom prst="ellipse">
            <a:avLst/>
          </a:prstGeom>
          <a:solidFill>
            <a:schemeClr val="accent1">
              <a:lumMod val="60000"/>
              <a:lumOff val="4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1DB639-77B0-4752-8385-5507E8D400DA}"/>
              </a:ext>
            </a:extLst>
          </p:cNvPr>
          <p:cNvSpPr/>
          <p:nvPr/>
        </p:nvSpPr>
        <p:spPr>
          <a:xfrm>
            <a:off x="8935814" y="-6836116"/>
            <a:ext cx="4643833" cy="4582247"/>
          </a:xfrm>
          <a:prstGeom prst="ellipse">
            <a:avLst/>
          </a:prstGeom>
          <a:solidFill>
            <a:schemeClr val="accent4">
              <a:lumMod val="40000"/>
              <a:lumOff val="60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652D393-C4E2-4F89-A2A7-00EC57795274}"/>
              </a:ext>
            </a:extLst>
          </p:cNvPr>
          <p:cNvSpPr/>
          <p:nvPr/>
        </p:nvSpPr>
        <p:spPr>
          <a:xfrm>
            <a:off x="4456295" y="-4349447"/>
            <a:ext cx="2968208" cy="2945331"/>
          </a:xfrm>
          <a:prstGeom prst="ellipse">
            <a:avLst/>
          </a:prstGeom>
          <a:solidFill>
            <a:srgbClr val="E6F74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6D1574-5C58-4DD9-9953-AF36A59DFC09}"/>
              </a:ext>
            </a:extLst>
          </p:cNvPr>
          <p:cNvSpPr/>
          <p:nvPr/>
        </p:nvSpPr>
        <p:spPr>
          <a:xfrm>
            <a:off x="-551206" y="-1506561"/>
            <a:ext cx="1495668" cy="1444011"/>
          </a:xfrm>
          <a:prstGeom prst="ellipse">
            <a:avLst/>
          </a:prstGeom>
          <a:solidFill>
            <a:srgbClr val="3F86F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0AC143-65BA-4578-93FF-DFD0691255A6}"/>
              </a:ext>
            </a:extLst>
          </p:cNvPr>
          <p:cNvSpPr/>
          <p:nvPr/>
        </p:nvSpPr>
        <p:spPr>
          <a:xfrm>
            <a:off x="671202" y="-3628723"/>
            <a:ext cx="2466633" cy="2346496"/>
          </a:xfrm>
          <a:prstGeom prst="ellipse">
            <a:avLst/>
          </a:prstGeom>
          <a:solidFill>
            <a:schemeClr val="tx2">
              <a:lumMod val="60000"/>
              <a:lumOff val="4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F4010-8115-41EF-8546-923DA102C5DD}"/>
              </a:ext>
            </a:extLst>
          </p:cNvPr>
          <p:cNvSpPr txBox="1"/>
          <p:nvPr/>
        </p:nvSpPr>
        <p:spPr>
          <a:xfrm>
            <a:off x="3962400" y="-1769533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볼 때 마다 알림</a:t>
            </a:r>
            <a:r>
              <a:rPr lang="en-US" altLang="ko-KR" dirty="0"/>
              <a:t>e</a:t>
            </a:r>
            <a:r>
              <a:rPr lang="ko-KR" altLang="en-US" dirty="0"/>
              <a:t>해가지고 정부 서비스 </a:t>
            </a:r>
            <a:r>
              <a:rPr lang="ko-KR" altLang="en-US" dirty="0" err="1"/>
              <a:t>같애요</a:t>
            </a:r>
            <a:r>
              <a:rPr lang="ko-KR" altLang="en-US" dirty="0"/>
              <a:t> 이름</a:t>
            </a:r>
          </a:p>
        </p:txBody>
      </p:sp>
      <p:pic>
        <p:nvPicPr>
          <p:cNvPr id="11" name="_x605674680" descr="EMB0000613c7dbb">
            <a:extLst>
              <a:ext uri="{FF2B5EF4-FFF2-40B4-BE49-F238E27FC236}">
                <a16:creationId xmlns:a16="http://schemas.microsoft.com/office/drawing/2014/main" id="{8AE395F1-2441-456C-AAD5-F395D3BA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8908" y="2458387"/>
            <a:ext cx="4138908" cy="194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3DE54C-1535-40CD-A5B2-731B5674DABA}"/>
              </a:ext>
            </a:extLst>
          </p:cNvPr>
          <p:cNvSpPr txBox="1"/>
          <p:nvPr/>
        </p:nvSpPr>
        <p:spPr>
          <a:xfrm>
            <a:off x="12192000" y="648866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출처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국토연구부</a:t>
            </a:r>
          </a:p>
        </p:txBody>
      </p:sp>
      <p:pic>
        <p:nvPicPr>
          <p:cNvPr id="13" name="그래픽 12" descr="남자">
            <a:extLst>
              <a:ext uri="{FF2B5EF4-FFF2-40B4-BE49-F238E27FC236}">
                <a16:creationId xmlns:a16="http://schemas.microsoft.com/office/drawing/2014/main" id="{BBB76F0F-971C-40E1-90D6-EF754ADE2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80798" y="2037227"/>
            <a:ext cx="2783541" cy="27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431</Words>
  <Application>Microsoft Office PowerPoint</Application>
  <PresentationFormat>와이드스크린</PresentationFormat>
  <Paragraphs>66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Preten</vt:lpstr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2023-06-21T11:24:20Z</dcterms:created>
  <dcterms:modified xsi:type="dcterms:W3CDTF">2023-06-22T21:58:28Z</dcterms:modified>
</cp:coreProperties>
</file>