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69" r:id="rId4"/>
    <p:sldId id="266" r:id="rId5"/>
    <p:sldId id="267" r:id="rId6"/>
    <p:sldId id="268" r:id="rId7"/>
    <p:sldId id="271" r:id="rId8"/>
    <p:sldId id="286" r:id="rId9"/>
    <p:sldId id="280" r:id="rId10"/>
    <p:sldId id="279" r:id="rId11"/>
    <p:sldId id="281" r:id="rId12"/>
    <p:sldId id="282" r:id="rId13"/>
    <p:sldId id="283" r:id="rId14"/>
    <p:sldId id="285" r:id="rId15"/>
    <p:sldId id="287" r:id="rId16"/>
    <p:sldId id="288" r:id="rId17"/>
    <p:sldId id="289" r:id="rId18"/>
    <p:sldId id="292" r:id="rId19"/>
    <p:sldId id="290" r:id="rId20"/>
    <p:sldId id="278" r:id="rId21"/>
    <p:sldId id="273" r:id="rId22"/>
    <p:sldId id="272" r:id="rId23"/>
    <p:sldId id="277" r:id="rId24"/>
    <p:sldId id="275" r:id="rId25"/>
    <p:sldId id="276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h" initials="k" lastIdx="1" clrIdx="0">
    <p:extLst>
      <p:ext uri="{19B8F6BF-5375-455C-9EA6-DF929625EA0E}">
        <p15:presenceInfo xmlns:p15="http://schemas.microsoft.com/office/powerpoint/2012/main" userId="k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ECB36-26EF-4A15-B5E6-E1E2729A286C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89C6E-5332-4836-A88B-652639D37F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89C6E-5332-4836-A88B-652639D37F5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3CC42-9BF9-4762-A4E7-AAE548B09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DEF686-3C5C-41B3-877A-552238557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8AE4D-2A89-4672-B43D-C033A44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9C07-1AA8-4A3C-A913-BB2D9EDB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D067-B2BD-4C4D-A232-FEEC8B21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9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17DC-9D97-409C-A5F2-143AEA70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3DA29-4F70-4F08-BE2A-F61C1532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15C4B-1159-4546-BFB2-ABA27D36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8CCF-FADE-47CB-8B9A-1371CB8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E2ADC-3E0F-45D4-835F-5077EF3A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E20050-AD92-4BB8-83F5-C644AB241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FBF9E-1AAC-4F36-9E9C-47449E1E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9E6BE-C7CE-46E0-B747-3C3FE1CA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F3D56-5553-49F3-AA7A-201C42F6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D891-91C5-4F45-826E-FD3979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EE1B0-154B-4892-BE2F-1662E7CA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E6D8-7253-4164-80BB-12B3245A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CA48-7EC2-4650-98D2-05D5B70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CA24C-F12F-4AD0-A74D-8227EB00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B7A27-D759-4A24-BDE5-33959464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369A-4DFA-4C94-B5AA-F17B3C3C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5A99-A1F7-4B2D-803D-2B3E07A6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514AA-0467-4A07-89AC-A2CEA4F9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3AE6-1C86-41B2-A21E-5D159D8E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9C9C-7FA1-4094-B61B-9CB7C6CD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783A-4545-4F33-9738-121A334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35F40-E999-42F1-B508-08CCD10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53F27-35E1-42D9-9229-E37F888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C19CE5-E775-4C2D-9703-670188C4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5D22B-8C4A-45A4-8991-D153735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9EE5-2383-4F12-B50C-7B7B973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7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809D0-0D71-47F5-86FD-661E015D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F42062-F1F2-4CDD-BF7A-0C3BB272F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3683F-5F66-4730-8044-A6E0BA4D7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722D7F-53B9-4CA4-90FE-A530AC492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F42E0-7080-4FB8-AB03-19AC9A571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247F08-A90D-4CFE-832C-618002B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D86F1-83C8-4A75-BCCB-CD6A0FC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67658-1274-4D21-A3C5-DBA24B73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C3A0E-2097-4A68-8F99-92F38850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8FB5A1-CFBC-4BC1-9D9E-FD6D724E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2DFAA-FF2C-4B7E-9AE0-B796C3A4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F32A58-859D-4BDB-BDDB-79D7036C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3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C4004-B798-49F8-B9B8-493BEF2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5EE023-D907-4D04-8CD6-7871F1E4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90B03-85B7-4DCC-BA2E-FA7EE1C5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3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296-BBB3-45FF-A7D0-0466550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F45D4-7C28-47CF-8CE8-45368934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7430F6-F16F-45D7-BE8C-31073233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B0539-702C-49C7-92F5-2BDD887D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6A7B8-C14A-433E-9D73-EB9A97D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5BE67-C5E1-449A-961E-621B7FBA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61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E070-F813-42A5-841A-2A5140D4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F4CD8-E076-4AB6-9EEE-DF4F23AC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49DAE-899D-44A3-AA64-A10804F8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B7D866-741F-4AA5-AE0D-3860C3CF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E2677-8455-446E-A23A-9B47EF20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E740-3CEA-4378-821D-CD0BE935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6E3F68-D90D-454E-B761-3AA922A2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8C7E0-2E52-4333-8310-0F53C9B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872D7-F53A-4716-B6BA-798E848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E282-24AE-4CE9-9BB3-D39516657B11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4301-FDF6-48F0-9487-9D2734F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F3A01-ACCA-4A49-94AC-F3E93623E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B366-47AA-487D-A491-76BBDF51E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es-hardware.co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ss-won/%EB%84%A4%ED%8A%B8%EC%9B%8C%ED%81%AC-URI-URL-UR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ashimalik.medium.com/async-v-s-defer-attributes-in-javascript-50f5547a9dc7" TargetMode="Externa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im-dragon.tistory.com/9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dium.com/@syalot005006/%EB%B8%8C%EB%9D%BC%EC%9A%B0%EC%A0%80-http-%EC%B5%9C%EB%8C%80-%EC%97%B0%EA%B2%B0%EC%88%98-%EC%95%8C%EC%95%84%EB%B3%B4%EA%B8%B0-3f7aa1453bc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locality-of-reference-and-cache-operation-in-cache-memory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rmflqhd&amp;logNo=14016616812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eily.com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C584A5-8898-4934-9640-ACB7D6644B8D}"/>
              </a:ext>
            </a:extLst>
          </p:cNvPr>
          <p:cNvSpPr txBox="1"/>
          <p:nvPr/>
        </p:nvSpPr>
        <p:spPr>
          <a:xfrm>
            <a:off x="2887945" y="2946244"/>
            <a:ext cx="613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1169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URI(Uniform Resource Identifier)</a:t>
            </a:r>
          </a:p>
          <a:p>
            <a:r>
              <a:rPr lang="ko-KR" altLang="en-US" dirty="0"/>
              <a:t>웹 서버의 웹 리소스는 이름</a:t>
            </a:r>
            <a:r>
              <a:rPr lang="en-US" altLang="ko-KR" dirty="0"/>
              <a:t>(URI)</a:t>
            </a:r>
            <a:r>
              <a:rPr lang="ko-KR" altLang="en-US" dirty="0"/>
              <a:t>을 갖는다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클라이언트가 지목 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이후 </a:t>
            </a:r>
            <a:r>
              <a:rPr lang="en-US" altLang="ko-KR" dirty="0">
                <a:sym typeface="Wingdings" panose="05000000000000000000" pitchFamily="2" charset="2"/>
              </a:rPr>
              <a:t>HTTP</a:t>
            </a:r>
            <a:r>
              <a:rPr lang="ko-KR" altLang="en-US" dirty="0">
                <a:sym typeface="Wingdings" panose="05000000000000000000" pitchFamily="2" charset="2"/>
              </a:rPr>
              <a:t>에 의해서 </a:t>
            </a:r>
            <a:r>
              <a:rPr lang="en-US" altLang="ko-KR" dirty="0">
                <a:sym typeface="Wingdings" panose="05000000000000000000" pitchFamily="2" charset="2"/>
              </a:rPr>
              <a:t>URI</a:t>
            </a:r>
            <a:r>
              <a:rPr lang="ko-KR" altLang="en-US" dirty="0">
                <a:sym typeface="Wingdings" panose="05000000000000000000" pitchFamily="2" charset="2"/>
              </a:rPr>
              <a:t>가 해석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DD45-53FE-46CA-952A-BD77092EFFC9}"/>
              </a:ext>
            </a:extLst>
          </p:cNvPr>
          <p:cNvSpPr txBox="1"/>
          <p:nvPr/>
        </p:nvSpPr>
        <p:spPr>
          <a:xfrm>
            <a:off x="1154096" y="3429000"/>
            <a:ext cx="10085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http://www.</a:t>
            </a:r>
            <a:r>
              <a:rPr lang="ko-KR" altLang="en-US" sz="3200" dirty="0" err="1">
                <a:sym typeface="Wingdings" panose="05000000000000000000" pitchFamily="2" charset="2"/>
              </a:rPr>
              <a:t>조하드웨어</a:t>
            </a:r>
            <a:r>
              <a:rPr lang="en-US" altLang="ko-KR" sz="3200" dirty="0">
                <a:sym typeface="Wingdings" panose="05000000000000000000" pitchFamily="2" charset="2"/>
              </a:rPr>
              <a:t>.com/specials/saw-blade.gif</a:t>
            </a:r>
          </a:p>
          <a:p>
            <a:endParaRPr lang="ko-KR" altLang="en-US" sz="3200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01230655-A730-47E0-B524-B331394432DE}"/>
              </a:ext>
            </a:extLst>
          </p:cNvPr>
          <p:cNvSpPr/>
          <p:nvPr/>
        </p:nvSpPr>
        <p:spPr>
          <a:xfrm rot="5400000">
            <a:off x="1491475" y="2736516"/>
            <a:ext cx="461639" cy="923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0BB1DFFF-DDF5-4F88-86ED-091BBFA51C14}"/>
              </a:ext>
            </a:extLst>
          </p:cNvPr>
          <p:cNvSpPr/>
          <p:nvPr/>
        </p:nvSpPr>
        <p:spPr>
          <a:xfrm rot="5400000">
            <a:off x="4088167" y="1311678"/>
            <a:ext cx="461639" cy="3773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21FFCFD-C689-4816-A121-B7BA835E03C9}"/>
              </a:ext>
            </a:extLst>
          </p:cNvPr>
          <p:cNvSpPr/>
          <p:nvPr/>
        </p:nvSpPr>
        <p:spPr>
          <a:xfrm rot="5400000">
            <a:off x="8244396" y="1311676"/>
            <a:ext cx="461639" cy="3773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77DBC1-8715-44D7-A187-DF23DF560242}"/>
              </a:ext>
            </a:extLst>
          </p:cNvPr>
          <p:cNvSpPr/>
          <p:nvPr/>
        </p:nvSpPr>
        <p:spPr>
          <a:xfrm>
            <a:off x="1420427" y="2166152"/>
            <a:ext cx="648070" cy="641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6D02685-3AD4-4994-A69E-3F050E0B7EF2}"/>
              </a:ext>
            </a:extLst>
          </p:cNvPr>
          <p:cNvSpPr/>
          <p:nvPr/>
        </p:nvSpPr>
        <p:spPr>
          <a:xfrm>
            <a:off x="3994951" y="2166152"/>
            <a:ext cx="648070" cy="641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7BB6554-B50F-4917-B4C9-F7F218A466E5}"/>
              </a:ext>
            </a:extLst>
          </p:cNvPr>
          <p:cNvSpPr/>
          <p:nvPr/>
        </p:nvSpPr>
        <p:spPr>
          <a:xfrm>
            <a:off x="8151180" y="2166152"/>
            <a:ext cx="648070" cy="641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2449B8-D787-4CF9-A634-AC0D9EDE6CAB}"/>
              </a:ext>
            </a:extLst>
          </p:cNvPr>
          <p:cNvSpPr txBox="1"/>
          <p:nvPr/>
        </p:nvSpPr>
        <p:spPr>
          <a:xfrm>
            <a:off x="230818" y="4506190"/>
            <a:ext cx="1193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http </a:t>
            </a:r>
            <a:r>
              <a:rPr lang="ko-KR" altLang="en-US" dirty="0"/>
              <a:t>프로토콜을 이용하라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www.</a:t>
            </a:r>
            <a:r>
              <a:rPr lang="ko-KR" altLang="en-US" dirty="0" err="1">
                <a:sym typeface="Wingdings" panose="05000000000000000000" pitchFamily="2" charset="2"/>
              </a:rPr>
              <a:t>조하드웨어</a:t>
            </a:r>
            <a:r>
              <a:rPr lang="en-US" altLang="ko-KR" dirty="0">
                <a:sym typeface="Wingdings" panose="05000000000000000000" pitchFamily="2" charset="2"/>
              </a:rPr>
              <a:t>.com</a:t>
            </a:r>
            <a:r>
              <a:rPr lang="ko-KR" altLang="en-US" dirty="0">
                <a:sym typeface="Wingdings" panose="05000000000000000000" pitchFamily="2" charset="2"/>
              </a:rPr>
              <a:t>으로 이동하라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speicals</a:t>
            </a:r>
            <a:r>
              <a:rPr lang="en-US" altLang="ko-KR" dirty="0">
                <a:sym typeface="Wingdings" panose="05000000000000000000" pitchFamily="2" charset="2"/>
              </a:rPr>
              <a:t>/saw-blade.gif </a:t>
            </a:r>
            <a:r>
              <a:rPr lang="ko-KR" altLang="en-US" dirty="0">
                <a:sym typeface="Wingdings" panose="05000000000000000000" pitchFamily="2" charset="2"/>
              </a:rPr>
              <a:t>리소스를 가져와라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0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URI</a:t>
            </a:r>
            <a:r>
              <a:rPr lang="ko-KR" altLang="en-US" b="1" dirty="0"/>
              <a:t>는 </a:t>
            </a:r>
            <a:r>
              <a:rPr lang="en-US" altLang="ko-KR" b="1" dirty="0"/>
              <a:t>URL</a:t>
            </a:r>
            <a:r>
              <a:rPr lang="ko-KR" altLang="en-US" b="1" dirty="0"/>
              <a:t>과 </a:t>
            </a:r>
            <a:r>
              <a:rPr lang="en-US" altLang="ko-KR" b="1" dirty="0"/>
              <a:t>URN</a:t>
            </a:r>
            <a:r>
              <a:rPr lang="ko-KR" altLang="en-US" b="1" dirty="0"/>
              <a:t>으로 구성</a:t>
            </a:r>
            <a:endParaRPr lang="en-US" altLang="ko-KR" b="1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(1) URL(Uniform Resource </a:t>
            </a:r>
            <a:r>
              <a:rPr lang="en-US" altLang="ko-KR" b="1" dirty="0">
                <a:sym typeface="Wingdings" panose="05000000000000000000" pitchFamily="2" charset="2"/>
              </a:rPr>
              <a:t>Locator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리소스에 대한 구체적인 </a:t>
            </a:r>
            <a:r>
              <a:rPr lang="ko-KR" altLang="en-US" b="1" dirty="0">
                <a:sym typeface="Wingdings" panose="05000000000000000000" pitchFamily="2" charset="2"/>
              </a:rPr>
              <a:t>위치</a:t>
            </a:r>
            <a:r>
              <a:rPr lang="ko-KR" altLang="en-US" dirty="0">
                <a:sym typeface="Wingdings" panose="05000000000000000000" pitchFamily="2" charset="2"/>
              </a:rPr>
              <a:t>를 서술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http://www.oreily.com/index.html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오라일리 출판사 홈페이지의</a:t>
            </a:r>
            <a:r>
              <a:rPr lang="en-US" altLang="ko-KR" dirty="0">
                <a:sym typeface="Wingdings" panose="05000000000000000000" pitchFamily="2" charset="2"/>
              </a:rPr>
              <a:t> URL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http://www.yahoo.com/images/logo.gif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야후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웹 사이트 로고의 </a:t>
            </a:r>
            <a:r>
              <a:rPr lang="en-US" altLang="ko-KR" dirty="0">
                <a:sym typeface="Wingdings" panose="05000000000000000000" pitchFamily="2" charset="2"/>
              </a:rPr>
              <a:t>URL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http://www.joes-hardware.com/inventory-check.cgi?item=12731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물품 </a:t>
            </a:r>
            <a:r>
              <a:rPr lang="en-US" altLang="ko-KR" dirty="0">
                <a:sym typeface="Wingdings" panose="05000000000000000000" pitchFamily="2" charset="2"/>
              </a:rPr>
              <a:t>#12731</a:t>
            </a:r>
            <a:r>
              <a:rPr lang="ko-KR" altLang="en-US" dirty="0">
                <a:sym typeface="Wingdings" panose="05000000000000000000" pitchFamily="2" charset="2"/>
              </a:rPr>
              <a:t>의 재고가 있는지 확인하는 프로그램에 대한 </a:t>
            </a:r>
            <a:r>
              <a:rPr lang="en-US" altLang="ko-KR" dirty="0">
                <a:sym typeface="Wingdings" panose="05000000000000000000" pitchFamily="2" charset="2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983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B52F99-E709-4B32-B458-B53F56512A59}"/>
              </a:ext>
            </a:extLst>
          </p:cNvPr>
          <p:cNvGrpSpPr/>
          <p:nvPr/>
        </p:nvGrpSpPr>
        <p:grpSpPr>
          <a:xfrm>
            <a:off x="1154095" y="1553593"/>
            <a:ext cx="10085033" cy="2340066"/>
            <a:chOff x="1154096" y="2166152"/>
            <a:chExt cx="10085033" cy="23400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49DD45-53FE-46CA-952A-BD77092EFFC9}"/>
                </a:ext>
              </a:extLst>
            </p:cNvPr>
            <p:cNvSpPr txBox="1"/>
            <p:nvPr/>
          </p:nvSpPr>
          <p:spPr>
            <a:xfrm>
              <a:off x="1154096" y="3429000"/>
              <a:ext cx="1008503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ym typeface="Wingdings" panose="05000000000000000000" pitchFamily="2" charset="2"/>
                </a:rPr>
                <a:t>http://www.</a:t>
              </a:r>
              <a:r>
                <a:rPr lang="ko-KR" altLang="en-US" sz="3200" dirty="0" err="1">
                  <a:sym typeface="Wingdings" panose="05000000000000000000" pitchFamily="2" charset="2"/>
                </a:rPr>
                <a:t>조하드웨어</a:t>
              </a:r>
              <a:r>
                <a:rPr lang="en-US" altLang="ko-KR" sz="3200" dirty="0">
                  <a:sym typeface="Wingdings" panose="05000000000000000000" pitchFamily="2" charset="2"/>
                </a:rPr>
                <a:t>.com/specials/saw-blade.gif</a:t>
              </a:r>
            </a:p>
            <a:p>
              <a:endParaRPr lang="ko-KR" altLang="en-US" sz="3200" dirty="0"/>
            </a:p>
          </p:txBody>
        </p:sp>
        <p:sp>
          <p:nvSpPr>
            <p:cNvPr id="11" name="왼쪽 중괄호 10">
              <a:extLst>
                <a:ext uri="{FF2B5EF4-FFF2-40B4-BE49-F238E27FC236}">
                  <a16:creationId xmlns:a16="http://schemas.microsoft.com/office/drawing/2014/main" id="{01230655-A730-47E0-B524-B331394432DE}"/>
                </a:ext>
              </a:extLst>
            </p:cNvPr>
            <p:cNvSpPr/>
            <p:nvPr/>
          </p:nvSpPr>
          <p:spPr>
            <a:xfrm rot="5400000">
              <a:off x="1491475" y="2736516"/>
              <a:ext cx="461639" cy="92333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중괄호 33">
              <a:extLst>
                <a:ext uri="{FF2B5EF4-FFF2-40B4-BE49-F238E27FC236}">
                  <a16:creationId xmlns:a16="http://schemas.microsoft.com/office/drawing/2014/main" id="{0BB1DFFF-DDF5-4F88-86ED-091BBFA51C14}"/>
                </a:ext>
              </a:extLst>
            </p:cNvPr>
            <p:cNvSpPr/>
            <p:nvPr/>
          </p:nvSpPr>
          <p:spPr>
            <a:xfrm rot="5400000">
              <a:off x="4088167" y="1311678"/>
              <a:ext cx="461639" cy="37730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왼쪽 중괄호 34">
              <a:extLst>
                <a:ext uri="{FF2B5EF4-FFF2-40B4-BE49-F238E27FC236}">
                  <a16:creationId xmlns:a16="http://schemas.microsoft.com/office/drawing/2014/main" id="{F21FFCFD-C689-4816-A121-B7BA835E03C9}"/>
                </a:ext>
              </a:extLst>
            </p:cNvPr>
            <p:cNvSpPr/>
            <p:nvPr/>
          </p:nvSpPr>
          <p:spPr>
            <a:xfrm rot="5400000">
              <a:off x="8244396" y="1311676"/>
              <a:ext cx="461639" cy="37730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877DBC1-8715-44D7-A187-DF23DF560242}"/>
                </a:ext>
              </a:extLst>
            </p:cNvPr>
            <p:cNvSpPr/>
            <p:nvPr/>
          </p:nvSpPr>
          <p:spPr>
            <a:xfrm>
              <a:off x="1420427" y="2166152"/>
              <a:ext cx="648070" cy="6414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1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6D02685-3AD4-4994-A69E-3F050E0B7EF2}"/>
                </a:ext>
              </a:extLst>
            </p:cNvPr>
            <p:cNvSpPr/>
            <p:nvPr/>
          </p:nvSpPr>
          <p:spPr>
            <a:xfrm>
              <a:off x="3994951" y="2166152"/>
              <a:ext cx="648070" cy="6414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2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7BB6554-B50F-4917-B4C9-F7F218A466E5}"/>
                </a:ext>
              </a:extLst>
            </p:cNvPr>
            <p:cNvSpPr/>
            <p:nvPr/>
          </p:nvSpPr>
          <p:spPr>
            <a:xfrm>
              <a:off x="8151180" y="2166152"/>
              <a:ext cx="648070" cy="6414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</a:rPr>
                <a:t>3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2449B8-D787-4CF9-A634-AC0D9EDE6CAB}"/>
              </a:ext>
            </a:extLst>
          </p:cNvPr>
          <p:cNvSpPr txBox="1"/>
          <p:nvPr/>
        </p:nvSpPr>
        <p:spPr>
          <a:xfrm>
            <a:off x="230817" y="4288744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scheme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  <a:r>
              <a:rPr lang="ko-KR" altLang="en-US" dirty="0"/>
              <a:t> 리소스에 접근하기 위해 사용하는 프로토콜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서버의 인터넷 주소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www.joes-hardware.com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웹 서버의 리소스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/specials/saw-blade.gif)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로 구성된 요청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http://www.</a:t>
            </a:r>
            <a:r>
              <a:rPr lang="ko-KR" altLang="en-US" dirty="0" err="1">
                <a:sym typeface="Wingdings" panose="05000000000000000000" pitchFamily="2" charset="2"/>
              </a:rPr>
              <a:t>조하드웨어</a:t>
            </a:r>
            <a:r>
              <a:rPr lang="en-US" altLang="ko-KR" dirty="0">
                <a:sym typeface="Wingdings" panose="05000000000000000000" pitchFamily="2" charset="2"/>
              </a:rPr>
              <a:t>.com/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b="1" dirty="0">
                <a:sym typeface="Wingdings" panose="05000000000000000000" pitchFamily="2" charset="2"/>
              </a:rPr>
              <a:t>루트 요청</a:t>
            </a:r>
            <a:r>
              <a:rPr lang="ko-KR" altLang="en-US" dirty="0">
                <a:sym typeface="Wingdings" panose="05000000000000000000" pitchFamily="2" charset="2"/>
              </a:rPr>
              <a:t>이라 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암묵적으로 </a:t>
            </a:r>
            <a:r>
              <a:rPr lang="en-US" altLang="ko-KR" dirty="0">
                <a:sym typeface="Wingdings" panose="05000000000000000000" pitchFamily="2" charset="2"/>
              </a:rPr>
              <a:t>http://www.</a:t>
            </a:r>
            <a:r>
              <a:rPr lang="ko-KR" altLang="en-US" dirty="0" err="1">
                <a:sym typeface="Wingdings" panose="05000000000000000000" pitchFamily="2" charset="2"/>
              </a:rPr>
              <a:t>조하드웨어</a:t>
            </a:r>
            <a:r>
              <a:rPr lang="en-US" altLang="ko-KR" dirty="0">
                <a:sym typeface="Wingdings" panose="05000000000000000000" pitchFamily="2" charset="2"/>
              </a:rPr>
              <a:t>.com/index.html</a:t>
            </a:r>
            <a:r>
              <a:rPr lang="ko-KR" altLang="en-US" dirty="0">
                <a:sym typeface="Wingdings" panose="05000000000000000000" pitchFamily="2" charset="2"/>
              </a:rPr>
              <a:t>을 응답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URL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구성에 대해서 더 알아보기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(2) URN(Uniform Resource </a:t>
            </a:r>
            <a:r>
              <a:rPr lang="en-US" altLang="ko-KR" b="1" dirty="0">
                <a:sym typeface="Wingdings" panose="05000000000000000000" pitchFamily="2" charset="2"/>
              </a:rPr>
              <a:t>Name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URL</a:t>
            </a:r>
            <a:r>
              <a:rPr lang="ko-KR" altLang="en-US" dirty="0">
                <a:sym typeface="Wingdings" panose="05000000000000000000" pitchFamily="2" charset="2"/>
              </a:rPr>
              <a:t>은 리소스에 대한 구체적인 </a:t>
            </a:r>
            <a:r>
              <a:rPr lang="ko-KR" altLang="en-US" b="1" dirty="0">
                <a:sym typeface="Wingdings" panose="05000000000000000000" pitchFamily="2" charset="2"/>
              </a:rPr>
              <a:t>위치</a:t>
            </a:r>
            <a:r>
              <a:rPr lang="ko-KR" altLang="en-US" dirty="0">
                <a:sym typeface="Wingdings" panose="05000000000000000000" pitchFamily="2" charset="2"/>
              </a:rPr>
              <a:t>를 서술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URN</a:t>
            </a:r>
            <a:r>
              <a:rPr lang="ko-KR" altLang="en-US" dirty="0">
                <a:sym typeface="Wingdings" panose="05000000000000000000" pitchFamily="2" charset="2"/>
              </a:rPr>
              <a:t>은 리소스의 위치에 영향 받지 않는 </a:t>
            </a:r>
            <a:r>
              <a:rPr lang="ko-KR" altLang="en-US" b="1" dirty="0">
                <a:sym typeface="Wingdings" panose="05000000000000000000" pitchFamily="2" charset="2"/>
              </a:rPr>
              <a:t>유일무이한 이름</a:t>
            </a:r>
            <a:r>
              <a:rPr lang="ko-KR" altLang="en-US" dirty="0">
                <a:sym typeface="Wingdings" panose="05000000000000000000" pitchFamily="2" charset="2"/>
              </a:rPr>
              <a:t> 역할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리소스가 이름을 바꾸지 않는 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여러 종류의 네트워크 접속 프로토콜로 접근해도 문제 없음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  <a:hlinkClick r:id="rId2"/>
              </a:rPr>
              <a:t>URN</a:t>
            </a:r>
            <a:r>
              <a:rPr lang="ko-KR" altLang="en-US" dirty="0">
                <a:sym typeface="Wingdings" panose="05000000000000000000" pitchFamily="2" charset="2"/>
                <a:hlinkClick r:id="rId2"/>
              </a:rPr>
              <a:t>과 </a:t>
            </a:r>
            <a:r>
              <a:rPr lang="en-US" altLang="ko-KR" dirty="0">
                <a:sym typeface="Wingdings" panose="05000000000000000000" pitchFamily="2" charset="2"/>
                <a:hlinkClick r:id="rId2"/>
              </a:rPr>
              <a:t>URL </a:t>
            </a:r>
            <a:r>
              <a:rPr lang="ko-KR" altLang="en-US" dirty="0">
                <a:sym typeface="Wingdings" panose="05000000000000000000" pitchFamily="2" charset="2"/>
                <a:hlinkClick r:id="rId2"/>
              </a:rPr>
              <a:t>구분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URN</a:t>
            </a:r>
            <a:r>
              <a:rPr lang="ko-KR" altLang="en-US" dirty="0">
                <a:sym typeface="Wingdings" panose="05000000000000000000" pitchFamily="2" charset="2"/>
              </a:rPr>
              <a:t>은 위치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주소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나 접근법에 대한 명시 없이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리소스에 대해 이야기할 때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ISBN </a:t>
            </a:r>
            <a:r>
              <a:rPr lang="ko-KR" altLang="en-US" dirty="0">
                <a:sym typeface="Wingdings" panose="05000000000000000000" pitchFamily="2" charset="2"/>
              </a:rPr>
              <a:t>시스템에서 </a:t>
            </a:r>
            <a:r>
              <a:rPr lang="en-US" altLang="ko-KR" dirty="0">
                <a:sym typeface="Wingdings" panose="05000000000000000000" pitchFamily="2" charset="2"/>
              </a:rPr>
              <a:t>0-486-27557-4</a:t>
            </a:r>
            <a:r>
              <a:rPr lang="ko-KR" altLang="en-US" dirty="0">
                <a:sym typeface="Wingdings" panose="05000000000000000000" pitchFamily="2" charset="2"/>
              </a:rPr>
              <a:t>는 셰익스피어의 작품 </a:t>
            </a:r>
            <a:r>
              <a:rPr lang="ko-KR" altLang="en-US" dirty="0" err="1">
                <a:sym typeface="Wingdings" panose="05000000000000000000" pitchFamily="2" charset="2"/>
              </a:rPr>
              <a:t>로미오와</a:t>
            </a:r>
            <a:r>
              <a:rPr lang="ko-KR" altLang="en-US" dirty="0">
                <a:sym typeface="Wingdings" panose="05000000000000000000" pitchFamily="2" charset="2"/>
              </a:rPr>
              <a:t> 줄리엣의 특정 에디션을 지칭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URN</a:t>
            </a:r>
            <a:r>
              <a:rPr lang="ko-KR" altLang="en-US" dirty="0">
                <a:sym typeface="Wingdings" panose="05000000000000000000" pitchFamily="2" charset="2"/>
              </a:rPr>
              <a:t>으로 나타내면</a:t>
            </a:r>
            <a:r>
              <a:rPr lang="en-US" altLang="ko-KR" dirty="0">
                <a:sym typeface="Wingdings" panose="05000000000000000000" pitchFamily="2" charset="2"/>
              </a:rPr>
              <a:t>, urn:isbn:0-486-27557-4</a:t>
            </a:r>
            <a:r>
              <a:rPr lang="ko-KR" altLang="en-US" dirty="0">
                <a:sym typeface="Wingdings" panose="05000000000000000000" pitchFamily="2" charset="2"/>
              </a:rPr>
              <a:t>로 표기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 표기법은 </a:t>
            </a:r>
            <a:r>
              <a:rPr lang="ko-KR" altLang="en-US" b="1" dirty="0">
                <a:sym typeface="Wingdings" panose="05000000000000000000" pitchFamily="2" charset="2"/>
              </a:rPr>
              <a:t>리소스에 어떻게 접근할 것인지를 명시하지 않으며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리소스 자체를 특정하는 것</a:t>
            </a:r>
            <a:r>
              <a:rPr lang="ko-KR" altLang="en-US" dirty="0">
                <a:sym typeface="Wingdings" panose="05000000000000000000" pitchFamily="2" charset="2"/>
              </a:rPr>
              <a:t>을 목표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※ ISBN(International Standard Book Number)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전 세계적으로 쏟아져 나오는 방대한 양의 서적을 체계적으로 분류하기 위해 국제적으로 정한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도서표준 </a:t>
            </a:r>
            <a:r>
              <a:rPr lang="ko-KR" altLang="en-US" b="1" dirty="0" err="1">
                <a:sym typeface="Wingdings" panose="05000000000000000000" pitchFamily="2" charset="2"/>
              </a:rPr>
              <a:t>고유코드번호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세계 어디서나 통용될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번호만으로 어느 나라 어느 출판사에서 나온 책인지 알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044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HTTP </a:t>
            </a:r>
            <a:r>
              <a:rPr lang="ko-KR" altLang="en-US" b="1" dirty="0">
                <a:sym typeface="Wingdings" panose="05000000000000000000" pitchFamily="2" charset="2"/>
              </a:rPr>
              <a:t>트랜잭션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요청 명령과 응답 결과로 구성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이 과정에서 정형화된 데이터인 </a:t>
            </a:r>
            <a:r>
              <a:rPr lang="en-US" altLang="ko-KR" b="1" dirty="0">
                <a:sym typeface="Wingdings" panose="05000000000000000000" pitchFamily="2" charset="2"/>
              </a:rPr>
              <a:t>HTTP </a:t>
            </a:r>
            <a:r>
              <a:rPr lang="ko-KR" altLang="en-US" b="1" dirty="0">
                <a:sym typeface="Wingdings" panose="05000000000000000000" pitchFamily="2" charset="2"/>
              </a:rPr>
              <a:t>메시지</a:t>
            </a:r>
            <a:r>
              <a:rPr lang="ko-KR" altLang="en-US" dirty="0">
                <a:sym typeface="Wingdings" panose="05000000000000000000" pitchFamily="2" charset="2"/>
              </a:rPr>
              <a:t>를 이용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메서드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서버에게 어떤 동작을 취해야 하는지 알려줌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요청 메시지는 한 개의 메서드를 가짐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sym typeface="Wingdings" panose="05000000000000000000" pitchFamily="2" charset="2"/>
              </a:rPr>
              <a:t>GET: </a:t>
            </a:r>
            <a:r>
              <a:rPr lang="ko-KR" altLang="en-US" dirty="0">
                <a:sym typeface="Wingdings" panose="05000000000000000000" pitchFamily="2" charset="2"/>
              </a:rPr>
              <a:t>서버에서 클라이언트로 지정한 리소스를 보내라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sym typeface="Wingdings" panose="05000000000000000000" pitchFamily="2" charset="2"/>
              </a:rPr>
              <a:t>PUT: </a:t>
            </a:r>
            <a:r>
              <a:rPr lang="ko-KR" altLang="en-US" dirty="0" err="1">
                <a:sym typeface="Wingdings" panose="05000000000000000000" pitchFamily="2" charset="2"/>
              </a:rPr>
              <a:t>클라이어트에서</a:t>
            </a:r>
            <a:r>
              <a:rPr lang="ko-KR" altLang="en-US" dirty="0">
                <a:sym typeface="Wingdings" panose="05000000000000000000" pitchFamily="2" charset="2"/>
              </a:rPr>
              <a:t> 서버로 보낸 데이터를 지정한 이름의 리소스로 저장하라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sym typeface="Wingdings" panose="05000000000000000000" pitchFamily="2" charset="2"/>
              </a:rPr>
              <a:t>DELETE: </a:t>
            </a:r>
            <a:r>
              <a:rPr lang="ko-KR" altLang="en-US" dirty="0">
                <a:sym typeface="Wingdings" panose="05000000000000000000" pitchFamily="2" charset="2"/>
              </a:rPr>
              <a:t>지정한 리소스를 서버에서 삭제해라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sym typeface="Wingdings" panose="05000000000000000000" pitchFamily="2" charset="2"/>
              </a:rPr>
              <a:t>POST: </a:t>
            </a:r>
            <a:r>
              <a:rPr lang="ko-KR" altLang="en-US" dirty="0">
                <a:sym typeface="Wingdings" panose="05000000000000000000" pitchFamily="2" charset="2"/>
              </a:rPr>
              <a:t>클라이언트 데이터를 서버 게이트웨이 애플리케이션으로 보내라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r>
              <a:rPr lang="en-US" altLang="ko-KR" dirty="0">
                <a:sym typeface="Wingdings" panose="05000000000000000000" pitchFamily="2" charset="2"/>
              </a:rPr>
              <a:t>HEAD: </a:t>
            </a:r>
            <a:r>
              <a:rPr lang="ko-KR" altLang="en-US" dirty="0">
                <a:sym typeface="Wingdings" panose="05000000000000000000" pitchFamily="2" charset="2"/>
              </a:rPr>
              <a:t>지정한 리소스에 대한 응답에서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헤더 부분만 보내라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상태코드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응답 메시지는 상태 코드와 함께 반환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요청이 성공했는지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조치가 필요한지 등을 알려주는 세 자리 숫자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200(</a:t>
            </a:r>
            <a:r>
              <a:rPr lang="ko-KR" altLang="en-US" dirty="0">
                <a:sym typeface="Wingdings" panose="05000000000000000000" pitchFamily="2" charset="2"/>
              </a:rPr>
              <a:t>문서가 바르게 반환</a:t>
            </a:r>
            <a:r>
              <a:rPr lang="en-US" altLang="ko-KR" dirty="0">
                <a:sym typeface="Wingdings" panose="05000000000000000000" pitchFamily="2" charset="2"/>
              </a:rPr>
              <a:t>), 302(</a:t>
            </a:r>
            <a:r>
              <a:rPr lang="ko-KR" altLang="en-US" dirty="0">
                <a:sym typeface="Wingdings" panose="05000000000000000000" pitchFamily="2" charset="2"/>
              </a:rPr>
              <a:t>다른 곳에 가서 리소스를 가져가라</a:t>
            </a:r>
            <a:r>
              <a:rPr lang="en-US" altLang="ko-KR" dirty="0">
                <a:sym typeface="Wingdings" panose="05000000000000000000" pitchFamily="2" charset="2"/>
              </a:rPr>
              <a:t>, Redirection), 404(</a:t>
            </a:r>
            <a:r>
              <a:rPr lang="ko-KR" altLang="en-US" dirty="0">
                <a:sym typeface="Wingdings" panose="05000000000000000000" pitchFamily="2" charset="2"/>
              </a:rPr>
              <a:t>리소스 찾을 수 없음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※ 302 </a:t>
            </a:r>
            <a:r>
              <a:rPr lang="ko-KR" altLang="en-US" dirty="0">
                <a:sym typeface="Wingdings" panose="05000000000000000000" pitchFamily="2" charset="2"/>
              </a:rPr>
              <a:t>코드는 리소스의 위치가 바뀌어 사용자를 새로운 </a:t>
            </a:r>
            <a:r>
              <a:rPr lang="en-US" altLang="ko-KR" dirty="0">
                <a:sym typeface="Wingdings" panose="05000000000000000000" pitchFamily="2" charset="2"/>
              </a:rPr>
              <a:t>URL</a:t>
            </a:r>
            <a:r>
              <a:rPr lang="ko-KR" altLang="en-US" dirty="0">
                <a:sym typeface="Wingdings" panose="05000000000000000000" pitchFamily="2" charset="2"/>
              </a:rPr>
              <a:t>로 이동시킴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사유구절</a:t>
            </a:r>
            <a:r>
              <a:rPr lang="en-US" altLang="ko-KR" dirty="0">
                <a:sym typeface="Wingdings" panose="05000000000000000000" pitchFamily="2" charset="2"/>
              </a:rPr>
              <a:t>(reason phrase)</a:t>
            </a:r>
            <a:r>
              <a:rPr lang="ko-KR" altLang="en-US" dirty="0">
                <a:sym typeface="Wingdings" panose="05000000000000000000" pitchFamily="2" charset="2"/>
              </a:rPr>
              <a:t>과 함께 반환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200 OK, 200 Success, 200 All’s cool, dude</a:t>
            </a:r>
          </a:p>
        </p:txBody>
      </p:sp>
    </p:spTree>
    <p:extLst>
      <p:ext uri="{BB962C8B-B14F-4D97-AF65-F5344CB8AC3E}">
        <p14:creationId xmlns:p14="http://schemas.microsoft.com/office/powerpoint/2010/main" val="351160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HTTP</a:t>
            </a:r>
            <a:r>
              <a:rPr lang="ko-KR" altLang="en-US" b="1" dirty="0">
                <a:sym typeface="Wingdings" panose="05000000000000000000" pitchFamily="2" charset="2"/>
              </a:rPr>
              <a:t>는 여러 객체로 이루어질 수 있다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브라우저는 시각적으로 풍부한 웹페이지를 가져올 때 대량의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트랜잭션을 수행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페이지 레이아웃을 서술하는 </a:t>
            </a:r>
            <a:r>
              <a:rPr lang="en-US" altLang="ko-KR" u="sng" dirty="0">
                <a:sym typeface="Wingdings" panose="05000000000000000000" pitchFamily="2" charset="2"/>
              </a:rPr>
              <a:t>HTML ‘</a:t>
            </a:r>
            <a:r>
              <a:rPr lang="ko-KR" altLang="en-US" u="sng" dirty="0">
                <a:sym typeface="Wingdings" panose="05000000000000000000" pitchFamily="2" charset="2"/>
              </a:rPr>
              <a:t>뼈대</a:t>
            </a:r>
            <a:r>
              <a:rPr lang="en-US" altLang="ko-KR" u="sng" dirty="0">
                <a:sym typeface="Wingdings" panose="05000000000000000000" pitchFamily="2" charset="2"/>
              </a:rPr>
              <a:t>’</a:t>
            </a:r>
            <a:r>
              <a:rPr lang="ko-KR" altLang="en-US" u="sng" dirty="0">
                <a:sym typeface="Wingdings" panose="05000000000000000000" pitchFamily="2" charset="2"/>
              </a:rPr>
              <a:t>를 한 번의 트랜잭션으로 가져온 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첨부된 이미지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그래픽 조각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자바 애플릿 등을 가져오기 위해 추가로 </a:t>
            </a:r>
            <a:r>
              <a:rPr lang="en-US" altLang="ko-KR" dirty="0">
                <a:sym typeface="Wingdings" panose="05000000000000000000" pitchFamily="2" charset="2"/>
              </a:rPr>
              <a:t>HTTP </a:t>
            </a:r>
            <a:r>
              <a:rPr lang="ko-KR" altLang="en-US" dirty="0">
                <a:sym typeface="Wingdings" panose="05000000000000000000" pitchFamily="2" charset="2"/>
              </a:rPr>
              <a:t>트랜잭션 수행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리소스들은 서로 다른 서버에 위치할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※ </a:t>
            </a:r>
            <a:r>
              <a:rPr lang="ko-KR" altLang="en-US" dirty="0">
                <a:sym typeface="Wingdings" panose="05000000000000000000" pitchFamily="2" charset="2"/>
              </a:rPr>
              <a:t>자바 애플릿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자바 바이트코드 형태로 배포되는 애플릿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※ </a:t>
            </a:r>
            <a:r>
              <a:rPr lang="ko-KR" altLang="en-US" dirty="0">
                <a:sym typeface="Wingdings" panose="05000000000000000000" pitchFamily="2" charset="2"/>
              </a:rPr>
              <a:t>애플릿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플러그인의 하나로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큰 프로그램 범위 내에서 실행되는 특정한 작업을 수행하는 조그마한 응용 프로그램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1A3781D-1CE2-417B-A67F-F46467D72123}"/>
              </a:ext>
            </a:extLst>
          </p:cNvPr>
          <p:cNvGrpSpPr/>
          <p:nvPr/>
        </p:nvGrpSpPr>
        <p:grpSpPr>
          <a:xfrm>
            <a:off x="3262061" y="3223368"/>
            <a:ext cx="5667877" cy="3468178"/>
            <a:chOff x="5673456" y="3201390"/>
            <a:chExt cx="5667877" cy="34681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C9B6D2-7183-48CF-BFCA-F28AEBFA88DF}"/>
                </a:ext>
              </a:extLst>
            </p:cNvPr>
            <p:cNvSpPr/>
            <p:nvPr/>
          </p:nvSpPr>
          <p:spPr>
            <a:xfrm>
              <a:off x="5749456" y="4342249"/>
              <a:ext cx="1139616" cy="7044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9E8C67D-DC34-404D-A2FE-610C0D81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654" y="3202065"/>
              <a:ext cx="402691" cy="37171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3C39768-2B68-4225-978A-1F6B04B72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1911" y="3201390"/>
              <a:ext cx="370369" cy="373063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CE17BCD-6770-4BE7-B438-B821D961A49C}"/>
                </a:ext>
              </a:extLst>
            </p:cNvPr>
            <p:cNvCxnSpPr/>
            <p:nvPr/>
          </p:nvCxnSpPr>
          <p:spPr>
            <a:xfrm>
              <a:off x="611565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687D29B-82B6-43B0-BD2D-5A2411D8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734" y="3202065"/>
              <a:ext cx="402691" cy="37171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6C63031-13C8-497E-B23E-B6C5A404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3991" y="3201390"/>
              <a:ext cx="370369" cy="373063"/>
            </a:xfrm>
            <a:prstGeom prst="rect">
              <a:avLst/>
            </a:prstGeom>
          </p:spPr>
        </p:pic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5DA7918-A929-4271-87C4-F64195728ADF}"/>
                </a:ext>
              </a:extLst>
            </p:cNvPr>
            <p:cNvCxnSpPr/>
            <p:nvPr/>
          </p:nvCxnSpPr>
          <p:spPr>
            <a:xfrm>
              <a:off x="751773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FD01812-7D4E-457B-B2D1-8B5958423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7814" y="3202065"/>
              <a:ext cx="402691" cy="37171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CB78963-94D0-4388-AEB4-1E1674FE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46071" y="3201390"/>
              <a:ext cx="370369" cy="373063"/>
            </a:xfrm>
            <a:prstGeom prst="rect">
              <a:avLst/>
            </a:prstGeom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5DC30D7-06D8-47F9-BD3C-84A68C9A3643}"/>
                </a:ext>
              </a:extLst>
            </p:cNvPr>
            <p:cNvCxnSpPr/>
            <p:nvPr/>
          </p:nvCxnSpPr>
          <p:spPr>
            <a:xfrm>
              <a:off x="891981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08C2386-D051-429A-9EF9-50237694F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9894" y="3202065"/>
              <a:ext cx="402691" cy="37171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78F6F630-052F-487B-92B2-213A8E41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48151" y="3201390"/>
              <a:ext cx="370369" cy="373063"/>
            </a:xfrm>
            <a:prstGeom prst="rect">
              <a:avLst/>
            </a:prstGeom>
          </p:spPr>
        </p:pic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E72CD93-A868-48A5-9094-93D0280C5535}"/>
                </a:ext>
              </a:extLst>
            </p:cNvPr>
            <p:cNvCxnSpPr/>
            <p:nvPr/>
          </p:nvCxnSpPr>
          <p:spPr>
            <a:xfrm>
              <a:off x="1032189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F13699-D16C-4C21-B840-0F441D615676}"/>
                </a:ext>
              </a:extLst>
            </p:cNvPr>
            <p:cNvGrpSpPr/>
            <p:nvPr/>
          </p:nvGrpSpPr>
          <p:grpSpPr>
            <a:xfrm>
              <a:off x="5732618" y="3631161"/>
              <a:ext cx="1279525" cy="779420"/>
              <a:chOff x="5732618" y="3631161"/>
              <a:chExt cx="1279525" cy="77942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5B4DAE1E-3607-4D44-8EE7-2417B9103E13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6821133B-6939-4964-93AD-983F81C3DF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354A5C-DCCB-4578-ABCD-4159974A6096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B54742-2549-4953-B563-52ECAF3A3042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745F473-447B-478D-B27D-CF7756230028}"/>
                </a:ext>
              </a:extLst>
            </p:cNvPr>
            <p:cNvGrpSpPr/>
            <p:nvPr/>
          </p:nvGrpSpPr>
          <p:grpSpPr>
            <a:xfrm>
              <a:off x="5673456" y="4338908"/>
              <a:ext cx="1397848" cy="779420"/>
              <a:chOff x="5673456" y="4300772"/>
              <a:chExt cx="1397848" cy="779420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0D3718D-89D2-4AEA-8F0E-91B5B9630F68}"/>
                  </a:ext>
                </a:extLst>
              </p:cNvPr>
              <p:cNvCxnSpPr/>
              <p:nvPr/>
            </p:nvCxnSpPr>
            <p:spPr>
              <a:xfrm>
                <a:off x="5880885" y="453808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8C18CA90-EC04-43E8-8328-56204FA85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0885" y="469048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6E6378-919A-4A73-A99E-58878F158C7A}"/>
                  </a:ext>
                </a:extLst>
              </p:cNvPr>
              <p:cNvSpPr txBox="1"/>
              <p:nvPr/>
            </p:nvSpPr>
            <p:spPr>
              <a:xfrm>
                <a:off x="5673456" y="430077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웹페이지 가져오기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051C2C-7D84-4551-8A83-7600DDA7C0C9}"/>
                  </a:ext>
                </a:extLst>
              </p:cNvPr>
              <p:cNvSpPr txBox="1"/>
              <p:nvPr/>
            </p:nvSpPr>
            <p:spPr>
              <a:xfrm>
                <a:off x="6111756" y="482627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D109892-72A9-4219-A3F1-2A1A932BC3B9}"/>
                </a:ext>
              </a:extLst>
            </p:cNvPr>
            <p:cNvGrpSpPr/>
            <p:nvPr/>
          </p:nvGrpSpPr>
          <p:grpSpPr>
            <a:xfrm>
              <a:off x="5716101" y="5080192"/>
              <a:ext cx="1397848" cy="779420"/>
              <a:chOff x="5732618" y="5080192"/>
              <a:chExt cx="1397848" cy="779420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5762868D-AF99-47E3-9FC2-DD31435DCC67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175124F-12FB-4F89-AC3B-7A074B86B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386B19E-56DF-465E-8651-D097E635BFAA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1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209540-AA2B-4BA1-9670-0FE06C24288A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E5920DE-B535-4E4B-9CF5-6045147496E8}"/>
                </a:ext>
              </a:extLst>
            </p:cNvPr>
            <p:cNvGrpSpPr/>
            <p:nvPr/>
          </p:nvGrpSpPr>
          <p:grpSpPr>
            <a:xfrm>
              <a:off x="7027288" y="5080192"/>
              <a:ext cx="1279525" cy="779420"/>
              <a:chOff x="5732618" y="3631161"/>
              <a:chExt cx="1279525" cy="779420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FD4EEE39-26D1-4217-9DDE-F8765693E377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4DB1ABE3-B2AB-4D20-B619-7B4B29306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D9C9E05-F377-46C0-B626-F15B2C6B55E5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A5C7EC4-52CB-4906-8AB6-65B9B35E6B16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1D71A22-7ECB-49C1-91FB-2A74EE0B118F}"/>
                </a:ext>
              </a:extLst>
            </p:cNvPr>
            <p:cNvGrpSpPr/>
            <p:nvPr/>
          </p:nvGrpSpPr>
          <p:grpSpPr>
            <a:xfrm>
              <a:off x="8510408" y="5069943"/>
              <a:ext cx="1279525" cy="779420"/>
              <a:chOff x="5732618" y="3631161"/>
              <a:chExt cx="1279525" cy="779420"/>
            </a:xfrm>
          </p:grpSpPr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D60A04C1-86C6-4615-A731-7F741B435257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F887DECC-1711-4F6C-8980-D1B5570FA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740869-61F8-444D-BA47-C360ECE34F2B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85FB010-9ABF-440C-910C-B3E5426A40EF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A4187BA-1D1D-4ABC-80E0-C3747338A237}"/>
                </a:ext>
              </a:extLst>
            </p:cNvPr>
            <p:cNvGrpSpPr/>
            <p:nvPr/>
          </p:nvGrpSpPr>
          <p:grpSpPr>
            <a:xfrm>
              <a:off x="9955808" y="5080192"/>
              <a:ext cx="1279525" cy="779420"/>
              <a:chOff x="5732618" y="3631161"/>
              <a:chExt cx="1279525" cy="779420"/>
            </a:xfrm>
          </p:grpSpPr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526F3C5D-A371-4993-9542-099BDCADC3C1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7EA0904F-50BE-4CA4-88EE-985EB572A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5B95D12-2F91-4A12-BC2E-547A6426F0C7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22CBEE2-E480-49F6-AA7A-1D12D660809A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54BEFDF-6FE2-46C8-9FCC-D153A5EB1341}"/>
                </a:ext>
              </a:extLst>
            </p:cNvPr>
            <p:cNvGrpSpPr/>
            <p:nvPr/>
          </p:nvGrpSpPr>
          <p:grpSpPr>
            <a:xfrm>
              <a:off x="5716101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99C53D80-CB1C-4355-9DE9-A3A495546774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58BCFE7D-78F3-41D3-B8D0-690013B0A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04CF34B-43FE-4E7C-8087-9FDAE470D53D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2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E239E8C-0070-4AF1-A1ED-16EA2C1B129A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D1CFD282-1D52-4AB4-BE6B-3AF2F3F70E4C}"/>
                </a:ext>
              </a:extLst>
            </p:cNvPr>
            <p:cNvGrpSpPr/>
            <p:nvPr/>
          </p:nvGrpSpPr>
          <p:grpSpPr>
            <a:xfrm>
              <a:off x="7012143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259B9507-5913-48F1-B939-78115206943B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9B985D67-975B-410B-BBAD-C0A61B2061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27CC1C-6C19-4ABC-8C40-98058052A28B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3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4D39BAD-30CC-4664-8220-B0C8261EDC16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FDD16C95-6A5F-4C0A-8BE6-5DA5834FC964}"/>
                </a:ext>
              </a:extLst>
            </p:cNvPr>
            <p:cNvGrpSpPr/>
            <p:nvPr/>
          </p:nvGrpSpPr>
          <p:grpSpPr>
            <a:xfrm>
              <a:off x="8477814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BECF0B87-90C8-4226-8FC7-40FB2B49FEEE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3FABB2DE-8367-40C4-BCEC-86C4ACEAF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E0A1A50-6049-438F-8185-83705BE27404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4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37DA53-76C2-4448-ADAB-745C677E8CA3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07F2E64-AC5A-43F1-A941-45EE3EE5E216}"/>
                </a:ext>
              </a:extLst>
            </p:cNvPr>
            <p:cNvGrpSpPr/>
            <p:nvPr/>
          </p:nvGrpSpPr>
          <p:grpSpPr>
            <a:xfrm>
              <a:off x="9943485" y="5890148"/>
              <a:ext cx="1397848" cy="779420"/>
              <a:chOff x="5732618" y="5080192"/>
              <a:chExt cx="1397848" cy="779420"/>
            </a:xfrm>
          </p:grpSpPr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D10E988-3302-4240-95CB-EBFC05A7BD75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AA3CA001-5B34-4E65-BE40-DAF13AF9A8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C6434E5-13CD-4A68-A004-717C8FE073D7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5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0693A2D-8564-4ED7-8C71-A0BB5B668E0A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181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HTTP </a:t>
            </a:r>
            <a:r>
              <a:rPr lang="ko-KR" altLang="en-US" b="1" dirty="0">
                <a:sym typeface="Wingdings" panose="05000000000000000000" pitchFamily="2" charset="2"/>
              </a:rPr>
              <a:t>메시지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줄 단위의 문자열로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일반 텍스트이기 때문에 사람이 읽고 쓰기 쉬움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 HTTP </a:t>
            </a:r>
            <a:r>
              <a:rPr lang="ko-KR" altLang="en-US" dirty="0">
                <a:sym typeface="Wingdings" panose="05000000000000000000" pitchFamily="2" charset="2"/>
              </a:rPr>
              <a:t>요청 메시지</a:t>
            </a:r>
            <a:r>
              <a:rPr lang="en-US" altLang="ko-KR" dirty="0">
                <a:sym typeface="Wingdings" panose="05000000000000000000" pitchFamily="2" charset="2"/>
              </a:rPr>
              <a:t>, HTTP </a:t>
            </a:r>
            <a:r>
              <a:rPr lang="ko-KR" altLang="en-US" dirty="0">
                <a:sym typeface="Wingdings" panose="05000000000000000000" pitchFamily="2" charset="2"/>
              </a:rPr>
              <a:t>응답 메시지로 구성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(1) </a:t>
            </a:r>
            <a:r>
              <a:rPr lang="ko-KR" altLang="en-US" dirty="0" err="1">
                <a:sym typeface="Wingdings" panose="05000000000000000000" pitchFamily="2" charset="2"/>
              </a:rPr>
              <a:t>요청줄</a:t>
            </a:r>
            <a:r>
              <a:rPr lang="en-US" altLang="ko-KR" dirty="0">
                <a:sym typeface="Wingdings" panose="05000000000000000000" pitchFamily="2" charset="2"/>
              </a:rPr>
              <a:t>: HTTP</a:t>
            </a:r>
            <a:r>
              <a:rPr lang="ko-KR" altLang="en-US" dirty="0">
                <a:sym typeface="Wingdings" panose="05000000000000000000" pitchFamily="2" charset="2"/>
              </a:rPr>
              <a:t>메서드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대상</a:t>
            </a:r>
            <a:r>
              <a:rPr lang="en-US" altLang="ko-KR" dirty="0">
                <a:sym typeface="Wingdings" panose="05000000000000000000" pitchFamily="2" charset="2"/>
              </a:rPr>
              <a:t>(URL), HTTP</a:t>
            </a:r>
            <a:r>
              <a:rPr lang="ko-KR" altLang="en-US" dirty="0">
                <a:sym typeface="Wingdings" panose="05000000000000000000" pitchFamily="2" charset="2"/>
              </a:rPr>
              <a:t>버전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(2) </a:t>
            </a:r>
            <a:r>
              <a:rPr lang="ko-KR" altLang="en-US" dirty="0" err="1">
                <a:sym typeface="Wingdings" panose="05000000000000000000" pitchFamily="2" charset="2"/>
              </a:rPr>
              <a:t>응답줄</a:t>
            </a:r>
            <a:r>
              <a:rPr lang="en-US" altLang="ko-KR" dirty="0">
                <a:sym typeface="Wingdings" panose="05000000000000000000" pitchFamily="2" charset="2"/>
              </a:rPr>
              <a:t>: HTTP</a:t>
            </a:r>
            <a:r>
              <a:rPr lang="ko-KR" altLang="en-US" dirty="0">
                <a:sym typeface="Wingdings" panose="05000000000000000000" pitchFamily="2" charset="2"/>
              </a:rPr>
              <a:t>버전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상태코드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(3) </a:t>
            </a:r>
            <a:r>
              <a:rPr lang="ko-KR" altLang="en-US" dirty="0">
                <a:sym typeface="Wingdings" panose="05000000000000000000" pitchFamily="2" charset="2"/>
              </a:rPr>
              <a:t>헤더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요청 또는 응답에 대한 부가적인 정보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헤더나 </a:t>
            </a:r>
            <a:r>
              <a:rPr lang="ko-KR" altLang="en-US" dirty="0" err="1">
                <a:sym typeface="Wingdings" panose="05000000000000000000" pitchFamily="2" charset="2"/>
              </a:rPr>
              <a:t>엔터티</a:t>
            </a:r>
            <a:r>
              <a:rPr lang="ko-KR" altLang="en-US" dirty="0">
                <a:sym typeface="Wingdings" panose="05000000000000000000" pitchFamily="2" charset="2"/>
              </a:rPr>
              <a:t> 본문이 있든 없든 </a:t>
            </a:r>
            <a:r>
              <a:rPr lang="ko-KR" altLang="en-US" b="1" dirty="0">
                <a:sym typeface="Wingdings" panose="05000000000000000000" pitchFamily="2" charset="2"/>
              </a:rPr>
              <a:t>항상 빈 줄</a:t>
            </a:r>
            <a:r>
              <a:rPr lang="en-US" altLang="ko-KR" b="1" dirty="0">
                <a:sym typeface="Wingdings" panose="05000000000000000000" pitchFamily="2" charset="2"/>
              </a:rPr>
              <a:t>(CRLF)</a:t>
            </a:r>
            <a:r>
              <a:rPr lang="ko-KR" altLang="en-US" b="1" dirty="0">
                <a:sym typeface="Wingdings" panose="05000000000000000000" pitchFamily="2" charset="2"/>
              </a:rPr>
              <a:t>로 끝남</a:t>
            </a:r>
            <a:r>
              <a:rPr lang="en-US" altLang="ko-KR" b="1" dirty="0">
                <a:sym typeface="Wingdings" panose="05000000000000000000" pitchFamily="2" charset="2"/>
              </a:rPr>
              <a:t>!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헤더의 종류로는 </a:t>
            </a:r>
            <a:r>
              <a:rPr lang="ko-KR" altLang="en-US" dirty="0" err="1">
                <a:sym typeface="Wingdings" panose="05000000000000000000" pitchFamily="2" charset="2"/>
              </a:rPr>
              <a:t>공통헤더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요청헤더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응답헤더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엔터티헤더</a:t>
            </a:r>
            <a:r>
              <a:rPr lang="ko-KR" altLang="en-US" dirty="0">
                <a:sym typeface="Wingdings" panose="05000000000000000000" pitchFamily="2" charset="2"/>
              </a:rPr>
              <a:t> 존재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엔터티</a:t>
            </a:r>
            <a:r>
              <a:rPr lang="ko-KR" altLang="en-US" dirty="0">
                <a:sym typeface="Wingdings" panose="05000000000000000000" pitchFamily="2" charset="2"/>
              </a:rPr>
              <a:t> 본문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가공되지 않은 데이터로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엔터티</a:t>
            </a:r>
            <a:r>
              <a:rPr lang="ko-KR" altLang="en-US" dirty="0">
                <a:sym typeface="Wingdings" panose="05000000000000000000" pitchFamily="2" charset="2"/>
              </a:rPr>
              <a:t> 헤더는 데이터의 의미를 설명함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엔터티</a:t>
            </a:r>
            <a:r>
              <a:rPr lang="ko-KR" altLang="en-US" dirty="0">
                <a:sym typeface="Wingdings" panose="05000000000000000000" pitchFamily="2" charset="2"/>
              </a:rPr>
              <a:t> 헤더로는 </a:t>
            </a:r>
            <a:r>
              <a:rPr lang="en-US" altLang="ko-KR" dirty="0">
                <a:sym typeface="Wingdings" panose="05000000000000000000" pitchFamily="2" charset="2"/>
              </a:rPr>
              <a:t>Content-type, Content-Length </a:t>
            </a:r>
            <a:r>
              <a:rPr lang="ko-KR" altLang="en-US" dirty="0">
                <a:sym typeface="Wingdings" panose="05000000000000000000" pitchFamily="2" charset="2"/>
              </a:rPr>
              <a:t>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※ HTTP/0.9</a:t>
            </a:r>
            <a:r>
              <a:rPr lang="ko-KR" altLang="en-US" dirty="0">
                <a:sym typeface="Wingdings" panose="05000000000000000000" pitchFamily="2" charset="2"/>
              </a:rPr>
              <a:t> 버전은 헤더가 없었음</a:t>
            </a:r>
            <a:r>
              <a:rPr lang="en-US" altLang="ko-KR" dirty="0">
                <a:sym typeface="Wingdings" panose="05000000000000000000" pitchFamily="2" charset="2"/>
              </a:rPr>
              <a:t>. Content-type </a:t>
            </a:r>
            <a:r>
              <a:rPr lang="ko-KR" altLang="en-US" dirty="0">
                <a:sym typeface="Wingdings" panose="05000000000000000000" pitchFamily="2" charset="2"/>
              </a:rPr>
              <a:t>기재가 불가능하므로 </a:t>
            </a:r>
            <a:r>
              <a:rPr lang="en-US" altLang="ko-KR" dirty="0">
                <a:sym typeface="Wingdings" panose="05000000000000000000" pitchFamily="2" charset="2"/>
              </a:rPr>
              <a:t>HTML </a:t>
            </a:r>
            <a:r>
              <a:rPr lang="ko-KR" altLang="en-US" dirty="0">
                <a:sym typeface="Wingdings" panose="05000000000000000000" pitchFamily="2" charset="2"/>
              </a:rPr>
              <a:t>문서만 전달이 가능했음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※ CRLF(Carriage Return Line Feed)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줄바꿈을</a:t>
            </a:r>
            <a:r>
              <a:rPr lang="ko-KR" altLang="en-US" dirty="0">
                <a:sym typeface="Wingdings" panose="05000000000000000000" pitchFamily="2" charset="2"/>
              </a:rPr>
              <a:t> 의미</a:t>
            </a:r>
            <a:r>
              <a:rPr lang="en-US" altLang="ko-KR" dirty="0">
                <a:sym typeface="Wingdings" panose="05000000000000000000" pitchFamily="2" charset="2"/>
              </a:rPr>
              <a:t>. line break, EOL(End Of Line)</a:t>
            </a:r>
            <a:r>
              <a:rPr lang="ko-KR" altLang="en-US" dirty="0">
                <a:sym typeface="Wingdings" panose="05000000000000000000" pitchFamily="2" charset="2"/>
              </a:rPr>
              <a:t>과 통용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E8E4DA8-26D3-4D2A-8E86-76ECDCED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83909"/>
              </p:ext>
            </p:extLst>
          </p:nvPr>
        </p:nvGraphicFramePr>
        <p:xfrm>
          <a:off x="1108720" y="5093388"/>
          <a:ext cx="3596443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443">
                  <a:extLst>
                    <a:ext uri="{9D8B030D-6E8A-4147-A177-3AD203B41FA5}">
                      <a16:colId xmlns:a16="http://schemas.microsoft.com/office/drawing/2014/main" val="348838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 /test/hi-there.txt HTTP/1.0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5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Accept: text/*</a:t>
                      </a:r>
                    </a:p>
                    <a:p>
                      <a:pPr latinLnBrk="1"/>
                      <a:r>
                        <a:rPr lang="en-US" altLang="ko-KR" dirty="0"/>
                        <a:t>Accept-Language : </a:t>
                      </a:r>
                      <a:r>
                        <a:rPr lang="en-US" altLang="ko-KR" dirty="0" err="1"/>
                        <a:t>en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fr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226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7BA91F-F772-4541-BF00-77F36CAD9820}"/>
              </a:ext>
            </a:extLst>
          </p:cNvPr>
          <p:cNvSpPr txBox="1"/>
          <p:nvPr/>
        </p:nvSpPr>
        <p:spPr>
          <a:xfrm>
            <a:off x="2007337" y="4559922"/>
            <a:ext cx="1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(a) </a:t>
            </a:r>
            <a:r>
              <a:rPr lang="ko-KR" altLang="en-US" b="1" dirty="0">
                <a:sym typeface="Wingdings" panose="05000000000000000000" pitchFamily="2" charset="2"/>
              </a:rPr>
              <a:t>요청 메시지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7ED85FB-DA20-4103-BD5E-1D71A13E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19371"/>
              </p:ext>
            </p:extLst>
          </p:nvPr>
        </p:nvGraphicFramePr>
        <p:xfrm>
          <a:off x="6470339" y="5088361"/>
          <a:ext cx="3596443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443">
                  <a:extLst>
                    <a:ext uri="{9D8B030D-6E8A-4147-A177-3AD203B41FA5}">
                      <a16:colId xmlns:a16="http://schemas.microsoft.com/office/drawing/2014/main" val="348838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HTTP/1.0 200 OK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5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Content-type: text/plain</a:t>
                      </a:r>
                    </a:p>
                    <a:p>
                      <a:pPr latinLnBrk="1"/>
                      <a:r>
                        <a:rPr lang="en-US" altLang="ko-KR" dirty="0"/>
                        <a:t>Content-length: 19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22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Hi! I’m a message!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6753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C89AB3-CC4E-4C56-BCCD-C5EEF830BDC5}"/>
              </a:ext>
            </a:extLst>
          </p:cNvPr>
          <p:cNvSpPr txBox="1"/>
          <p:nvPr/>
        </p:nvSpPr>
        <p:spPr>
          <a:xfrm>
            <a:off x="7280179" y="4554895"/>
            <a:ext cx="1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(b) </a:t>
            </a:r>
            <a:r>
              <a:rPr lang="ko-KR" altLang="en-US" b="1" dirty="0">
                <a:sym typeface="Wingdings" panose="05000000000000000000" pitchFamily="2" charset="2"/>
              </a:rPr>
              <a:t>응답 메시지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3E18F-CBA4-45C8-8FCD-48260133F9E7}"/>
              </a:ext>
            </a:extLst>
          </p:cNvPr>
          <p:cNvSpPr txBox="1"/>
          <p:nvPr/>
        </p:nvSpPr>
        <p:spPr>
          <a:xfrm>
            <a:off x="4705164" y="5075117"/>
            <a:ext cx="1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ym typeface="Wingdings" panose="05000000000000000000" pitchFamily="2" charset="2"/>
              </a:rPr>
              <a:t>시작줄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44EF7-1E9D-4328-9BAD-8A89CFE3FFE5}"/>
              </a:ext>
            </a:extLst>
          </p:cNvPr>
          <p:cNvSpPr txBox="1"/>
          <p:nvPr/>
        </p:nvSpPr>
        <p:spPr>
          <a:xfrm>
            <a:off x="4705163" y="5618307"/>
            <a:ext cx="1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ym typeface="Wingdings" panose="05000000000000000000" pitchFamily="2" charset="2"/>
              </a:rPr>
              <a:t>헤더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477E2-AFDE-4D47-B069-E777E052F653}"/>
              </a:ext>
            </a:extLst>
          </p:cNvPr>
          <p:cNvSpPr txBox="1"/>
          <p:nvPr/>
        </p:nvSpPr>
        <p:spPr>
          <a:xfrm>
            <a:off x="4705163" y="6327892"/>
            <a:ext cx="179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ym typeface="Wingdings" panose="05000000000000000000" pitchFamily="2" charset="2"/>
              </a:rPr>
              <a:t>엔터티</a:t>
            </a:r>
            <a:r>
              <a:rPr lang="ko-KR" altLang="en-US" b="1" dirty="0">
                <a:sym typeface="Wingdings" panose="05000000000000000000" pitchFamily="2" charset="2"/>
              </a:rPr>
              <a:t> 본문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248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12412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27586-4FC8-4E6B-8F74-6ED9E6C5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12412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627586-4FC8-4E6B-8F74-6ED9E6C5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85585-C788-4359-9DBA-11274BE45482}"/>
              </a:ext>
            </a:extLst>
          </p:cNvPr>
          <p:cNvSpPr txBox="1"/>
          <p:nvPr/>
        </p:nvSpPr>
        <p:spPr>
          <a:xfrm>
            <a:off x="2857499" y="4713712"/>
            <a:ext cx="864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HTML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파싱 후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(DOM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트리생성 후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DOMContentLoaded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이벤트 발생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371ms</a:t>
            </a:r>
          </a:p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이미지까지 화면에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로드되는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시간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 468ms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E39515-EE12-4573-A205-839E53E19C20}"/>
              </a:ext>
            </a:extLst>
          </p:cNvPr>
          <p:cNvSpPr/>
          <p:nvPr/>
        </p:nvSpPr>
        <p:spPr>
          <a:xfrm>
            <a:off x="4091589" y="5731735"/>
            <a:ext cx="2183907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B3B600-80F1-4618-8531-A60B3B52C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06" y="2565987"/>
            <a:ext cx="7646726" cy="10123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6531AB-7615-4722-84A7-D18939B9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46" y="602638"/>
            <a:ext cx="3459966" cy="373616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562C9BB-06B6-45CC-9525-8FDBD9EEEE3C}"/>
              </a:ext>
            </a:extLst>
          </p:cNvPr>
          <p:cNvSpPr/>
          <p:nvPr/>
        </p:nvSpPr>
        <p:spPr>
          <a:xfrm>
            <a:off x="11112306" y="1126265"/>
            <a:ext cx="203394" cy="1846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7B1DCA9-DFFE-41C8-A47B-CC8194B517E3}"/>
              </a:ext>
            </a:extLst>
          </p:cNvPr>
          <p:cNvSpPr/>
          <p:nvPr/>
        </p:nvSpPr>
        <p:spPr>
          <a:xfrm>
            <a:off x="11112306" y="2415884"/>
            <a:ext cx="203394" cy="1846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8C7E7A-96F3-4D3F-9254-394424CD703A}"/>
              </a:ext>
            </a:extLst>
          </p:cNvPr>
          <p:cNvSpPr/>
          <p:nvPr/>
        </p:nvSpPr>
        <p:spPr>
          <a:xfrm>
            <a:off x="10197906" y="3700736"/>
            <a:ext cx="203394" cy="18466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C8806-CD85-4F85-99F5-3377BE765BFF}"/>
              </a:ext>
            </a:extLst>
          </p:cNvPr>
          <p:cNvSpPr txBox="1"/>
          <p:nvPr/>
        </p:nvSpPr>
        <p:spPr>
          <a:xfrm>
            <a:off x="6275496" y="292561"/>
            <a:ext cx="510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적색 원에서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DOMContentLoaded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이벤트 발생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8B9EF-691D-4FA1-A084-401A57C89D01}"/>
              </a:ext>
            </a:extLst>
          </p:cNvPr>
          <p:cNvSpPr txBox="1"/>
          <p:nvPr/>
        </p:nvSpPr>
        <p:spPr>
          <a:xfrm>
            <a:off x="7885476" y="4061207"/>
            <a:ext cx="13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hlinkClick r:id="rId5"/>
              </a:rPr>
              <a:t>이미지출처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62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3BAB25C-2CEC-4BDA-A24B-ED093108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8300EC4-52A4-4827-813F-FB1CA0242B1A}"/>
              </a:ext>
            </a:extLst>
          </p:cNvPr>
          <p:cNvSpPr/>
          <p:nvPr/>
        </p:nvSpPr>
        <p:spPr>
          <a:xfrm>
            <a:off x="2400300" y="3482340"/>
            <a:ext cx="259080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99F51-C5D2-4119-9787-8415C1A8D7FB}"/>
              </a:ext>
            </a:extLst>
          </p:cNvPr>
          <p:cNvSpPr/>
          <p:nvPr/>
        </p:nvSpPr>
        <p:spPr>
          <a:xfrm>
            <a:off x="2400300" y="3832860"/>
            <a:ext cx="198882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85167-64B4-45AE-9EFC-5A97655AADDA}"/>
              </a:ext>
            </a:extLst>
          </p:cNvPr>
          <p:cNvSpPr/>
          <p:nvPr/>
        </p:nvSpPr>
        <p:spPr>
          <a:xfrm>
            <a:off x="2400300" y="4351020"/>
            <a:ext cx="92202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0BE9EA-EDCC-4E2E-897C-2D8CBB36B1B2}"/>
              </a:ext>
            </a:extLst>
          </p:cNvPr>
          <p:cNvSpPr/>
          <p:nvPr/>
        </p:nvSpPr>
        <p:spPr>
          <a:xfrm>
            <a:off x="2400300" y="2385060"/>
            <a:ext cx="1866900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06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82571" y="719091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C584A5-8898-4934-9640-ACB7D6644B8D}"/>
              </a:ext>
            </a:extLst>
          </p:cNvPr>
          <p:cNvSpPr txBox="1"/>
          <p:nvPr/>
        </p:nvSpPr>
        <p:spPr>
          <a:xfrm>
            <a:off x="2706876" y="31028"/>
            <a:ext cx="6130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주 </a:t>
            </a:r>
            <a:r>
              <a:rPr lang="en-US" altLang="ko-KR" sz="4400" dirty="0"/>
              <a:t>Reference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F42008-0C0D-43A4-B45D-B5C9AD92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13" y="1362105"/>
            <a:ext cx="3765762" cy="47768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7A7D9-3B74-479B-B512-88C30E54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537" y="1362105"/>
            <a:ext cx="3889708" cy="48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정의와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캐시는 자주 쓰이는 문서의 사본을 자동으로 보관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accent1"/>
                </a:solidFill>
              </a:rPr>
              <a:t>장점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/>
              <a:t>1. </a:t>
            </a:r>
            <a:r>
              <a:rPr lang="ko-KR" altLang="en-US" b="1" dirty="0"/>
              <a:t>불필요한 데이터 전송</a:t>
            </a:r>
            <a:endParaRPr lang="en-US" altLang="ko-KR" b="1" dirty="0"/>
          </a:p>
          <a:p>
            <a:r>
              <a:rPr lang="ko-KR" altLang="en-US" dirty="0"/>
              <a:t>복수의 클라이언트가 한 페이지에 </a:t>
            </a:r>
            <a:r>
              <a:rPr lang="ko-KR" altLang="en-US" dirty="0" err="1"/>
              <a:t>접근할때</a:t>
            </a:r>
            <a:r>
              <a:rPr lang="en-US" altLang="ko-KR" dirty="0"/>
              <a:t>,</a:t>
            </a:r>
            <a:r>
              <a:rPr lang="ko-KR" altLang="en-US" dirty="0"/>
              <a:t> 서버는 같은 문서를 클라이언트들에게 각각 한 번씩 전송하게 됨</a:t>
            </a:r>
            <a:endParaRPr lang="en-US" altLang="ko-KR" dirty="0"/>
          </a:p>
          <a:p>
            <a:r>
              <a:rPr lang="ko-KR" altLang="en-US" dirty="0"/>
              <a:t>이로 인해</a:t>
            </a:r>
            <a:r>
              <a:rPr lang="en-US" altLang="ko-KR" dirty="0"/>
              <a:t>, (1) </a:t>
            </a:r>
            <a:r>
              <a:rPr lang="ko-KR" altLang="en-US" dirty="0"/>
              <a:t>대역폭을 잡아먹음</a:t>
            </a:r>
            <a:r>
              <a:rPr lang="en-US" altLang="ko-KR" dirty="0"/>
              <a:t> (2) </a:t>
            </a:r>
            <a:r>
              <a:rPr lang="ko-KR" altLang="en-US" dirty="0"/>
              <a:t>전송을 느리게 </a:t>
            </a:r>
            <a:r>
              <a:rPr lang="ko-KR" altLang="en-US" dirty="0" err="1"/>
              <a:t>만듬</a:t>
            </a:r>
            <a:r>
              <a:rPr lang="en-US" altLang="ko-KR" dirty="0"/>
              <a:t> (3) </a:t>
            </a:r>
            <a:r>
              <a:rPr lang="ko-KR" altLang="en-US" dirty="0"/>
              <a:t>웹서버의 부하 증가 등의 단점이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캐시된</a:t>
            </a:r>
            <a:r>
              <a:rPr lang="ko-KR" altLang="en-US" b="1" dirty="0"/>
              <a:t> 사본이 뒤 이은 요청들에 대한 응답</a:t>
            </a:r>
            <a:r>
              <a:rPr lang="ko-KR" altLang="en-US" dirty="0"/>
              <a:t>으로 사용될 수 있기 때문에</a:t>
            </a:r>
            <a:r>
              <a:rPr lang="en-US" altLang="ko-KR" dirty="0"/>
              <a:t>, </a:t>
            </a:r>
            <a:r>
              <a:rPr lang="ko-KR" altLang="en-US" dirty="0"/>
              <a:t>원 서버가 중복해서 트래픽을 주고받는 낭비가 줄어들게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 Traffic: </a:t>
            </a:r>
            <a:r>
              <a:rPr lang="ko-KR" altLang="en-US" dirty="0"/>
              <a:t>웹 사이트 방문자에 의해서 받거나</a:t>
            </a:r>
            <a:r>
              <a:rPr lang="en-US" altLang="ko-KR" dirty="0"/>
              <a:t>, </a:t>
            </a:r>
            <a:r>
              <a:rPr lang="ko-KR" altLang="en-US" dirty="0"/>
              <a:t>보내지는 데이터의 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highlight>
                  <a:srgbClr val="C0C0C0"/>
                </a:highlight>
              </a:rPr>
              <a:t>참고</a:t>
            </a:r>
            <a:r>
              <a:rPr lang="ko-KR" altLang="en-US" b="1" dirty="0"/>
              <a:t> </a:t>
            </a:r>
            <a:r>
              <a:rPr lang="ko-KR" altLang="en-US" dirty="0"/>
              <a:t>트래픽과 대역폭 계산하기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트래픽 계산</a:t>
            </a:r>
            <a:endParaRPr lang="en-US" altLang="ko-KR" dirty="0"/>
          </a:p>
          <a:p>
            <a:r>
              <a:rPr lang="ko-KR" altLang="en-US" dirty="0"/>
              <a:t>용량 </a:t>
            </a:r>
            <a:r>
              <a:rPr lang="en-US" altLang="ko-KR" dirty="0"/>
              <a:t>* </a:t>
            </a:r>
            <a:r>
              <a:rPr lang="ko-KR" altLang="en-US" dirty="0"/>
              <a:t>사용자 수 </a:t>
            </a:r>
            <a:r>
              <a:rPr lang="en-US" altLang="ko-KR" dirty="0"/>
              <a:t>* </a:t>
            </a:r>
            <a:r>
              <a:rPr lang="ko-KR" altLang="en-US" dirty="0"/>
              <a:t>개수 </a:t>
            </a:r>
            <a:r>
              <a:rPr lang="en-US" altLang="ko-KR" dirty="0"/>
              <a:t>= </a:t>
            </a:r>
            <a:r>
              <a:rPr lang="ko-KR" altLang="en-US" dirty="0"/>
              <a:t>트래픽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4GB </a:t>
            </a:r>
            <a:r>
              <a:rPr lang="ko-KR" altLang="en-US" dirty="0"/>
              <a:t>영화 </a:t>
            </a:r>
            <a:r>
              <a:rPr lang="en-US" altLang="ko-KR" dirty="0"/>
              <a:t>* 10</a:t>
            </a:r>
            <a:r>
              <a:rPr lang="ko-KR" altLang="en-US" dirty="0"/>
              <a:t>명 </a:t>
            </a:r>
            <a:r>
              <a:rPr lang="en-US" altLang="ko-KR" dirty="0"/>
              <a:t>* 10</a:t>
            </a:r>
            <a:r>
              <a:rPr lang="ko-KR" altLang="en-US" dirty="0"/>
              <a:t>개 </a:t>
            </a:r>
            <a:r>
              <a:rPr lang="en-US" altLang="ko-KR" dirty="0"/>
              <a:t>= 400GB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네트워크 대역폭 계산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용량 </a:t>
            </a:r>
            <a:r>
              <a:rPr lang="en-US" altLang="ko-KR" dirty="0"/>
              <a:t>* </a:t>
            </a:r>
            <a:r>
              <a:rPr lang="ko-KR" altLang="en-US" dirty="0"/>
              <a:t>사용자수 </a:t>
            </a:r>
            <a:r>
              <a:rPr lang="en-US" altLang="ko-KR" dirty="0"/>
              <a:t>* 8(</a:t>
            </a:r>
            <a:r>
              <a:rPr lang="ko-KR" altLang="en-US" dirty="0"/>
              <a:t>비트계산</a:t>
            </a:r>
            <a:r>
              <a:rPr lang="en-US" altLang="ko-KR" dirty="0"/>
              <a:t>)) / 8 = bps</a:t>
            </a:r>
          </a:p>
          <a:p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3C5CC5-F5B9-422A-8B4A-1E06BA52FCE8}"/>
              </a:ext>
            </a:extLst>
          </p:cNvPr>
          <p:cNvGrpSpPr/>
          <p:nvPr/>
        </p:nvGrpSpPr>
        <p:grpSpPr>
          <a:xfrm>
            <a:off x="5098049" y="4276403"/>
            <a:ext cx="6638230" cy="1742212"/>
            <a:chOff x="934422" y="2206125"/>
            <a:chExt cx="8239373" cy="216243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5976DE7-9F0F-427E-AF71-4ED2C5766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24381" y="2206125"/>
              <a:ext cx="1806516" cy="170401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AAA30A-BBBF-4FF9-BF89-AFCF0275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1497" y="2206125"/>
              <a:ext cx="1612298" cy="162402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DCD6A4E-A048-4C5D-ABF2-0899C28EA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423" y="2206125"/>
              <a:ext cx="1759358" cy="162402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E9D2D2-E95B-4F29-A7FA-2E6CDC5E947A}"/>
                </a:ext>
              </a:extLst>
            </p:cNvPr>
            <p:cNvSpPr txBox="1"/>
            <p:nvPr/>
          </p:nvSpPr>
          <p:spPr>
            <a:xfrm>
              <a:off x="934422" y="3910144"/>
              <a:ext cx="1806516" cy="458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클라이언트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7AAEDB-2FAF-4C78-BBAC-59FC14279CF9}"/>
                </a:ext>
              </a:extLst>
            </p:cNvPr>
            <p:cNvSpPr txBox="1"/>
            <p:nvPr/>
          </p:nvSpPr>
          <p:spPr>
            <a:xfrm>
              <a:off x="7674448" y="3910144"/>
              <a:ext cx="1386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서버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55201-E809-476D-913B-769BCF29B3B9}"/>
                </a:ext>
              </a:extLst>
            </p:cNvPr>
            <p:cNvSpPr txBox="1"/>
            <p:nvPr/>
          </p:nvSpPr>
          <p:spPr>
            <a:xfrm>
              <a:off x="4422059" y="3947419"/>
              <a:ext cx="1386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캐시</a:t>
              </a:r>
            </a:p>
          </p:txBody>
        </p:sp>
        <p:sp>
          <p:nvSpPr>
            <p:cNvPr id="22" name="화살표: 왼쪽으로 구부러짐 21">
              <a:extLst>
                <a:ext uri="{FF2B5EF4-FFF2-40B4-BE49-F238E27FC236}">
                  <a16:creationId xmlns:a16="http://schemas.microsoft.com/office/drawing/2014/main" id="{81D2EE75-35C4-4418-8F17-48245E9E9E63}"/>
                </a:ext>
              </a:extLst>
            </p:cNvPr>
            <p:cNvSpPr/>
            <p:nvPr/>
          </p:nvSpPr>
          <p:spPr>
            <a:xfrm>
              <a:off x="3052208" y="2428067"/>
              <a:ext cx="2344346" cy="1260136"/>
            </a:xfrm>
            <a:prstGeom prst="curvedLeftArrow">
              <a:avLst>
                <a:gd name="adj1" fmla="val 14459"/>
                <a:gd name="adj2" fmla="val 50000"/>
                <a:gd name="adj3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화살표: 왼쪽으로 구부러짐 25">
            <a:extLst>
              <a:ext uri="{FF2B5EF4-FFF2-40B4-BE49-F238E27FC236}">
                <a16:creationId xmlns:a16="http://schemas.microsoft.com/office/drawing/2014/main" id="{6D98DEDE-14C8-4742-8C1B-8F55056DDAF3}"/>
              </a:ext>
            </a:extLst>
          </p:cNvPr>
          <p:cNvSpPr/>
          <p:nvPr/>
        </p:nvSpPr>
        <p:spPr>
          <a:xfrm>
            <a:off x="7424256" y="4276403"/>
            <a:ext cx="4074850" cy="1338460"/>
          </a:xfrm>
          <a:prstGeom prst="curvedLeftArrow">
            <a:avLst>
              <a:gd name="adj1" fmla="val 11712"/>
              <a:gd name="adj2" fmla="val 48486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512812FC-0ECC-487D-BF5E-6DACE4BA61B8}"/>
              </a:ext>
            </a:extLst>
          </p:cNvPr>
          <p:cNvSpPr/>
          <p:nvPr/>
        </p:nvSpPr>
        <p:spPr>
          <a:xfrm>
            <a:off x="9773580" y="4128118"/>
            <a:ext cx="663716" cy="692454"/>
          </a:xfrm>
          <a:prstGeom prst="mathMultiply">
            <a:avLst>
              <a:gd name="adj1" fmla="val 94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정의와 이점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A87E4-3614-4168-8267-B2F35D6CF344}"/>
              </a:ext>
            </a:extLst>
          </p:cNvPr>
          <p:cNvSpPr txBox="1"/>
          <p:nvPr/>
        </p:nvSpPr>
        <p:spPr>
          <a:xfrm>
            <a:off x="281124" y="861775"/>
            <a:ext cx="118309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참고</a:t>
            </a:r>
            <a:r>
              <a:rPr lang="en-US" altLang="ko-KR" dirty="0"/>
              <a:t> AWS EC2 </a:t>
            </a:r>
            <a:r>
              <a:rPr lang="ko-KR" altLang="en-US" dirty="0"/>
              <a:t>스펙 기준으로</a:t>
            </a:r>
            <a:r>
              <a:rPr lang="en-US" altLang="ko-KR" dirty="0"/>
              <a:t>, </a:t>
            </a:r>
            <a:r>
              <a:rPr lang="ko-KR" altLang="en-US" dirty="0"/>
              <a:t>서울대 수강신청 기간에 얼만큼의 대역폭이 필요할까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서울대 재적학생 수 </a:t>
            </a:r>
            <a:r>
              <a:rPr lang="en-US" altLang="ko-KR" dirty="0"/>
              <a:t>2</a:t>
            </a:r>
            <a:r>
              <a:rPr lang="ko-KR" altLang="en-US" dirty="0"/>
              <a:t>만명</a:t>
            </a:r>
            <a:r>
              <a:rPr lang="en-US" altLang="ko-KR" dirty="0"/>
              <a:t> </a:t>
            </a:r>
            <a:r>
              <a:rPr lang="ko-KR" altLang="en-US" dirty="0"/>
              <a:t>및 서울대 수강신청 메인 페이지 기준 </a:t>
            </a:r>
            <a:r>
              <a:rPr lang="en-US" altLang="ko-KR" dirty="0"/>
              <a:t>3.7MB(4MB) </a:t>
            </a:r>
            <a:r>
              <a:rPr lang="ko-KR" altLang="en-US" dirty="0"/>
              <a:t>네트워크 전송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재학생들이 한 번씩 접속 한다는 가정 하에</a:t>
            </a:r>
            <a:r>
              <a:rPr lang="en-US" altLang="ko-KR" dirty="0"/>
              <a:t> </a:t>
            </a:r>
            <a:r>
              <a:rPr lang="ko-KR" altLang="en-US" dirty="0" err="1"/>
              <a:t>트래픽량</a:t>
            </a:r>
            <a:r>
              <a:rPr lang="ko-KR" altLang="en-US" dirty="0"/>
              <a:t> 계산</a:t>
            </a:r>
            <a:endParaRPr lang="en-US" altLang="ko-KR" dirty="0"/>
          </a:p>
          <a:p>
            <a:r>
              <a:rPr lang="en-US" altLang="ko-KR" dirty="0"/>
              <a:t>20,000</a:t>
            </a:r>
            <a:r>
              <a:rPr lang="ko-KR" altLang="en-US" dirty="0"/>
              <a:t>명 </a:t>
            </a:r>
            <a:r>
              <a:rPr lang="en-US" altLang="ko-KR" dirty="0"/>
              <a:t>* 4MB = 80,000MB = 80GB </a:t>
            </a:r>
            <a:r>
              <a:rPr lang="ko-KR" altLang="en-US" dirty="0"/>
              <a:t>트래픽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분 이내에 수강신청이 완료된다는 가정 하에 대역폭 계산</a:t>
            </a:r>
            <a:endParaRPr lang="en-US" altLang="ko-KR" dirty="0"/>
          </a:p>
          <a:p>
            <a:r>
              <a:rPr lang="en-US" altLang="ko-KR" dirty="0"/>
              <a:t>(20,000</a:t>
            </a:r>
            <a:r>
              <a:rPr lang="ko-KR" altLang="en-US" dirty="0"/>
              <a:t>명 </a:t>
            </a:r>
            <a:r>
              <a:rPr lang="en-US" altLang="ko-KR" dirty="0"/>
              <a:t>* 4MB * 8) / 10 * 60s = 1066Mbps = 1.066Gbps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ko-KR" altLang="en-US" sz="1600" dirty="0">
                <a:hlinkClick r:id="rId2"/>
              </a:rPr>
              <a:t>참조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EC1E56-D99D-4B8D-8E4D-8CF0B6D7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49" y="1859561"/>
            <a:ext cx="4819095" cy="1959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FEC21-2AB2-410F-9D76-30216393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3" y="5453224"/>
            <a:ext cx="8602275" cy="108600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EA3E19F-160B-45DB-9DF9-AD803457A59E}"/>
              </a:ext>
            </a:extLst>
          </p:cNvPr>
          <p:cNvSpPr/>
          <p:nvPr/>
        </p:nvSpPr>
        <p:spPr>
          <a:xfrm>
            <a:off x="7510511" y="5663089"/>
            <a:ext cx="1225118" cy="7490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5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정의와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대역폭 병목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네트워크는 원격 서버보다 로컬 네트워크 클라이언트에 더 넓은 대역폭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클라이언트들이 서버에 접근할 때의 속도는</a:t>
            </a:r>
            <a:r>
              <a:rPr lang="en-US" altLang="ko-KR" dirty="0"/>
              <a:t>, </a:t>
            </a:r>
            <a:r>
              <a:rPr lang="ko-KR" altLang="en-US" dirty="0"/>
              <a:t>그 경로에 있는 가장 느린 네트워크의 속도와 같음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F506B-D550-4FFA-A01C-DFC86808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571688"/>
            <a:ext cx="607779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정의와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갑작스러운 요청 쇄도</a:t>
            </a:r>
            <a:r>
              <a:rPr lang="en-US" altLang="ko-KR" b="1" dirty="0"/>
              <a:t>(Flash Crowds)</a:t>
            </a:r>
          </a:p>
          <a:p>
            <a:r>
              <a:rPr lang="ko-KR" altLang="en-US" dirty="0"/>
              <a:t>캐시는 갑작스러운 요청 쇄도</a:t>
            </a:r>
            <a:r>
              <a:rPr lang="en-US" altLang="ko-KR" dirty="0"/>
              <a:t>(</a:t>
            </a:r>
            <a:r>
              <a:rPr lang="ko-KR" altLang="en-US" dirty="0"/>
              <a:t>뉴스 속보</a:t>
            </a:r>
            <a:r>
              <a:rPr lang="en-US" altLang="ko-KR" dirty="0"/>
              <a:t>, </a:t>
            </a:r>
            <a:r>
              <a:rPr lang="ko-KR" altLang="en-US" dirty="0"/>
              <a:t>스팸 메일 등으로 인한</a:t>
            </a:r>
            <a:r>
              <a:rPr lang="en-US" altLang="ko-KR" dirty="0"/>
              <a:t>)</a:t>
            </a:r>
            <a:r>
              <a:rPr lang="ko-KR" altLang="en-US" dirty="0"/>
              <a:t>에 대처하기 위해 중요</a:t>
            </a:r>
            <a:endParaRPr lang="en-US" altLang="ko-KR" dirty="0"/>
          </a:p>
          <a:p>
            <a:r>
              <a:rPr lang="ko-KR" altLang="en-US" dirty="0"/>
              <a:t>불필요한 트래픽 급증은</a:t>
            </a:r>
            <a:r>
              <a:rPr lang="en-US" altLang="ko-KR" dirty="0"/>
              <a:t>, </a:t>
            </a:r>
            <a:r>
              <a:rPr lang="ko-KR" altLang="en-US" dirty="0"/>
              <a:t>네트워크와 웹 서버의 심각한 장애를 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 err="1"/>
              <a:t>케네스</a:t>
            </a:r>
            <a:r>
              <a:rPr lang="ko-KR" altLang="en-US" dirty="0"/>
              <a:t> 스타가 클린턴 미 대통령에 대한 조사 내용이 담긴 </a:t>
            </a:r>
            <a:r>
              <a:rPr lang="en-US" altLang="ko-KR" dirty="0"/>
              <a:t>‘</a:t>
            </a:r>
            <a:r>
              <a:rPr lang="ko-KR" altLang="en-US" dirty="0"/>
              <a:t>스타 보고서</a:t>
            </a:r>
            <a:r>
              <a:rPr lang="en-US" altLang="ko-KR" dirty="0"/>
              <a:t>’</a:t>
            </a:r>
            <a:r>
              <a:rPr lang="ko-KR" altLang="en-US" dirty="0"/>
              <a:t>가 인터넷에 공개된 날</a:t>
            </a:r>
            <a:r>
              <a:rPr lang="en-US" altLang="ko-KR" dirty="0"/>
              <a:t>, </a:t>
            </a:r>
            <a:r>
              <a:rPr lang="ko-KR" altLang="en-US" dirty="0"/>
              <a:t>미 하원 웹 서버는 한 시간 동안 </a:t>
            </a:r>
            <a:r>
              <a:rPr lang="en-US" altLang="ko-KR" dirty="0"/>
              <a:t>3</a:t>
            </a:r>
            <a:r>
              <a:rPr lang="ko-KR" altLang="en-US" dirty="0"/>
              <a:t>백만 건이 넘는 요청을 받았고</a:t>
            </a:r>
            <a:r>
              <a:rPr lang="en-US" altLang="ko-KR" dirty="0"/>
              <a:t>, </a:t>
            </a:r>
            <a:r>
              <a:rPr lang="ko-KR" altLang="en-US" dirty="0"/>
              <a:t>이는 평소에 </a:t>
            </a:r>
            <a:r>
              <a:rPr lang="en-US" altLang="ko-KR" dirty="0"/>
              <a:t>50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CNN.com</a:t>
            </a:r>
            <a:r>
              <a:rPr lang="ko-KR" altLang="en-US" dirty="0"/>
              <a:t>은 웹 서버가 평균 매초 </a:t>
            </a:r>
            <a:r>
              <a:rPr lang="en-US" altLang="ko-KR" dirty="0"/>
              <a:t>50,000</a:t>
            </a:r>
            <a:r>
              <a:rPr lang="ko-KR" altLang="en-US" dirty="0"/>
              <a:t>건이 넘는 요청을 받음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156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정의와 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거리로 인한 지연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빛의 속도</a:t>
            </a:r>
            <a:r>
              <a:rPr lang="en-US" altLang="ko-KR" dirty="0"/>
              <a:t>(</a:t>
            </a:r>
            <a:r>
              <a:rPr lang="ko-KR" altLang="en-US" dirty="0"/>
              <a:t>실제 신호는 빛 보다 느리다</a:t>
            </a:r>
            <a:r>
              <a:rPr lang="en-US" altLang="ko-KR" dirty="0"/>
              <a:t>)</a:t>
            </a:r>
            <a:r>
              <a:rPr lang="ko-KR" altLang="en-US" dirty="0"/>
              <a:t> 그 자체가 유의미한 지연을 유발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(1)</a:t>
            </a:r>
            <a:r>
              <a:rPr lang="ko-KR" altLang="en-US" dirty="0"/>
              <a:t>보스턴과 샌프란시스코 사이의 거리가 약 </a:t>
            </a:r>
            <a:r>
              <a:rPr lang="en-US" altLang="ko-KR" dirty="0"/>
              <a:t>4,400km </a:t>
            </a:r>
            <a:r>
              <a:rPr lang="ko-KR" altLang="en-US" dirty="0"/>
              <a:t>빛의 속도</a:t>
            </a:r>
            <a:r>
              <a:rPr lang="en-US" altLang="ko-KR" dirty="0"/>
              <a:t>(300,000km/s)</a:t>
            </a:r>
            <a:r>
              <a:rPr lang="ko-KR" altLang="en-US" dirty="0"/>
              <a:t>로 왕복하기 위해서 </a:t>
            </a:r>
            <a:r>
              <a:rPr lang="en-US" altLang="ko-KR" dirty="0"/>
              <a:t>30ms </a:t>
            </a:r>
            <a:r>
              <a:rPr lang="ko-KR" altLang="en-US" dirty="0"/>
              <a:t>소요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(2)</a:t>
            </a:r>
            <a:r>
              <a:rPr lang="ko-KR" altLang="en-US" dirty="0"/>
              <a:t>샌프란시스코 서버에 이미지 </a:t>
            </a:r>
            <a:r>
              <a:rPr lang="en-US" altLang="ko-KR" dirty="0"/>
              <a:t>20</a:t>
            </a:r>
            <a:r>
              <a:rPr lang="ko-KR" altLang="en-US" dirty="0"/>
              <a:t>개가 있을 때</a:t>
            </a:r>
            <a:r>
              <a:rPr lang="en-US" altLang="ko-KR" dirty="0"/>
              <a:t>, </a:t>
            </a:r>
            <a:r>
              <a:rPr lang="ko-KR" altLang="en-US" dirty="0"/>
              <a:t>보스턴에 있는 클라이언트가 서버로 동시에 네 개의 커넥션을 열고</a:t>
            </a:r>
            <a:r>
              <a:rPr lang="en-US" altLang="ko-KR" dirty="0"/>
              <a:t>, </a:t>
            </a:r>
            <a:r>
              <a:rPr lang="ko-KR" altLang="en-US" dirty="0"/>
              <a:t>이미지를 받아온다면</a:t>
            </a:r>
            <a:r>
              <a:rPr lang="en-US" altLang="ko-KR" dirty="0"/>
              <a:t>, </a:t>
            </a:r>
            <a:r>
              <a:rPr lang="ko-KR" altLang="en-US" dirty="0"/>
              <a:t>빛의 속도로 인한 지연은 </a:t>
            </a:r>
            <a:r>
              <a:rPr lang="en-US" altLang="ko-KR" dirty="0"/>
              <a:t>240ms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참고</a:t>
            </a:r>
            <a:r>
              <a:rPr lang="en-US" altLang="ko-KR" dirty="0"/>
              <a:t> </a:t>
            </a:r>
            <a:r>
              <a:rPr lang="ko-KR" altLang="en-US" dirty="0">
                <a:hlinkClick r:id="rId2"/>
              </a:rPr>
              <a:t>브라우저가 도메인마다 연결 가능한 최대 </a:t>
            </a:r>
            <a:r>
              <a:rPr lang="en-US" altLang="ko-KR" dirty="0">
                <a:hlinkClick r:id="rId2"/>
              </a:rPr>
              <a:t>TCP </a:t>
            </a:r>
            <a:r>
              <a:rPr lang="ko-KR" altLang="en-US" dirty="0">
                <a:hlinkClick r:id="rId2"/>
              </a:rPr>
              <a:t>개수</a:t>
            </a:r>
            <a:endParaRPr lang="en-US" altLang="ko-KR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00835A2-4055-4D92-8642-01FA8371C06A}"/>
              </a:ext>
            </a:extLst>
          </p:cNvPr>
          <p:cNvGrpSpPr/>
          <p:nvPr/>
        </p:nvGrpSpPr>
        <p:grpSpPr>
          <a:xfrm>
            <a:off x="6393917" y="3105732"/>
            <a:ext cx="5667877" cy="3468178"/>
            <a:chOff x="5673456" y="3201390"/>
            <a:chExt cx="5667877" cy="346817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EF387F5-BC53-4775-8AF3-CA2805D20AAE}"/>
                </a:ext>
              </a:extLst>
            </p:cNvPr>
            <p:cNvSpPr/>
            <p:nvPr/>
          </p:nvSpPr>
          <p:spPr>
            <a:xfrm>
              <a:off x="5749456" y="4342249"/>
              <a:ext cx="1139616" cy="7044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813FC9B-0C5D-4646-B8B5-838A99DA9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3654" y="3202065"/>
              <a:ext cx="402691" cy="371715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3D101FB8-A272-4D3A-96EF-39B42DFD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1911" y="3201390"/>
              <a:ext cx="370369" cy="373063"/>
            </a:xfrm>
            <a:prstGeom prst="rect">
              <a:avLst/>
            </a:prstGeom>
          </p:spPr>
        </p:pic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7CC3754-F067-4B0C-BBD3-569676EC4653}"/>
                </a:ext>
              </a:extLst>
            </p:cNvPr>
            <p:cNvCxnSpPr/>
            <p:nvPr/>
          </p:nvCxnSpPr>
          <p:spPr>
            <a:xfrm>
              <a:off x="611565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AEB1E66-0091-4323-8F75-9EA72B00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734" y="3202065"/>
              <a:ext cx="402691" cy="37171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571AC1A3-6132-4EE2-8935-EBCAE391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3991" y="3201390"/>
              <a:ext cx="370369" cy="373063"/>
            </a:xfrm>
            <a:prstGeom prst="rect">
              <a:avLst/>
            </a:prstGeom>
          </p:spPr>
        </p:pic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843A73-5507-4DBE-92C8-9D85DC31C5CB}"/>
                </a:ext>
              </a:extLst>
            </p:cNvPr>
            <p:cNvCxnSpPr/>
            <p:nvPr/>
          </p:nvCxnSpPr>
          <p:spPr>
            <a:xfrm>
              <a:off x="751773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967DE864-AEAA-4D5C-B226-47954F94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7814" y="3202065"/>
              <a:ext cx="402691" cy="371715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D264DAE-D8BF-4290-B7AF-3A1062E2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6071" y="3201390"/>
              <a:ext cx="370369" cy="373063"/>
            </a:xfrm>
            <a:prstGeom prst="rect">
              <a:avLst/>
            </a:prstGeom>
          </p:spPr>
        </p:pic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8D4D001-2278-4749-B5C4-0268D94053C4}"/>
                </a:ext>
              </a:extLst>
            </p:cNvPr>
            <p:cNvCxnSpPr/>
            <p:nvPr/>
          </p:nvCxnSpPr>
          <p:spPr>
            <a:xfrm>
              <a:off x="891981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CE0317D-3B08-4CC0-B46E-BEFE40B30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9894" y="3202065"/>
              <a:ext cx="402691" cy="37171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67AC260-9CA4-424E-9FF7-2D16D50AE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8151" y="3201390"/>
              <a:ext cx="370369" cy="373063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758FB648-EFA6-4C1A-B25F-E781BD506720}"/>
                </a:ext>
              </a:extLst>
            </p:cNvPr>
            <p:cNvCxnSpPr/>
            <p:nvPr/>
          </p:nvCxnSpPr>
          <p:spPr>
            <a:xfrm>
              <a:off x="10321897" y="3387922"/>
              <a:ext cx="22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9AD95B63-C800-4CB7-8E80-59938D0D7598}"/>
                </a:ext>
              </a:extLst>
            </p:cNvPr>
            <p:cNvGrpSpPr/>
            <p:nvPr/>
          </p:nvGrpSpPr>
          <p:grpSpPr>
            <a:xfrm>
              <a:off x="5732618" y="3631161"/>
              <a:ext cx="1279525" cy="779420"/>
              <a:chOff x="5732618" y="3631161"/>
              <a:chExt cx="1279525" cy="779420"/>
            </a:xfrm>
          </p:grpSpPr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3C40F558-1148-49FB-92A2-A95EFDA80AE9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8F51C44B-D0B9-4A59-82BB-BEC1AC684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2305CFE-E42B-4D64-8873-6523D0A75F2D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4202D12-E138-47A3-9D80-673E2B49A9C9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3206538-25CE-495D-A509-CF8009DE2D68}"/>
                </a:ext>
              </a:extLst>
            </p:cNvPr>
            <p:cNvGrpSpPr/>
            <p:nvPr/>
          </p:nvGrpSpPr>
          <p:grpSpPr>
            <a:xfrm>
              <a:off x="5673456" y="4338908"/>
              <a:ext cx="1397848" cy="779420"/>
              <a:chOff x="5673456" y="4300772"/>
              <a:chExt cx="1397848" cy="779420"/>
            </a:xfrm>
          </p:grpSpPr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AE30062E-A286-4030-BAE6-7AA69278FAD8}"/>
                  </a:ext>
                </a:extLst>
              </p:cNvPr>
              <p:cNvCxnSpPr/>
              <p:nvPr/>
            </p:nvCxnSpPr>
            <p:spPr>
              <a:xfrm>
                <a:off x="5880885" y="453808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AD3E7BEA-F521-4AC1-9738-23A79136F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0885" y="469048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FE5CB89-5352-4AC1-BAB3-B81DEBA36E85}"/>
                  </a:ext>
                </a:extLst>
              </p:cNvPr>
              <p:cNvSpPr txBox="1"/>
              <p:nvPr/>
            </p:nvSpPr>
            <p:spPr>
              <a:xfrm>
                <a:off x="5673456" y="430077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웹페이지 가져오기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3208277-700F-4338-9C10-AF471CEF2A7A}"/>
                  </a:ext>
                </a:extLst>
              </p:cNvPr>
              <p:cNvSpPr txBox="1"/>
              <p:nvPr/>
            </p:nvSpPr>
            <p:spPr>
              <a:xfrm>
                <a:off x="6111756" y="482627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BF2B903-B7EE-415D-99D8-1FCAE1D2ABB3}"/>
                </a:ext>
              </a:extLst>
            </p:cNvPr>
            <p:cNvGrpSpPr/>
            <p:nvPr/>
          </p:nvGrpSpPr>
          <p:grpSpPr>
            <a:xfrm>
              <a:off x="5716101" y="5080192"/>
              <a:ext cx="1397848" cy="779420"/>
              <a:chOff x="5732618" y="5080192"/>
              <a:chExt cx="1397848" cy="779420"/>
            </a:xfrm>
          </p:grpSpPr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D7D6AFAF-8DF5-44C3-9705-D933BFAE8E27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11172C38-61EE-46A4-B6C5-C2B9E784D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98C2892-8A21-4C72-8CA6-51B46AC06ABA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1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1C70649-C81A-4D58-B077-CC55862A635A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5CAF79E9-0F54-4F42-9C74-A26F93CCBD65}"/>
                </a:ext>
              </a:extLst>
            </p:cNvPr>
            <p:cNvGrpSpPr/>
            <p:nvPr/>
          </p:nvGrpSpPr>
          <p:grpSpPr>
            <a:xfrm>
              <a:off x="7027288" y="5080192"/>
              <a:ext cx="1279525" cy="779420"/>
              <a:chOff x="5732618" y="3631161"/>
              <a:chExt cx="1279525" cy="779420"/>
            </a:xfrm>
          </p:grpSpPr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B8D79BB4-A062-4F39-A1DF-016A295B9DCE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CAA19E02-670B-4101-81D9-4158F4707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E13B69F-D978-4175-9D0F-AA799F40BD84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5E7442-C3A3-45B7-8AB8-CBF15E4EBB33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2B83FDB-8469-4F7B-9D2B-C2C8EA5C8B84}"/>
                </a:ext>
              </a:extLst>
            </p:cNvPr>
            <p:cNvGrpSpPr/>
            <p:nvPr/>
          </p:nvGrpSpPr>
          <p:grpSpPr>
            <a:xfrm>
              <a:off x="8510408" y="5069943"/>
              <a:ext cx="1279525" cy="779420"/>
              <a:chOff x="5732618" y="3631161"/>
              <a:chExt cx="1279525" cy="779420"/>
            </a:xfrm>
          </p:grpSpPr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B92F587F-6E11-4DE1-A24C-47DE768A7812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화살표 연결선 114">
                <a:extLst>
                  <a:ext uri="{FF2B5EF4-FFF2-40B4-BE49-F238E27FC236}">
                    <a16:creationId xmlns:a16="http://schemas.microsoft.com/office/drawing/2014/main" id="{E3EE052F-E3FA-407C-8504-8BD008967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9B62F5-DA55-4364-82F7-0CA78800DD55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F3D0FC4-EB4F-4A3C-99B7-E9E2C3973D09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799144E-7D40-4A1C-8A3A-135A4B3F2A4B}"/>
                </a:ext>
              </a:extLst>
            </p:cNvPr>
            <p:cNvGrpSpPr/>
            <p:nvPr/>
          </p:nvGrpSpPr>
          <p:grpSpPr>
            <a:xfrm>
              <a:off x="9955808" y="5080192"/>
              <a:ext cx="1279525" cy="779420"/>
              <a:chOff x="5732618" y="3631161"/>
              <a:chExt cx="1279525" cy="779420"/>
            </a:xfrm>
          </p:grpSpPr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8C99B47B-C57F-44A6-875B-839F3C78748B}"/>
                  </a:ext>
                </a:extLst>
              </p:cNvPr>
              <p:cNvCxnSpPr/>
              <p:nvPr/>
            </p:nvCxnSpPr>
            <p:spPr>
              <a:xfrm>
                <a:off x="5855949" y="3868471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2EBF1674-51B0-4318-8FCF-830A24C73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949" y="4020871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0D9C64D-9938-4188-8E65-1FA0D08D7245}"/>
                  </a:ext>
                </a:extLst>
              </p:cNvPr>
              <p:cNvSpPr txBox="1"/>
              <p:nvPr/>
            </p:nvSpPr>
            <p:spPr>
              <a:xfrm>
                <a:off x="5732618" y="3631161"/>
                <a:ext cx="12795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TCP connection</a:t>
                </a:r>
                <a:endParaRPr lang="ko-KR" altLang="en-US" sz="105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682C3D2-11F5-44AB-83EB-A6EB98697AEC}"/>
                  </a:ext>
                </a:extLst>
              </p:cNvPr>
              <p:cNvSpPr txBox="1"/>
              <p:nvPr/>
            </p:nvSpPr>
            <p:spPr>
              <a:xfrm>
                <a:off x="6086820" y="4156665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ACCD9B9C-44F9-4041-8DC1-1D8E5E53E04F}"/>
                </a:ext>
              </a:extLst>
            </p:cNvPr>
            <p:cNvGrpSpPr/>
            <p:nvPr/>
          </p:nvGrpSpPr>
          <p:grpSpPr>
            <a:xfrm>
              <a:off x="5716101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96004BBE-D8FB-49A9-A425-08E3C03F9FCB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5E54A142-7612-4C03-AFCD-80FAA5360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AEF08FF-EED4-4347-9B2C-F1076123140A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2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73AC732-B85E-49EB-997C-D228CA0F4969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42E2BDE8-624D-4BA6-8D18-0D143FC90110}"/>
                </a:ext>
              </a:extLst>
            </p:cNvPr>
            <p:cNvGrpSpPr/>
            <p:nvPr/>
          </p:nvGrpSpPr>
          <p:grpSpPr>
            <a:xfrm>
              <a:off x="7012143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37FB26D2-C9A9-4564-BDEA-9B25B066B33F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8F170150-9BE5-422B-AFC9-DD695A2DD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A7621DA-8693-46C9-82FE-D70718D4F1B4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3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C694CD2-476F-482F-B03B-428E1032C4BD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9BCE8704-AA7A-4841-BDF1-FE7B55D953EE}"/>
                </a:ext>
              </a:extLst>
            </p:cNvPr>
            <p:cNvGrpSpPr/>
            <p:nvPr/>
          </p:nvGrpSpPr>
          <p:grpSpPr>
            <a:xfrm>
              <a:off x="8477814" y="5874606"/>
              <a:ext cx="1397848" cy="779420"/>
              <a:chOff x="5732618" y="5080192"/>
              <a:chExt cx="1397848" cy="779420"/>
            </a:xfrm>
          </p:grpSpPr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13F3C4FA-21F5-4538-B1B8-32E922F9279F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634BD091-528D-4499-93B1-0926E4815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DE272BB-DD82-4A51-81A8-24F3053F91F5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4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884760B-B4B4-4BB6-96F5-9CA743A71AB7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1B27C5C-CE36-49E4-B1A7-BD39FD74A62E}"/>
                </a:ext>
              </a:extLst>
            </p:cNvPr>
            <p:cNvGrpSpPr/>
            <p:nvPr/>
          </p:nvGrpSpPr>
          <p:grpSpPr>
            <a:xfrm>
              <a:off x="9943485" y="5890148"/>
              <a:ext cx="1397848" cy="779420"/>
              <a:chOff x="5732618" y="5080192"/>
              <a:chExt cx="1397848" cy="779420"/>
            </a:xfrm>
          </p:grpSpPr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476EA3F2-75EB-4A3F-AC5A-D42DB06643FC}"/>
                  </a:ext>
                </a:extLst>
              </p:cNvPr>
              <p:cNvCxnSpPr/>
              <p:nvPr/>
            </p:nvCxnSpPr>
            <p:spPr>
              <a:xfrm>
                <a:off x="5940047" y="5317502"/>
                <a:ext cx="807741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21094200-4CFD-42EC-82B6-77AB758C7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0047" y="5469902"/>
                <a:ext cx="782805" cy="144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E5EFC5C-6322-49F0-9215-DF55AC340806}"/>
                  </a:ext>
                </a:extLst>
              </p:cNvPr>
              <p:cNvSpPr txBox="1"/>
              <p:nvPr/>
            </p:nvSpPr>
            <p:spPr>
              <a:xfrm>
                <a:off x="5732618" y="5080192"/>
                <a:ext cx="139784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그림</a:t>
                </a:r>
                <a:r>
                  <a:rPr lang="en-US" altLang="ko-KR" sz="1050" dirty="0"/>
                  <a:t>5 </a:t>
                </a:r>
                <a:r>
                  <a:rPr lang="ko-KR" altLang="en-US" sz="1050" dirty="0"/>
                  <a:t>가져오기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EFA383-02BE-4934-B227-47BF780AC01F}"/>
                  </a:ext>
                </a:extLst>
              </p:cNvPr>
              <p:cNvSpPr txBox="1"/>
              <p:nvPr/>
            </p:nvSpPr>
            <p:spPr>
              <a:xfrm>
                <a:off x="6170918" y="5605696"/>
                <a:ext cx="376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OK</a:t>
                </a:r>
                <a:endParaRPr lang="ko-KR" altLang="en-US" sz="1050" dirty="0"/>
              </a:p>
            </p:txBody>
          </p:sp>
        </p:grpSp>
      </p:grpSp>
      <p:sp>
        <p:nvSpPr>
          <p:cNvPr id="134" name="왼쪽 대괄호 133">
            <a:extLst>
              <a:ext uri="{FF2B5EF4-FFF2-40B4-BE49-F238E27FC236}">
                <a16:creationId xmlns:a16="http://schemas.microsoft.com/office/drawing/2014/main" id="{696696EC-077C-4EFE-99C1-AE05D9676E37}"/>
              </a:ext>
            </a:extLst>
          </p:cNvPr>
          <p:cNvSpPr/>
          <p:nvPr/>
        </p:nvSpPr>
        <p:spPr>
          <a:xfrm>
            <a:off x="6078833" y="3691774"/>
            <a:ext cx="229276" cy="30880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D213257-3CCA-4CBE-B6D7-007B47DB7DF1}"/>
              </a:ext>
            </a:extLst>
          </p:cNvPr>
          <p:cNvSpPr txBox="1"/>
          <p:nvPr/>
        </p:nvSpPr>
        <p:spPr>
          <a:xfrm>
            <a:off x="4999217" y="5189578"/>
            <a:ext cx="9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240ms</a:t>
            </a:r>
            <a:endParaRPr lang="ko-KR" altLang="en-US" b="1" dirty="0"/>
          </a:p>
        </p:txBody>
      </p:sp>
      <p:sp>
        <p:nvSpPr>
          <p:cNvPr id="137" name="왼쪽 대괄호 136">
            <a:extLst>
              <a:ext uri="{FF2B5EF4-FFF2-40B4-BE49-F238E27FC236}">
                <a16:creationId xmlns:a16="http://schemas.microsoft.com/office/drawing/2014/main" id="{ED68A03D-CEFB-4FEE-9D58-0885BAB05F16}"/>
              </a:ext>
            </a:extLst>
          </p:cNvPr>
          <p:cNvSpPr/>
          <p:nvPr/>
        </p:nvSpPr>
        <p:spPr>
          <a:xfrm>
            <a:off x="5730380" y="3532111"/>
            <a:ext cx="229276" cy="70440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84F9ACF-20B0-4475-92D6-C9988FD68F8E}"/>
              </a:ext>
            </a:extLst>
          </p:cNvPr>
          <p:cNvSpPr txBox="1"/>
          <p:nvPr/>
        </p:nvSpPr>
        <p:spPr>
          <a:xfrm>
            <a:off x="4857653" y="3691675"/>
            <a:ext cx="9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30ms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586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</a:t>
            </a:r>
            <a:r>
              <a:rPr lang="ko-KR" altLang="en-US" sz="3200" dirty="0"/>
              <a:t>의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적중과 </a:t>
            </a:r>
            <a:r>
              <a:rPr lang="ko-KR" altLang="en-US" b="1" dirty="0" err="1"/>
              <a:t>부적중</a:t>
            </a:r>
            <a:endParaRPr lang="en-US" altLang="ko-KR" b="1" dirty="0"/>
          </a:p>
          <a:p>
            <a:r>
              <a:rPr lang="en-US" altLang="ko-KR" dirty="0"/>
              <a:t>- cache</a:t>
            </a:r>
            <a:r>
              <a:rPr lang="ko-KR" altLang="en-US" dirty="0"/>
              <a:t>에서 원하는 데이터를 찾으면 </a:t>
            </a:r>
            <a:r>
              <a:rPr lang="en-US" altLang="ko-KR" dirty="0"/>
              <a:t>cache hit</a:t>
            </a:r>
          </a:p>
          <a:p>
            <a:r>
              <a:rPr lang="en-US" altLang="ko-KR" dirty="0"/>
              <a:t>- cache</a:t>
            </a:r>
            <a:r>
              <a:rPr lang="ko-KR" altLang="en-US" dirty="0"/>
              <a:t>에서 원하는 데이터가 없으면 </a:t>
            </a:r>
            <a:r>
              <a:rPr lang="en-US" altLang="ko-KR" dirty="0"/>
              <a:t>cache miss</a:t>
            </a:r>
          </a:p>
          <a:p>
            <a:r>
              <a:rPr lang="en-US" altLang="ko-KR" dirty="0"/>
              <a:t>- hit</a:t>
            </a:r>
            <a:r>
              <a:rPr lang="ko-KR" altLang="en-US" dirty="0"/>
              <a:t> </a:t>
            </a:r>
            <a:r>
              <a:rPr lang="en-US" altLang="ko-KR" dirty="0"/>
              <a:t>/ (hit + miss) =</a:t>
            </a:r>
            <a:r>
              <a:rPr lang="ko-KR" altLang="en-US" dirty="0"/>
              <a:t> </a:t>
            </a:r>
            <a:r>
              <a:rPr lang="en-US" altLang="ko-KR" dirty="0"/>
              <a:t>cache hit ratio</a:t>
            </a:r>
          </a:p>
          <a:p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169717A-51D4-4254-96CE-1433DB5AAACC}"/>
              </a:ext>
            </a:extLst>
          </p:cNvPr>
          <p:cNvGrpSpPr/>
          <p:nvPr/>
        </p:nvGrpSpPr>
        <p:grpSpPr>
          <a:xfrm>
            <a:off x="5888165" y="1063016"/>
            <a:ext cx="4898206" cy="1703669"/>
            <a:chOff x="5888165" y="1063016"/>
            <a:chExt cx="4898206" cy="170366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B3602EC-A51F-4EF7-BAAF-4F125D0E4AED}"/>
                </a:ext>
              </a:extLst>
            </p:cNvPr>
            <p:cNvGrpSpPr/>
            <p:nvPr/>
          </p:nvGrpSpPr>
          <p:grpSpPr>
            <a:xfrm>
              <a:off x="5888165" y="1063016"/>
              <a:ext cx="4898206" cy="1703669"/>
              <a:chOff x="5870409" y="1320468"/>
              <a:chExt cx="4898206" cy="170366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E171AEC-AD68-4AC0-92C0-B4F6EA763116}"/>
                  </a:ext>
                </a:extLst>
              </p:cNvPr>
              <p:cNvGrpSpPr/>
              <p:nvPr/>
            </p:nvGrpSpPr>
            <p:grpSpPr>
              <a:xfrm>
                <a:off x="5870409" y="1320468"/>
                <a:ext cx="4898206" cy="1342955"/>
                <a:chOff x="934423" y="2206125"/>
                <a:chExt cx="8239372" cy="2259012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56EF8E77-1955-49DB-88A4-896BE126EE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61497" y="2206125"/>
                  <a:ext cx="1612298" cy="1624023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83FE47ED-96D1-400D-8BE3-30907E99EA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423" y="2206125"/>
                  <a:ext cx="1759358" cy="1624023"/>
                </a:xfrm>
                <a:prstGeom prst="rect">
                  <a:avLst/>
                </a:prstGeom>
              </p:spPr>
            </p:pic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E4FB99E9-8ACA-41E0-A416-2A405E4B8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4381" y="2206125"/>
                  <a:ext cx="1806516" cy="1704019"/>
                </a:xfrm>
                <a:prstGeom prst="rect">
                  <a:avLst/>
                </a:prstGeom>
              </p:spPr>
            </p:pic>
            <p:sp>
              <p:nvSpPr>
                <p:cNvPr id="10" name="화살표: 왼쪽으로 구부러짐 9">
                  <a:extLst>
                    <a:ext uri="{FF2B5EF4-FFF2-40B4-BE49-F238E27FC236}">
                      <a16:creationId xmlns:a16="http://schemas.microsoft.com/office/drawing/2014/main" id="{20162771-0C36-4752-B0AD-68E03846FED4}"/>
                    </a:ext>
                  </a:extLst>
                </p:cNvPr>
                <p:cNvSpPr/>
                <p:nvPr/>
              </p:nvSpPr>
              <p:spPr>
                <a:xfrm>
                  <a:off x="2946747" y="2428066"/>
                  <a:ext cx="2344345" cy="1260136"/>
                </a:xfrm>
                <a:prstGeom prst="curvedLeftArrow">
                  <a:avLst>
                    <a:gd name="adj1" fmla="val 20239"/>
                    <a:gd name="adj2" fmla="val 50000"/>
                    <a:gd name="adj3" fmla="val 25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B60903-1F90-45DF-959A-CD9D146586E3}"/>
                    </a:ext>
                  </a:extLst>
                </p:cNvPr>
                <p:cNvSpPr txBox="1"/>
                <p:nvPr/>
              </p:nvSpPr>
              <p:spPr>
                <a:xfrm>
                  <a:off x="934425" y="3910145"/>
                  <a:ext cx="2012322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클라이언트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DFA50E-FEF0-4441-8492-ED1FA0482291}"/>
                    </a:ext>
                  </a:extLst>
                </p:cNvPr>
                <p:cNvSpPr txBox="1"/>
                <p:nvPr/>
              </p:nvSpPr>
              <p:spPr>
                <a:xfrm>
                  <a:off x="7674449" y="3910143"/>
                  <a:ext cx="1386395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서버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3C59D19-DC95-4ED9-BC4D-5D6B7D86D83F}"/>
                    </a:ext>
                  </a:extLst>
                </p:cNvPr>
                <p:cNvSpPr txBox="1"/>
                <p:nvPr/>
              </p:nvSpPr>
              <p:spPr>
                <a:xfrm>
                  <a:off x="4422059" y="3947419"/>
                  <a:ext cx="1386395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캐시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6054C-7642-46C9-87F4-02F86087069F}"/>
                  </a:ext>
                </a:extLst>
              </p:cNvPr>
              <p:cNvSpPr txBox="1"/>
              <p:nvPr/>
            </p:nvSpPr>
            <p:spPr>
              <a:xfrm>
                <a:off x="7667614" y="2685583"/>
                <a:ext cx="15855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/>
                  <a:t>(1) cache hit</a:t>
                </a:r>
                <a:endParaRPr lang="ko-KR" altLang="en-US" sz="1600" b="1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D4880F-94BC-4D28-9E47-E47C8AF874B0}"/>
                </a:ext>
              </a:extLst>
            </p:cNvPr>
            <p:cNvSpPr txBox="1"/>
            <p:nvPr/>
          </p:nvSpPr>
          <p:spPr>
            <a:xfrm>
              <a:off x="6898905" y="1926456"/>
              <a:ext cx="119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cache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object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CEF88C3-0A16-4543-B789-A5436F7246EA}"/>
              </a:ext>
            </a:extLst>
          </p:cNvPr>
          <p:cNvGrpSpPr/>
          <p:nvPr/>
        </p:nvGrpSpPr>
        <p:grpSpPr>
          <a:xfrm>
            <a:off x="5888165" y="2807532"/>
            <a:ext cx="4898206" cy="1703669"/>
            <a:chOff x="5888165" y="2807532"/>
            <a:chExt cx="4898206" cy="170366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453D9E6-E3F2-4C07-B749-7DAB52961C7D}"/>
                </a:ext>
              </a:extLst>
            </p:cNvPr>
            <p:cNvGrpSpPr/>
            <p:nvPr/>
          </p:nvGrpSpPr>
          <p:grpSpPr>
            <a:xfrm>
              <a:off x="5888165" y="2807532"/>
              <a:ext cx="4898206" cy="1703669"/>
              <a:chOff x="5888165" y="1063016"/>
              <a:chExt cx="4898206" cy="1703669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6EEA042-1A39-4512-96E6-ABA7966E8AA6}"/>
                  </a:ext>
                </a:extLst>
              </p:cNvPr>
              <p:cNvGrpSpPr/>
              <p:nvPr/>
            </p:nvGrpSpPr>
            <p:grpSpPr>
              <a:xfrm>
                <a:off x="5888165" y="1063016"/>
                <a:ext cx="4898206" cy="1703669"/>
                <a:chOff x="5870409" y="1320468"/>
                <a:chExt cx="4898206" cy="1703669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B346B0FD-220C-4A87-98B8-5334BEB578BB}"/>
                    </a:ext>
                  </a:extLst>
                </p:cNvPr>
                <p:cNvGrpSpPr/>
                <p:nvPr/>
              </p:nvGrpSpPr>
              <p:grpSpPr>
                <a:xfrm>
                  <a:off x="5870409" y="1320468"/>
                  <a:ext cx="4898206" cy="1342955"/>
                  <a:chOff x="934423" y="2206125"/>
                  <a:chExt cx="8239372" cy="2259012"/>
                </a:xfrm>
              </p:grpSpPr>
              <p:pic>
                <p:nvPicPr>
                  <p:cNvPr id="46" name="그림 45">
                    <a:extLst>
                      <a:ext uri="{FF2B5EF4-FFF2-40B4-BE49-F238E27FC236}">
                        <a16:creationId xmlns:a16="http://schemas.microsoft.com/office/drawing/2014/main" id="{499452CB-A7D6-413A-BE88-56CC286BD8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561497" y="2206125"/>
                    <a:ext cx="1612298" cy="1624023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82F466A0-1C65-420E-A60E-4A9B6E271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34423" y="2206125"/>
                    <a:ext cx="1759358" cy="1624023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4348C42B-D656-4425-901E-906619B39C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224381" y="2206125"/>
                    <a:ext cx="1806516" cy="1704019"/>
                  </a:xfrm>
                  <a:prstGeom prst="rect">
                    <a:avLst/>
                  </a:prstGeom>
                </p:spPr>
              </p:pic>
              <p:sp>
                <p:nvSpPr>
                  <p:cNvPr id="49" name="화살표: 왼쪽으로 구부러짐 48">
                    <a:extLst>
                      <a:ext uri="{FF2B5EF4-FFF2-40B4-BE49-F238E27FC236}">
                        <a16:creationId xmlns:a16="http://schemas.microsoft.com/office/drawing/2014/main" id="{CF1EC830-A27A-43D2-BED9-2E7A20015DA4}"/>
                      </a:ext>
                    </a:extLst>
                  </p:cNvPr>
                  <p:cNvSpPr/>
                  <p:nvPr/>
                </p:nvSpPr>
                <p:spPr>
                  <a:xfrm>
                    <a:off x="2946747" y="2348073"/>
                    <a:ext cx="5405712" cy="1340128"/>
                  </a:xfrm>
                  <a:prstGeom prst="curvedLeftArrow">
                    <a:avLst>
                      <a:gd name="adj1" fmla="val 20239"/>
                      <a:gd name="adj2" fmla="val 43168"/>
                      <a:gd name="adj3" fmla="val 25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3CAE9B0-6E93-4853-BE15-4B996D13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934425" y="3910145"/>
                    <a:ext cx="2012322" cy="5177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/>
                      <a:t>클라이언트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07B6AB7-77D8-4477-8C8F-F4F4D451011E}"/>
                      </a:ext>
                    </a:extLst>
                  </p:cNvPr>
                  <p:cNvSpPr txBox="1"/>
                  <p:nvPr/>
                </p:nvSpPr>
                <p:spPr>
                  <a:xfrm>
                    <a:off x="7674449" y="3910143"/>
                    <a:ext cx="1386395" cy="5177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/>
                      <a:t>서버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059FF9DD-D989-4A9F-8C03-5025CEB299FD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059" y="3947419"/>
                    <a:ext cx="1386395" cy="5177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/>
                      <a:t>캐시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BB8560-A4E1-4B25-957E-4965D5450825}"/>
                    </a:ext>
                  </a:extLst>
                </p:cNvPr>
                <p:cNvSpPr txBox="1"/>
                <p:nvPr/>
              </p:nvSpPr>
              <p:spPr>
                <a:xfrm>
                  <a:off x="5870409" y="2685583"/>
                  <a:ext cx="48982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/>
                    <a:t>(2) cache miss</a:t>
                  </a:r>
                  <a:endParaRPr lang="ko-KR" altLang="en-US" sz="1600" b="1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14AC9F-F524-413C-9D6A-07BB82062B2C}"/>
                  </a:ext>
                </a:extLst>
              </p:cNvPr>
              <p:cNvSpPr txBox="1"/>
              <p:nvPr/>
            </p:nvSpPr>
            <p:spPr>
              <a:xfrm>
                <a:off x="6924845" y="1873538"/>
                <a:ext cx="11963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FF0000"/>
                    </a:solidFill>
                  </a:rPr>
                  <a:t>server</a:t>
                </a:r>
                <a:r>
                  <a:rPr lang="ko-KR" altLang="en-US" sz="1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b="1" dirty="0">
                    <a:solidFill>
                      <a:srgbClr val="FF0000"/>
                    </a:solidFill>
                  </a:rPr>
                  <a:t>object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04FED05-869C-4E30-833E-AA196332A65F}"/>
                </a:ext>
              </a:extLst>
            </p:cNvPr>
            <p:cNvSpPr txBox="1"/>
            <p:nvPr/>
          </p:nvSpPr>
          <p:spPr>
            <a:xfrm>
              <a:off x="8774769" y="3627937"/>
              <a:ext cx="119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server</a:t>
              </a:r>
              <a:r>
                <a:rPr lang="ko-KR" altLang="en-US" sz="1200" b="1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object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FA1993C-2E35-4785-A371-5E7A41A7A203}"/>
              </a:ext>
            </a:extLst>
          </p:cNvPr>
          <p:cNvGrpSpPr/>
          <p:nvPr/>
        </p:nvGrpSpPr>
        <p:grpSpPr>
          <a:xfrm>
            <a:off x="5821017" y="4778912"/>
            <a:ext cx="4898206" cy="1703669"/>
            <a:chOff x="5888165" y="1063016"/>
            <a:chExt cx="4898206" cy="1703669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53864569-D9D4-40DC-8595-0E21A193D4DA}"/>
                </a:ext>
              </a:extLst>
            </p:cNvPr>
            <p:cNvGrpSpPr/>
            <p:nvPr/>
          </p:nvGrpSpPr>
          <p:grpSpPr>
            <a:xfrm>
              <a:off x="5888165" y="1063016"/>
              <a:ext cx="4898206" cy="1703669"/>
              <a:chOff x="5870409" y="1320468"/>
              <a:chExt cx="4898206" cy="1703669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85EE4EA-46BF-4217-8517-F520F8309477}"/>
                  </a:ext>
                </a:extLst>
              </p:cNvPr>
              <p:cNvGrpSpPr/>
              <p:nvPr/>
            </p:nvGrpSpPr>
            <p:grpSpPr>
              <a:xfrm>
                <a:off x="5870409" y="1320468"/>
                <a:ext cx="4898206" cy="1342955"/>
                <a:chOff x="934423" y="2206125"/>
                <a:chExt cx="8239372" cy="2259012"/>
              </a:xfrm>
            </p:grpSpPr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4C661BB2-6CD1-4B27-98CD-422C09C61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61497" y="2206125"/>
                  <a:ext cx="1612298" cy="1624023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8573D32D-DCF5-4C3F-BFFD-19BF714B6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423" y="2206125"/>
                  <a:ext cx="1759358" cy="1624023"/>
                </a:xfrm>
                <a:prstGeom prst="rect">
                  <a:avLst/>
                </a:prstGeom>
              </p:spPr>
            </p:pic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11566DF2-1161-487F-8AFC-3680735FF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24381" y="2206125"/>
                  <a:ext cx="1806516" cy="1704019"/>
                </a:xfrm>
                <a:prstGeom prst="rect">
                  <a:avLst/>
                </a:prstGeom>
              </p:spPr>
            </p:pic>
            <p:sp>
              <p:nvSpPr>
                <p:cNvPr id="65" name="화살표: 왼쪽으로 구부러짐 64">
                  <a:extLst>
                    <a:ext uri="{FF2B5EF4-FFF2-40B4-BE49-F238E27FC236}">
                      <a16:creationId xmlns:a16="http://schemas.microsoft.com/office/drawing/2014/main" id="{31015CC1-ACAC-4626-8973-C2FB7F500F91}"/>
                    </a:ext>
                  </a:extLst>
                </p:cNvPr>
                <p:cNvSpPr/>
                <p:nvPr/>
              </p:nvSpPr>
              <p:spPr>
                <a:xfrm>
                  <a:off x="2946747" y="2348073"/>
                  <a:ext cx="5405712" cy="1340128"/>
                </a:xfrm>
                <a:prstGeom prst="curvedLeftArrow">
                  <a:avLst>
                    <a:gd name="adj1" fmla="val 20239"/>
                    <a:gd name="adj2" fmla="val 43168"/>
                    <a:gd name="adj3" fmla="val 2500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88A89A4-1D05-48E7-8CFE-8B4E04CED4C3}"/>
                    </a:ext>
                  </a:extLst>
                </p:cNvPr>
                <p:cNvSpPr txBox="1"/>
                <p:nvPr/>
              </p:nvSpPr>
              <p:spPr>
                <a:xfrm>
                  <a:off x="934425" y="3910145"/>
                  <a:ext cx="2012322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/>
                    <a:t>클라이언트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CD37219-95ED-47C1-B570-E461D98F07F5}"/>
                    </a:ext>
                  </a:extLst>
                </p:cNvPr>
                <p:cNvSpPr txBox="1"/>
                <p:nvPr/>
              </p:nvSpPr>
              <p:spPr>
                <a:xfrm>
                  <a:off x="7674449" y="3910143"/>
                  <a:ext cx="1386395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서버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18CE1B4-90AC-4D7B-953C-356F08B51D57}"/>
                    </a:ext>
                  </a:extLst>
                </p:cNvPr>
                <p:cNvSpPr txBox="1"/>
                <p:nvPr/>
              </p:nvSpPr>
              <p:spPr>
                <a:xfrm>
                  <a:off x="4422059" y="3947419"/>
                  <a:ext cx="1386395" cy="517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캐시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6EFA92-D39C-4409-93B7-2EF25DE3B82C}"/>
                  </a:ext>
                </a:extLst>
              </p:cNvPr>
              <p:cNvSpPr txBox="1"/>
              <p:nvPr/>
            </p:nvSpPr>
            <p:spPr>
              <a:xfrm>
                <a:off x="5937557" y="2685583"/>
                <a:ext cx="48310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/>
                  <a:t>(3) cache revalidation hit</a:t>
                </a:r>
                <a:endParaRPr lang="ko-KR" altLang="en-US" sz="1600" b="1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6857E9-C0A9-49F0-8CB3-546EA8F19009}"/>
                </a:ext>
              </a:extLst>
            </p:cNvPr>
            <p:cNvSpPr txBox="1"/>
            <p:nvPr/>
          </p:nvSpPr>
          <p:spPr>
            <a:xfrm>
              <a:off x="6924845" y="1873538"/>
              <a:ext cx="119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cache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object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601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추가 </a:t>
            </a:r>
            <a:r>
              <a:rPr lang="en-US" altLang="ko-KR" sz="3200" dirty="0"/>
              <a:t>Reference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https://web-km.tistory.com/17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90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cache(</a:t>
            </a:r>
            <a:r>
              <a:rPr lang="ko-KR" altLang="en-US" sz="3200" dirty="0"/>
              <a:t>하드웨어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cache</a:t>
            </a:r>
          </a:p>
          <a:p>
            <a:r>
              <a:rPr lang="en-US" altLang="ko-KR" dirty="0"/>
              <a:t>- CPU</a:t>
            </a:r>
            <a:r>
              <a:rPr lang="ko-KR" altLang="en-US" dirty="0"/>
              <a:t>가 앞으로 사용할 것으로 예상되는 데이터를 미리 가져다 놓음</a:t>
            </a:r>
            <a:r>
              <a:rPr lang="en-US" altLang="ko-KR" dirty="0"/>
              <a:t> (prefetch)</a:t>
            </a:r>
          </a:p>
          <a:p>
            <a:r>
              <a:rPr lang="en-US" altLang="ko-KR" dirty="0"/>
              <a:t>- CPU </a:t>
            </a:r>
            <a:r>
              <a:rPr lang="ko-KR" altLang="en-US" dirty="0"/>
              <a:t>내부에 존재하여 </a:t>
            </a:r>
            <a:r>
              <a:rPr lang="en-US" altLang="ko-KR" dirty="0"/>
              <a:t>CPU </a:t>
            </a:r>
            <a:r>
              <a:rPr lang="ko-KR" altLang="en-US" dirty="0"/>
              <a:t>내부 버스 속도로 작동</a:t>
            </a:r>
            <a:r>
              <a:rPr lang="en-US" altLang="ko-KR" dirty="0"/>
              <a:t>. </a:t>
            </a:r>
            <a:r>
              <a:rPr lang="ko-KR" altLang="en-US" dirty="0"/>
              <a:t>메모리의 경우</a:t>
            </a:r>
            <a:r>
              <a:rPr lang="en-US" altLang="ko-KR" dirty="0"/>
              <a:t>, </a:t>
            </a:r>
            <a:r>
              <a:rPr lang="ko-KR" altLang="en-US" dirty="0"/>
              <a:t>시스템 버스의 속도로 작동하기 때문에 느림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cache</a:t>
            </a:r>
            <a:r>
              <a:rPr lang="ko-KR" altLang="en-US" dirty="0"/>
              <a:t>에서 원하는 데이터를 찾으면 </a:t>
            </a:r>
            <a:r>
              <a:rPr lang="en-US" altLang="ko-KR" dirty="0"/>
              <a:t>cache hit</a:t>
            </a:r>
          </a:p>
          <a:p>
            <a:r>
              <a:rPr lang="en-US" altLang="ko-KR" dirty="0"/>
              <a:t>- cache</a:t>
            </a:r>
            <a:r>
              <a:rPr lang="ko-KR" altLang="en-US" dirty="0"/>
              <a:t>에서 원하는 데이터가 없으면 </a:t>
            </a:r>
            <a:r>
              <a:rPr lang="en-US" altLang="ko-KR" dirty="0"/>
              <a:t>cache miss</a:t>
            </a:r>
          </a:p>
          <a:p>
            <a:r>
              <a:rPr lang="en-US" altLang="ko-KR" dirty="0"/>
              <a:t>- hit</a:t>
            </a:r>
            <a:r>
              <a:rPr lang="ko-KR" altLang="en-US" dirty="0"/>
              <a:t> </a:t>
            </a:r>
            <a:r>
              <a:rPr lang="en-US" altLang="ko-KR" dirty="0"/>
              <a:t>/ (hit + miss) =</a:t>
            </a:r>
            <a:r>
              <a:rPr lang="ko-KR" altLang="en-US" dirty="0"/>
              <a:t> </a:t>
            </a:r>
            <a:r>
              <a:rPr lang="en-US" altLang="ko-KR" dirty="0"/>
              <a:t>cache hit ratio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컴퓨터의 성능을 높이려면 </a:t>
            </a:r>
            <a:r>
              <a:rPr lang="en-US" altLang="ko-KR" dirty="0"/>
              <a:t>cache hit ratio</a:t>
            </a:r>
            <a:r>
              <a:rPr lang="ko-KR" altLang="en-US" dirty="0"/>
              <a:t>를 높여야 함</a:t>
            </a:r>
            <a:endParaRPr lang="en-US" altLang="ko-KR" dirty="0"/>
          </a:p>
          <a:p>
            <a:r>
              <a:rPr lang="en-US" altLang="ko-KR" dirty="0"/>
              <a:t>- cache hit ratio</a:t>
            </a:r>
            <a:r>
              <a:rPr lang="ko-KR" altLang="en-US" dirty="0"/>
              <a:t>를 높이는 방법 중 하나는 </a:t>
            </a:r>
            <a:r>
              <a:rPr lang="en-US" altLang="ko-KR" dirty="0"/>
              <a:t>cache memory</a:t>
            </a:r>
            <a:r>
              <a:rPr lang="ko-KR" altLang="en-US" dirty="0"/>
              <a:t>를 늘리는 것</a:t>
            </a:r>
            <a:r>
              <a:rPr lang="en-US" altLang="ko-KR" dirty="0"/>
              <a:t>. </a:t>
            </a:r>
            <a:r>
              <a:rPr lang="ko-KR" altLang="en-US" dirty="0"/>
              <a:t>하지만 비용 문제 존재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저가의 인텔 </a:t>
            </a:r>
            <a:r>
              <a:rPr lang="en-US" altLang="ko-KR" dirty="0"/>
              <a:t>i7</a:t>
            </a:r>
            <a:r>
              <a:rPr lang="ko-KR" altLang="en-US" dirty="0"/>
              <a:t>은 </a:t>
            </a:r>
            <a:r>
              <a:rPr lang="en-US" altLang="ko-KR" dirty="0"/>
              <a:t>cache memory</a:t>
            </a:r>
            <a:r>
              <a:rPr lang="ko-KR" altLang="en-US" dirty="0"/>
              <a:t>가 </a:t>
            </a:r>
            <a:r>
              <a:rPr lang="en-US" altLang="ko-KR" dirty="0"/>
              <a:t>4MB, </a:t>
            </a:r>
            <a:r>
              <a:rPr lang="ko-KR" altLang="en-US" dirty="0"/>
              <a:t>고가의 </a:t>
            </a:r>
            <a:r>
              <a:rPr lang="en-US" altLang="ko-KR" dirty="0"/>
              <a:t>i7</a:t>
            </a:r>
            <a:r>
              <a:rPr lang="ko-KR" altLang="en-US" dirty="0"/>
              <a:t>은 </a:t>
            </a:r>
            <a:r>
              <a:rPr lang="en-US" altLang="ko-KR" dirty="0"/>
              <a:t>8MB)</a:t>
            </a:r>
          </a:p>
          <a:p>
            <a:endParaRPr lang="en-US" altLang="ko-KR" dirty="0"/>
          </a:p>
          <a:p>
            <a:r>
              <a:rPr lang="en-US" altLang="ko-KR" dirty="0"/>
              <a:t>- cache hit ratio</a:t>
            </a:r>
            <a:r>
              <a:rPr lang="ko-KR" altLang="en-US" dirty="0"/>
              <a:t>를 높이는 두 번째 방법은 </a:t>
            </a:r>
            <a:r>
              <a:rPr lang="en-US" altLang="ko-KR" dirty="0"/>
              <a:t>CPU</a:t>
            </a:r>
            <a:r>
              <a:rPr lang="ko-KR" altLang="en-US" dirty="0"/>
              <a:t>가 사용할 것으로 예측되는 데이터를 가져오는 </a:t>
            </a:r>
            <a:r>
              <a:rPr lang="en-US" altLang="ko-KR" dirty="0"/>
              <a:t>locality </a:t>
            </a:r>
            <a:r>
              <a:rPr lang="ko-KR" altLang="en-US" dirty="0"/>
              <a:t>이론</a:t>
            </a:r>
            <a:endParaRPr lang="en-US" altLang="ko-KR" dirty="0"/>
          </a:p>
          <a:p>
            <a:r>
              <a:rPr lang="en-US" altLang="ko-KR" dirty="0"/>
              <a:t>- Temporal Locality: </a:t>
            </a:r>
            <a:r>
              <a:rPr lang="ko-KR" altLang="en-US" dirty="0"/>
              <a:t>현재 참조된 데이터는 다시 참조될 확률이 크다</a:t>
            </a:r>
            <a:endParaRPr lang="en-US" altLang="ko-KR" dirty="0"/>
          </a:p>
          <a:p>
            <a:r>
              <a:rPr lang="en-US" altLang="ko-KR" dirty="0"/>
              <a:t>- Spatial Locality: </a:t>
            </a:r>
            <a:r>
              <a:rPr lang="ko-KR" altLang="en-US" dirty="0"/>
              <a:t>현재 참조된 데이터 근처의 데이터들이 참조될 확률이 크다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598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cache(</a:t>
            </a:r>
            <a:r>
              <a:rPr lang="ko-KR" altLang="en-US" sz="3200" dirty="0"/>
              <a:t>하드웨어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cache hit ratio</a:t>
            </a:r>
            <a:r>
              <a:rPr lang="ko-KR" altLang="en-US" dirty="0"/>
              <a:t>를 높이는 두 번째 방법은 </a:t>
            </a:r>
            <a:r>
              <a:rPr lang="en-US" altLang="ko-KR" dirty="0"/>
              <a:t>CPU</a:t>
            </a:r>
            <a:r>
              <a:rPr lang="ko-KR" altLang="en-US" dirty="0"/>
              <a:t>가 사용할 것으로 예측되는 데이터를 가져오는 </a:t>
            </a:r>
            <a:r>
              <a:rPr lang="en-US" altLang="ko-KR" dirty="0"/>
              <a:t>locality </a:t>
            </a:r>
            <a:r>
              <a:rPr lang="ko-KR" altLang="en-US" dirty="0"/>
              <a:t>이론</a:t>
            </a:r>
            <a:endParaRPr lang="en-US" altLang="ko-KR" dirty="0"/>
          </a:p>
          <a:p>
            <a:r>
              <a:rPr lang="en-US" altLang="ko-KR" dirty="0"/>
              <a:t>- Temporal Locality: </a:t>
            </a:r>
            <a:r>
              <a:rPr lang="ko-KR" altLang="en-US" dirty="0"/>
              <a:t>현재 참조된 데이터는 다시 참조될 확률이 크다</a:t>
            </a:r>
            <a:endParaRPr lang="en-US" altLang="ko-KR" dirty="0"/>
          </a:p>
          <a:p>
            <a:r>
              <a:rPr lang="en-US" altLang="ko-KR" dirty="0"/>
              <a:t>- Spatial Locality: </a:t>
            </a:r>
            <a:r>
              <a:rPr lang="ko-KR" altLang="en-US" dirty="0"/>
              <a:t>현재 참조된 데이터 근처의 데이터들이 참조될 확률이 크다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0CBB1-0E37-4223-96B5-276F55BC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10" y="2794963"/>
            <a:ext cx="4842500" cy="2647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F3EE26-2755-474D-818F-44977235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4963"/>
            <a:ext cx="4842500" cy="2657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B60C9-2D14-413D-85D1-E495F19DF439}"/>
              </a:ext>
            </a:extLst>
          </p:cNvPr>
          <p:cNvSpPr txBox="1"/>
          <p:nvPr/>
        </p:nvSpPr>
        <p:spPr>
          <a:xfrm>
            <a:off x="2549371" y="5731735"/>
            <a:ext cx="16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Temporal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0CA1-26D4-4D9F-BFDE-BB8FE8D27829}"/>
              </a:ext>
            </a:extLst>
          </p:cNvPr>
          <p:cNvSpPr txBox="1"/>
          <p:nvPr/>
        </p:nvSpPr>
        <p:spPr>
          <a:xfrm>
            <a:off x="8330213" y="5752975"/>
            <a:ext cx="16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5DDF2-1A10-41E2-A48D-712328DE1192}"/>
              </a:ext>
            </a:extLst>
          </p:cNvPr>
          <p:cNvSpPr txBox="1"/>
          <p:nvPr/>
        </p:nvSpPr>
        <p:spPr>
          <a:xfrm>
            <a:off x="130206" y="6372045"/>
            <a:ext cx="2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photo reference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cache(</a:t>
            </a:r>
            <a:r>
              <a:rPr lang="ko-KR" altLang="en-US" sz="3200" dirty="0"/>
              <a:t>하드웨어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캐시에 있는 데이터가 변경되면 메모리에 있는 원래 데이터를 변경해야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/>
              <a:t>즉시 쓰기</a:t>
            </a:r>
            <a:r>
              <a:rPr lang="en-US" altLang="ko-KR" dirty="0"/>
              <a:t>(write through)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데이터가 변경되면 이를 즉시 메모리에 반영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최신 값이 항상 유지되기 때문에 갑작스러운 정전에도 데이터를 잃지 않음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빈번한 데이터 전송은 성능 저하로 이어짐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지연 쓰기</a:t>
            </a:r>
            <a:r>
              <a:rPr lang="en-US" altLang="ko-KR" dirty="0"/>
              <a:t>(write back, copy back)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데이터가 변경되면 주기적으로 반영하는 방식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전송 횟수가 감소하여 성능 향상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메모리와 </a:t>
            </a:r>
            <a:r>
              <a:rPr lang="ko-KR" altLang="en-US" dirty="0" err="1"/>
              <a:t>캐시된</a:t>
            </a:r>
            <a:r>
              <a:rPr lang="ko-KR" altLang="en-US" dirty="0"/>
              <a:t> 데이터 사이의 불일치 발생 가능성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53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cache(</a:t>
            </a:r>
            <a:r>
              <a:rPr lang="ko-KR" altLang="en-US" sz="3200" dirty="0"/>
              <a:t>하드웨어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L1 </a:t>
            </a:r>
            <a:r>
              <a:rPr lang="ko-KR" altLang="en-US" b="1" dirty="0"/>
              <a:t>캐시와 </a:t>
            </a:r>
            <a:r>
              <a:rPr lang="en-US" altLang="ko-KR" b="1" dirty="0"/>
              <a:t>L2 </a:t>
            </a:r>
            <a:r>
              <a:rPr lang="ko-KR" altLang="en-US" b="1" dirty="0"/>
              <a:t>캐시</a:t>
            </a:r>
            <a:endParaRPr lang="en-US" altLang="ko-KR" b="1" dirty="0"/>
          </a:p>
          <a:p>
            <a:r>
              <a:rPr lang="ko-KR" altLang="en-US" dirty="0"/>
              <a:t>프로그램의 명령어는 어떤 작업을 할지 나타내는 명령어 부분과 작업 대상인 데이터 부분으로 나뉨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명령어와 데이터의 구분없이 모든 자료를 가져오면 일반 캐시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명령어와 데이터를 구분하여 자료를 가져오면 특수 캐시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캐시와 데이터 캐시는 </a:t>
            </a:r>
            <a:r>
              <a:rPr lang="en-US" altLang="ko-KR" dirty="0"/>
              <a:t>CPU </a:t>
            </a:r>
            <a:r>
              <a:rPr lang="ko-KR" altLang="en-US" dirty="0"/>
              <a:t>레지스터에 직접 연결되기 때문에 </a:t>
            </a:r>
            <a:r>
              <a:rPr lang="en-US" altLang="ko-KR" dirty="0"/>
              <a:t>L1 </a:t>
            </a:r>
            <a:r>
              <a:rPr lang="ko-KR" altLang="en-US" dirty="0"/>
              <a:t>캐시</a:t>
            </a:r>
            <a:endParaRPr lang="en-US" altLang="ko-KR" dirty="0"/>
          </a:p>
          <a:p>
            <a:r>
              <a:rPr lang="ko-KR" altLang="en-US" dirty="0"/>
              <a:t>일반 캐시는 메모리와 연결되기 때문에 </a:t>
            </a:r>
            <a:r>
              <a:rPr lang="en-US" altLang="ko-KR" dirty="0"/>
              <a:t>L2 </a:t>
            </a:r>
            <a:r>
              <a:rPr lang="ko-KR" altLang="en-US" dirty="0"/>
              <a:t>캐시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5C070B-4289-410C-B0CE-CFDB7E59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3321781"/>
            <a:ext cx="5229955" cy="2676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A8831-FD3A-4DCD-A03F-FCB267259B12}"/>
              </a:ext>
            </a:extLst>
          </p:cNvPr>
          <p:cNvSpPr txBox="1"/>
          <p:nvPr/>
        </p:nvSpPr>
        <p:spPr>
          <a:xfrm>
            <a:off x="130206" y="6372045"/>
            <a:ext cx="208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photo reference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527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HTTP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웹 브라우저와 서버가 통신하기 위한 프로토콜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팀 </a:t>
            </a:r>
            <a:r>
              <a:rPr lang="ko-KR" altLang="en-US" dirty="0" err="1"/>
              <a:t>버너스</a:t>
            </a:r>
            <a:r>
              <a:rPr lang="ko-KR" altLang="en-US" dirty="0"/>
              <a:t> 리가 고안</a:t>
            </a:r>
            <a:r>
              <a:rPr lang="en-US" altLang="ko-KR" dirty="0"/>
              <a:t> (www, </a:t>
            </a:r>
            <a:r>
              <a:rPr lang="en-US" altLang="ko-KR" dirty="0" err="1"/>
              <a:t>url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도 마찬가지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- 1991</a:t>
            </a:r>
            <a:r>
              <a:rPr lang="ko-KR" altLang="en-US" dirty="0"/>
              <a:t>년 최초로 문서화 </a:t>
            </a:r>
            <a:r>
              <a:rPr lang="en-US" altLang="ko-KR" dirty="0"/>
              <a:t>HTTP/0.9</a:t>
            </a:r>
          </a:p>
          <a:p>
            <a:r>
              <a:rPr lang="en-US" altLang="ko-KR" dirty="0"/>
              <a:t>- 1996</a:t>
            </a:r>
            <a:r>
              <a:rPr lang="ko-KR" altLang="en-US" dirty="0"/>
              <a:t>년 </a:t>
            </a:r>
            <a:r>
              <a:rPr lang="en-US" altLang="ko-KR" dirty="0"/>
              <a:t>HTTP/1.0</a:t>
            </a:r>
          </a:p>
          <a:p>
            <a:r>
              <a:rPr lang="en-US" altLang="ko-KR" dirty="0"/>
              <a:t>- 1999</a:t>
            </a:r>
            <a:r>
              <a:rPr lang="ko-KR" altLang="en-US" dirty="0"/>
              <a:t>년 </a:t>
            </a:r>
            <a:r>
              <a:rPr lang="en-US" altLang="ko-KR" dirty="0"/>
              <a:t>HTTP/1.1</a:t>
            </a:r>
          </a:p>
          <a:p>
            <a:r>
              <a:rPr lang="en-US" altLang="ko-KR" dirty="0"/>
              <a:t>- 2015</a:t>
            </a:r>
            <a:r>
              <a:rPr lang="ko-KR" altLang="en-US" dirty="0"/>
              <a:t>년 </a:t>
            </a:r>
            <a:r>
              <a:rPr lang="en-US" altLang="ko-KR" dirty="0"/>
              <a:t>HTTP/2</a:t>
            </a:r>
          </a:p>
          <a:p>
            <a:endParaRPr lang="en-US" altLang="ko-KR" dirty="0"/>
          </a:p>
          <a:p>
            <a:r>
              <a:rPr lang="en-US" altLang="ko-KR" dirty="0"/>
              <a:t>- HTTP</a:t>
            </a:r>
            <a:r>
              <a:rPr lang="ko-KR" altLang="en-US" dirty="0"/>
              <a:t> 버전을 매기는 방식이 존재</a:t>
            </a:r>
            <a:endParaRPr lang="en-US" altLang="ko-KR" dirty="0"/>
          </a:p>
          <a:p>
            <a:r>
              <a:rPr lang="en-US" altLang="ko-KR" dirty="0"/>
              <a:t>- HTTP</a:t>
            </a:r>
            <a:r>
              <a:rPr lang="ko-KR" altLang="en-US" dirty="0"/>
              <a:t>의 버전 형식은 </a:t>
            </a:r>
            <a:r>
              <a:rPr lang="en-US" altLang="ko-KR" dirty="0"/>
              <a:t>HTTP/&lt;</a:t>
            </a:r>
            <a:r>
              <a:rPr lang="ko-KR" altLang="en-US" dirty="0"/>
              <a:t>메이저</a:t>
            </a:r>
            <a:r>
              <a:rPr lang="en-US" altLang="ko-KR" dirty="0"/>
              <a:t>&gt;.&lt;</a:t>
            </a:r>
            <a:r>
              <a:rPr lang="ko-KR" altLang="en-US" dirty="0"/>
              <a:t>마이너</a:t>
            </a:r>
            <a:r>
              <a:rPr lang="en-US" altLang="ko-KR" dirty="0"/>
              <a:t>&gt;, </a:t>
            </a:r>
            <a:r>
              <a:rPr lang="ko-KR" altLang="en-US" dirty="0"/>
              <a:t>메이저</a:t>
            </a:r>
            <a:r>
              <a:rPr lang="en-US" altLang="ko-KR" dirty="0"/>
              <a:t>, </a:t>
            </a:r>
            <a:r>
              <a:rPr lang="ko-KR" altLang="en-US" dirty="0"/>
              <a:t>마이너는 모두 정수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038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클라이언트와 서버의 통신</a:t>
            </a:r>
            <a:endParaRPr lang="en-US" altLang="ko-KR" dirty="0"/>
          </a:p>
          <a:p>
            <a:r>
              <a:rPr lang="ko-KR" altLang="en-US" dirty="0"/>
              <a:t>주소창에 </a:t>
            </a:r>
            <a:r>
              <a:rPr lang="en-US" altLang="ko-KR" dirty="0">
                <a:hlinkClick r:id="rId2"/>
              </a:rPr>
              <a:t>http://www.oreily.com/index.html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D39219-49D0-484E-885A-A19FA267CCC9}"/>
              </a:ext>
            </a:extLst>
          </p:cNvPr>
          <p:cNvGrpSpPr/>
          <p:nvPr/>
        </p:nvGrpSpPr>
        <p:grpSpPr>
          <a:xfrm>
            <a:off x="2216802" y="2553390"/>
            <a:ext cx="7527576" cy="2852076"/>
            <a:chOff x="1966362" y="2153895"/>
            <a:chExt cx="7527576" cy="285207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F4E4A66-0599-48F6-B2C6-0C7D90AADCD1}"/>
                </a:ext>
              </a:extLst>
            </p:cNvPr>
            <p:cNvGrpSpPr/>
            <p:nvPr/>
          </p:nvGrpSpPr>
          <p:grpSpPr>
            <a:xfrm>
              <a:off x="1966362" y="2153895"/>
              <a:ext cx="7527576" cy="2852076"/>
              <a:chOff x="1984117" y="1514703"/>
              <a:chExt cx="7527576" cy="285207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130D36-4A8A-4CDF-BF51-E3B57D9B0769}"/>
                  </a:ext>
                </a:extLst>
              </p:cNvPr>
              <p:cNvSpPr txBox="1"/>
              <p:nvPr/>
            </p:nvSpPr>
            <p:spPr>
              <a:xfrm>
                <a:off x="1984117" y="3443449"/>
                <a:ext cx="2004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파이어 폭스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구글 크롬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MS </a:t>
                </a:r>
                <a:r>
                  <a:rPr lang="ko-KR" altLang="en-US" dirty="0"/>
                  <a:t>익스플로러</a:t>
                </a: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932A3B43-515E-4356-B511-4BD64D314B76}"/>
                  </a:ext>
                </a:extLst>
              </p:cNvPr>
              <p:cNvGrpSpPr/>
              <p:nvPr/>
            </p:nvGrpSpPr>
            <p:grpSpPr>
              <a:xfrm>
                <a:off x="2388008" y="1514703"/>
                <a:ext cx="7123685" cy="2494626"/>
                <a:chOff x="2388008" y="1514703"/>
                <a:chExt cx="7123685" cy="2494626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14E69829-E480-4C22-914D-E60DC0F4AB0C}"/>
                    </a:ext>
                  </a:extLst>
                </p:cNvPr>
                <p:cNvGrpSpPr/>
                <p:nvPr/>
              </p:nvGrpSpPr>
              <p:grpSpPr>
                <a:xfrm>
                  <a:off x="2388008" y="1514703"/>
                  <a:ext cx="6600889" cy="2494626"/>
                  <a:chOff x="2272598" y="1115208"/>
                  <a:chExt cx="6600889" cy="2494626"/>
                </a:xfrm>
              </p:grpSpPr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988C4128-34F9-448C-87DA-3C2F94116498}"/>
                      </a:ext>
                    </a:extLst>
                  </p:cNvPr>
                  <p:cNvGrpSpPr/>
                  <p:nvPr/>
                </p:nvGrpSpPr>
                <p:grpSpPr>
                  <a:xfrm>
                    <a:off x="2272598" y="1587930"/>
                    <a:ext cx="1196302" cy="1320796"/>
                    <a:chOff x="3047311" y="1587930"/>
                    <a:chExt cx="1196302" cy="1320796"/>
                  </a:xfrm>
                </p:grpSpPr>
                <p:pic>
                  <p:nvPicPr>
                    <p:cNvPr id="35" name="그림 34">
                      <a:extLst>
                        <a:ext uri="{FF2B5EF4-FFF2-40B4-BE49-F238E27FC236}">
                          <a16:creationId xmlns:a16="http://schemas.microsoft.com/office/drawing/2014/main" id="{966356B1-61E5-4C4B-B9E4-2648511124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047311" y="1587930"/>
                      <a:ext cx="1045917" cy="96546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6342B29-4042-415F-AA2C-979039C949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312" y="2600949"/>
                      <a:ext cx="119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/>
                        <a:t>클라이언트</a:t>
                      </a:r>
                    </a:p>
                  </p:txBody>
                </p: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C7F49EF8-F241-4829-BB98-4739B63DCF7A}"/>
                      </a:ext>
                    </a:extLst>
                  </p:cNvPr>
                  <p:cNvGrpSpPr/>
                  <p:nvPr/>
                </p:nvGrpSpPr>
                <p:grpSpPr>
                  <a:xfrm>
                    <a:off x="7914996" y="1587930"/>
                    <a:ext cx="958491" cy="1320795"/>
                    <a:chOff x="6987026" y="1587930"/>
                    <a:chExt cx="958491" cy="1320795"/>
                  </a:xfrm>
                </p:grpSpPr>
                <p:pic>
                  <p:nvPicPr>
                    <p:cNvPr id="34" name="그림 33">
                      <a:extLst>
                        <a:ext uri="{FF2B5EF4-FFF2-40B4-BE49-F238E27FC236}">
                          <a16:creationId xmlns:a16="http://schemas.microsoft.com/office/drawing/2014/main" id="{227D6CD4-AF64-4BBE-BAE5-26927361FC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987026" y="1587930"/>
                      <a:ext cx="958491" cy="96546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C5C5FA7A-9349-4426-A9AF-A3AF69FCE1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54174" y="2600948"/>
                      <a:ext cx="8241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/>
                        <a:t>서버</a:t>
                      </a:r>
                    </a:p>
                  </p:txBody>
                </p:sp>
              </p:grpSp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0E6DF457-40FC-48BF-AB1F-0CED6D198356}"/>
                      </a:ext>
                    </a:extLst>
                  </p:cNvPr>
                  <p:cNvCxnSpPr/>
                  <p:nvPr/>
                </p:nvCxnSpPr>
                <p:spPr>
                  <a:xfrm>
                    <a:off x="3943813" y="1115209"/>
                    <a:ext cx="0" cy="249462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8A60D2E6-27CB-4166-8182-3E1D67FC161B}"/>
                      </a:ext>
                    </a:extLst>
                  </p:cNvPr>
                  <p:cNvCxnSpPr/>
                  <p:nvPr/>
                </p:nvCxnSpPr>
                <p:spPr>
                  <a:xfrm>
                    <a:off x="7334434" y="1115208"/>
                    <a:ext cx="0" cy="249462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2C3740-0590-4CE5-8A72-7448A2AB65E0}"/>
                    </a:ext>
                  </a:extLst>
                </p:cNvPr>
                <p:cNvSpPr txBox="1"/>
                <p:nvPr/>
              </p:nvSpPr>
              <p:spPr>
                <a:xfrm>
                  <a:off x="7507609" y="3443449"/>
                  <a:ext cx="2004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www.oreily.com</a:t>
                  </a:r>
                  <a:endParaRPr lang="ko-KR" altLang="en-US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7AD2DCB8-BF74-4564-B66C-7AE54582BBD0}"/>
                    </a:ext>
                  </a:extLst>
                </p:cNvPr>
                <p:cNvCxnSpPr/>
                <p:nvPr/>
              </p:nvCxnSpPr>
              <p:spPr>
                <a:xfrm>
                  <a:off x="4059223" y="1987425"/>
                  <a:ext cx="33906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92109E-9B6B-4CC7-805B-9C135FD43D7C}"/>
                </a:ext>
              </a:extLst>
            </p:cNvPr>
            <p:cNvSpPr txBox="1"/>
            <p:nvPr/>
          </p:nvSpPr>
          <p:spPr>
            <a:xfrm>
              <a:off x="4041466" y="2211972"/>
              <a:ext cx="348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 </a:t>
              </a:r>
              <a:r>
                <a:rPr lang="ko-KR" altLang="en-US" dirty="0"/>
                <a:t>객체 데이터 요청 </a:t>
              </a:r>
              <a:r>
                <a:rPr lang="ko-KR" altLang="en-US" dirty="0" err="1"/>
                <a:t>메세지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4180A1-8AED-4E2D-B2C6-1619C4023EF4}"/>
                </a:ext>
              </a:extLst>
            </p:cNvPr>
            <p:cNvSpPr txBox="1"/>
            <p:nvPr/>
          </p:nvSpPr>
          <p:spPr>
            <a:xfrm>
              <a:off x="4041466" y="2685604"/>
              <a:ext cx="348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/index.html </a:t>
              </a:r>
              <a:r>
                <a:rPr lang="ko-KR" altLang="en-US" dirty="0"/>
                <a:t>문서를 가져와라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901CAF-FDC1-406A-970D-F8B3870979C3}"/>
                </a:ext>
              </a:extLst>
            </p:cNvPr>
            <p:cNvSpPr txBox="1"/>
            <p:nvPr/>
          </p:nvSpPr>
          <p:spPr>
            <a:xfrm>
              <a:off x="4112491" y="4599083"/>
              <a:ext cx="348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Content-length</a:t>
              </a:r>
              <a:r>
                <a:rPr lang="ko-KR" altLang="en-US" dirty="0"/>
                <a:t>와 함께 응답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834C6FE-70A4-4A85-91DF-519E52E5D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1468" y="4535429"/>
              <a:ext cx="3390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4C1297-4365-4F06-8C33-127EB4A867B5}"/>
                </a:ext>
              </a:extLst>
            </p:cNvPr>
            <p:cNvSpPr txBox="1"/>
            <p:nvPr/>
          </p:nvSpPr>
          <p:spPr>
            <a:xfrm>
              <a:off x="5889509" y="4125451"/>
              <a:ext cx="140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6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F3552F-7FDB-46A3-B92B-0B5C4AA468EC}"/>
              </a:ext>
            </a:extLst>
          </p:cNvPr>
          <p:cNvCxnSpPr/>
          <p:nvPr/>
        </p:nvCxnSpPr>
        <p:spPr>
          <a:xfrm>
            <a:off x="1420427" y="735693"/>
            <a:ext cx="95523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7D8D90-6A67-4E4A-A5E2-F50217750104}"/>
              </a:ext>
            </a:extLst>
          </p:cNvPr>
          <p:cNvSpPr txBox="1"/>
          <p:nvPr/>
        </p:nvSpPr>
        <p:spPr>
          <a:xfrm>
            <a:off x="2549371" y="1509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HTTP</a:t>
            </a:r>
            <a:r>
              <a:rPr lang="ko-KR" altLang="en-US" sz="3200" dirty="0"/>
              <a:t> 개관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B71E1-9FBF-4531-B779-34DFC5541DE3}"/>
              </a:ext>
            </a:extLst>
          </p:cNvPr>
          <p:cNvSpPr txBox="1"/>
          <p:nvPr/>
        </p:nvSpPr>
        <p:spPr>
          <a:xfrm>
            <a:off x="130206" y="941599"/>
            <a:ext cx="11931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리소스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웹 서버는 웹 리소스</a:t>
            </a:r>
            <a:r>
              <a:rPr lang="en-US" altLang="ko-KR" dirty="0"/>
              <a:t>(</a:t>
            </a:r>
            <a:r>
              <a:rPr lang="ko-KR" altLang="en-US" dirty="0"/>
              <a:t>렌더링에 필요한 모든 데이터</a:t>
            </a:r>
            <a:r>
              <a:rPr lang="en-US" altLang="ko-KR" dirty="0"/>
              <a:t>)</a:t>
            </a:r>
            <a:r>
              <a:rPr lang="ko-KR" altLang="en-US" dirty="0"/>
              <a:t> 관리 및 제공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가장 간단한 웹 리소스는 웹 서버 파일 시스템에 있는 정적 파일</a:t>
            </a:r>
            <a:r>
              <a:rPr lang="en-US" altLang="ko-KR" dirty="0"/>
              <a:t>(HTML, CSS, JAVASCRIPT,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미디어 타입</a:t>
            </a:r>
            <a:r>
              <a:rPr lang="en-US" altLang="ko-KR" b="1" dirty="0"/>
              <a:t>(MIME)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웹 서버는 모든 </a:t>
            </a:r>
            <a:r>
              <a:rPr lang="en-US" altLang="ko-KR" dirty="0"/>
              <a:t>HTTP </a:t>
            </a:r>
            <a:r>
              <a:rPr lang="ko-KR" altLang="en-US" dirty="0"/>
              <a:t>객체 데이터에 </a:t>
            </a:r>
            <a:r>
              <a:rPr lang="en-US" altLang="ko-KR" dirty="0"/>
              <a:t>MIME(Multipurpose Internet Mail Extension) </a:t>
            </a:r>
            <a:r>
              <a:rPr lang="ko-KR" altLang="en-US" dirty="0"/>
              <a:t>타입을 붙임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웹 브라우저는 </a:t>
            </a:r>
            <a:r>
              <a:rPr lang="en-US" altLang="ko-KR" dirty="0"/>
              <a:t>MIME </a:t>
            </a:r>
            <a:r>
              <a:rPr lang="ko-KR" altLang="en-US" dirty="0"/>
              <a:t>타입을 통해서 다룰 수 있는 객체인지 확인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5D9CB17-60AB-4B3A-9040-AF7F2DFE3811}"/>
              </a:ext>
            </a:extLst>
          </p:cNvPr>
          <p:cNvGrpSpPr/>
          <p:nvPr/>
        </p:nvGrpSpPr>
        <p:grpSpPr>
          <a:xfrm>
            <a:off x="2216802" y="3249923"/>
            <a:ext cx="8880285" cy="3604876"/>
            <a:chOff x="1966362" y="2153895"/>
            <a:chExt cx="8880285" cy="360487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BFE4719-1E1A-4B5E-8A53-124860B56AF7}"/>
                </a:ext>
              </a:extLst>
            </p:cNvPr>
            <p:cNvGrpSpPr/>
            <p:nvPr/>
          </p:nvGrpSpPr>
          <p:grpSpPr>
            <a:xfrm>
              <a:off x="1966362" y="2153895"/>
              <a:ext cx="7527576" cy="2852076"/>
              <a:chOff x="1984117" y="1514703"/>
              <a:chExt cx="7527576" cy="285207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0E5FD8-5B11-42E5-A8D3-369C28BF52F5}"/>
                  </a:ext>
                </a:extLst>
              </p:cNvPr>
              <p:cNvSpPr txBox="1"/>
              <p:nvPr/>
            </p:nvSpPr>
            <p:spPr>
              <a:xfrm>
                <a:off x="1984117" y="3443449"/>
                <a:ext cx="20040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파이어 폭스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구글 크롬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MS </a:t>
                </a:r>
                <a:r>
                  <a:rPr lang="ko-KR" altLang="en-US" dirty="0"/>
                  <a:t>익스플로러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45328CD1-2DA9-461C-A5F6-1A668A19A917}"/>
                  </a:ext>
                </a:extLst>
              </p:cNvPr>
              <p:cNvGrpSpPr/>
              <p:nvPr/>
            </p:nvGrpSpPr>
            <p:grpSpPr>
              <a:xfrm>
                <a:off x="2388008" y="1514703"/>
                <a:ext cx="7123685" cy="2494626"/>
                <a:chOff x="2388008" y="1514703"/>
                <a:chExt cx="7123685" cy="2494626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2D03A803-4D54-47E1-8982-CD978A139182}"/>
                    </a:ext>
                  </a:extLst>
                </p:cNvPr>
                <p:cNvGrpSpPr/>
                <p:nvPr/>
              </p:nvGrpSpPr>
              <p:grpSpPr>
                <a:xfrm>
                  <a:off x="2388008" y="1514703"/>
                  <a:ext cx="6600889" cy="2494626"/>
                  <a:chOff x="2272598" y="1115208"/>
                  <a:chExt cx="6600889" cy="2494626"/>
                </a:xfrm>
              </p:grpSpPr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756422AB-C0DE-46ED-84A1-BEFCA0079339}"/>
                      </a:ext>
                    </a:extLst>
                  </p:cNvPr>
                  <p:cNvGrpSpPr/>
                  <p:nvPr/>
                </p:nvGrpSpPr>
                <p:grpSpPr>
                  <a:xfrm>
                    <a:off x="2272598" y="1587930"/>
                    <a:ext cx="1196302" cy="1320796"/>
                    <a:chOff x="3047311" y="1587930"/>
                    <a:chExt cx="1196302" cy="1320796"/>
                  </a:xfrm>
                </p:grpSpPr>
                <p:pic>
                  <p:nvPicPr>
                    <p:cNvPr id="63" name="그림 62">
                      <a:extLst>
                        <a:ext uri="{FF2B5EF4-FFF2-40B4-BE49-F238E27FC236}">
                          <a16:creationId xmlns:a16="http://schemas.microsoft.com/office/drawing/2014/main" id="{CE4DCB45-D370-4153-B3AF-D6BAA36B20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047311" y="1587930"/>
                      <a:ext cx="1045917" cy="96546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986A208-135B-482D-B116-C4BA4FEEB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312" y="2600949"/>
                      <a:ext cx="119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/>
                        <a:t>클라이언트</a:t>
                      </a:r>
                    </a:p>
                  </p:txBody>
                </p:sp>
              </p:grpSp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E706030F-8278-4D22-8B33-786DC8009EEE}"/>
                      </a:ext>
                    </a:extLst>
                  </p:cNvPr>
                  <p:cNvGrpSpPr/>
                  <p:nvPr/>
                </p:nvGrpSpPr>
                <p:grpSpPr>
                  <a:xfrm>
                    <a:off x="7914996" y="1587930"/>
                    <a:ext cx="958491" cy="1320795"/>
                    <a:chOff x="6987026" y="1587930"/>
                    <a:chExt cx="958491" cy="1320795"/>
                  </a:xfrm>
                </p:grpSpPr>
                <p:pic>
                  <p:nvPicPr>
                    <p:cNvPr id="61" name="그림 60">
                      <a:extLst>
                        <a:ext uri="{FF2B5EF4-FFF2-40B4-BE49-F238E27FC236}">
                          <a16:creationId xmlns:a16="http://schemas.microsoft.com/office/drawing/2014/main" id="{A025EDD3-4695-4DD2-A39D-AB940FC3EA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87026" y="1587930"/>
                      <a:ext cx="958491" cy="96546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899BDCCC-1D0E-405F-B5CE-9B87EB7D1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54174" y="2600948"/>
                      <a:ext cx="8241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400" dirty="0"/>
                        <a:t>서버</a:t>
                      </a:r>
                    </a:p>
                  </p:txBody>
                </p:sp>
              </p:grp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1EC120D-23CE-4865-A965-9CF72CE48FA6}"/>
                      </a:ext>
                    </a:extLst>
                  </p:cNvPr>
                  <p:cNvCxnSpPr/>
                  <p:nvPr/>
                </p:nvCxnSpPr>
                <p:spPr>
                  <a:xfrm>
                    <a:off x="3943813" y="1115209"/>
                    <a:ext cx="0" cy="249462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D856AC00-6407-490C-82D1-FC446BAB6C1B}"/>
                      </a:ext>
                    </a:extLst>
                  </p:cNvPr>
                  <p:cNvCxnSpPr/>
                  <p:nvPr/>
                </p:nvCxnSpPr>
                <p:spPr>
                  <a:xfrm>
                    <a:off x="7334434" y="1115208"/>
                    <a:ext cx="0" cy="249462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41D6F4-5526-4402-B881-89054D98D6FC}"/>
                    </a:ext>
                  </a:extLst>
                </p:cNvPr>
                <p:cNvSpPr txBox="1"/>
                <p:nvPr/>
              </p:nvSpPr>
              <p:spPr>
                <a:xfrm>
                  <a:off x="7507609" y="3443449"/>
                  <a:ext cx="20040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www.oreily.com</a:t>
                  </a:r>
                  <a:endParaRPr lang="ko-KR" altLang="en-US" dirty="0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7BAA7ACE-12B9-444E-B0E8-B2C815744C49}"/>
                    </a:ext>
                  </a:extLst>
                </p:cNvPr>
                <p:cNvCxnSpPr/>
                <p:nvPr/>
              </p:nvCxnSpPr>
              <p:spPr>
                <a:xfrm>
                  <a:off x="4059223" y="1987425"/>
                  <a:ext cx="339062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3EC05D-D271-4D33-8A05-3D3C7756A078}"/>
                </a:ext>
              </a:extLst>
            </p:cNvPr>
            <p:cNvSpPr txBox="1"/>
            <p:nvPr/>
          </p:nvSpPr>
          <p:spPr>
            <a:xfrm>
              <a:off x="4041466" y="2211972"/>
              <a:ext cx="348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 </a:t>
              </a:r>
              <a:r>
                <a:rPr lang="ko-KR" altLang="en-US" dirty="0"/>
                <a:t>객체 데이터 요청 </a:t>
              </a:r>
              <a:r>
                <a:rPr lang="ko-KR" altLang="en-US" dirty="0" err="1"/>
                <a:t>메세지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D054D0-5AC2-42B9-8FEC-CBF5DD5FA45E}"/>
                </a:ext>
              </a:extLst>
            </p:cNvPr>
            <p:cNvSpPr txBox="1"/>
            <p:nvPr/>
          </p:nvSpPr>
          <p:spPr>
            <a:xfrm>
              <a:off x="4041466" y="2685604"/>
              <a:ext cx="3480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/index.html </a:t>
              </a:r>
              <a:r>
                <a:rPr lang="ko-KR" altLang="en-US" dirty="0"/>
                <a:t>문서를 가져와라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D7FA2F-D1F7-44C7-ACFC-744E8EFEBEBF}"/>
                </a:ext>
              </a:extLst>
            </p:cNvPr>
            <p:cNvSpPr txBox="1"/>
            <p:nvPr/>
          </p:nvSpPr>
          <p:spPr>
            <a:xfrm>
              <a:off x="4112491" y="4404554"/>
              <a:ext cx="6734156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Content-type: image/html </a:t>
              </a:r>
              <a:r>
                <a:rPr lang="ko-KR" altLang="en-US" sz="1600" dirty="0"/>
                <a:t>라벨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이외에도 </a:t>
              </a:r>
              <a:r>
                <a:rPr lang="en-US" altLang="ko-KR" sz="1600" dirty="0"/>
                <a:t>image/jpeg, image/gif</a:t>
              </a:r>
              <a:r>
                <a:rPr lang="ko-KR" altLang="en-US" sz="1600" dirty="0"/>
                <a:t>등</a:t>
              </a:r>
              <a:r>
                <a:rPr lang="en-US" altLang="ko-KR" sz="1600" dirty="0"/>
                <a:t>)</a:t>
              </a:r>
            </a:p>
            <a:p>
              <a:r>
                <a:rPr lang="en-US" altLang="ko-KR" sz="1600" dirty="0"/>
                <a:t>Content-length: 12984</a:t>
              </a:r>
            </a:p>
            <a:p>
              <a:r>
                <a:rPr lang="en-US" altLang="ko-KR" sz="1600" b="1" dirty="0"/>
                <a:t>MIME</a:t>
              </a:r>
              <a:r>
                <a:rPr lang="en-US" altLang="ko-KR" sz="1600" dirty="0"/>
                <a:t>: image/html</a:t>
              </a:r>
            </a:p>
            <a:p>
              <a:r>
                <a:rPr lang="en-US" altLang="ko-KR" sz="1600" b="1" dirty="0"/>
                <a:t>Primary Object Type</a:t>
              </a:r>
              <a:r>
                <a:rPr lang="en-US" altLang="ko-KR" sz="1600" dirty="0"/>
                <a:t>: image, </a:t>
              </a:r>
              <a:r>
                <a:rPr lang="en-US" altLang="ko-KR" sz="1600" b="1" dirty="0"/>
                <a:t>Specific subtype</a:t>
              </a:r>
              <a:r>
                <a:rPr lang="en-US" altLang="ko-KR" sz="1600" dirty="0"/>
                <a:t>: jpeg</a:t>
              </a:r>
            </a:p>
            <a:p>
              <a:r>
                <a:rPr lang="en-US" altLang="ko-KR" sz="1600" b="1" dirty="0"/>
                <a:t>Header</a:t>
              </a:r>
              <a:r>
                <a:rPr lang="en-US" altLang="ko-KR" sz="1600" dirty="0"/>
                <a:t>: Content-type, Content-length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F904ED7-95CF-45B0-9B8D-3FFDF7435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1468" y="4267307"/>
              <a:ext cx="3390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AEDB1-0D36-4144-AB28-7513EA70C1A5}"/>
                </a:ext>
              </a:extLst>
            </p:cNvPr>
            <p:cNvSpPr txBox="1"/>
            <p:nvPr/>
          </p:nvSpPr>
          <p:spPr>
            <a:xfrm>
              <a:off x="6031554" y="3791570"/>
              <a:ext cx="140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1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2039</Words>
  <Application>Microsoft Office PowerPoint</Application>
  <PresentationFormat>와이드스크린</PresentationFormat>
  <Paragraphs>354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kyh</dc:creator>
  <cp:lastModifiedBy>kyh</cp:lastModifiedBy>
  <cp:revision>730</cp:revision>
  <dcterms:created xsi:type="dcterms:W3CDTF">2021-08-02T02:13:35Z</dcterms:created>
  <dcterms:modified xsi:type="dcterms:W3CDTF">2021-08-06T03:18:40Z</dcterms:modified>
</cp:coreProperties>
</file>