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76" r:id="rId6"/>
    <p:sldId id="293" r:id="rId7"/>
    <p:sldId id="294" r:id="rId8"/>
    <p:sldId id="296" r:id="rId9"/>
    <p:sldId id="295" r:id="rId10"/>
    <p:sldId id="297" r:id="rId11"/>
    <p:sldId id="298" r:id="rId12"/>
    <p:sldId id="299" r:id="rId13"/>
    <p:sldId id="275" r:id="rId14"/>
    <p:sldId id="259" r:id="rId15"/>
    <p:sldId id="300" r:id="rId16"/>
    <p:sldId id="301" r:id="rId17"/>
    <p:sldId id="302" r:id="rId18"/>
    <p:sldId id="303" r:id="rId19"/>
    <p:sldId id="305" r:id="rId20"/>
    <p:sldId id="260" r:id="rId21"/>
    <p:sldId id="306" r:id="rId22"/>
    <p:sldId id="307" r:id="rId23"/>
    <p:sldId id="308" r:id="rId24"/>
    <p:sldId id="309" r:id="rId25"/>
    <p:sldId id="274" r:id="rId26"/>
  </p:sldIdLst>
  <p:sldSz cx="12192000" cy="6858000"/>
  <p:notesSz cx="6858000" cy="9144000"/>
  <p:custDataLst>
    <p:tags r:id="rId3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9866667"/>
            <a:satOff val="-59992"/>
            <a:lumOff val="882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/>
          <p:nvPr/>
        </p:nvSpPr>
        <p:spPr>
          <a:xfrm>
            <a:off x="617219" y="3603792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11268" y="1828955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CN"/>
              <a:t>StackOverflow-Java-Analysis</a:t>
            </a:r>
            <a:endParaRPr lang="en-US" altLang="zh-CN"/>
          </a:p>
        </p:txBody>
      </p:sp>
      <p:sp>
        <p:nvSpPr>
          <p:cNvPr id="24" name="项目成员：王广山 杜豪 刘海峰 庄雯兵 张浩宇 王广山…"/>
          <p:cNvSpPr txBox="1"/>
          <p:nvPr/>
        </p:nvSpPr>
        <p:spPr>
          <a:xfrm>
            <a:off x="615516" y="3760404"/>
            <a:ext cx="6803328" cy="11733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项目成员：</a:t>
            </a: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吴宇贤</a:t>
            </a:r>
            <a:r>
              <a:rPr lang="en-US" altLang="zh-CN"/>
              <a:t> 12212614</a:t>
            </a:r>
            <a:endParaRPr lang="en-US" alt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汤嘉阳</a:t>
            </a:r>
            <a:r>
              <a:rPr lang="en-US" altLang="zh-CN"/>
              <a:t> 12110715</a:t>
            </a:r>
            <a:endParaRPr lang="en-US" alt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8356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Answer Quality —— 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User Reputation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4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1268730"/>
            <a:ext cx="9213215" cy="5579745"/>
          </a:xfrm>
          <a:prstGeom prst="rect">
            <a:avLst/>
          </a:prstGeom>
        </p:spPr>
      </p:pic>
      <p:sp>
        <p:nvSpPr>
          <p:cNvPr id="8" name="文本框 12"/>
          <p:cNvSpPr txBox="1"/>
          <p:nvPr/>
        </p:nvSpPr>
        <p:spPr>
          <a:xfrm>
            <a:off x="5807710" y="116840"/>
            <a:ext cx="3543935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67753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Answer Quality —— Answer Length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4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263015"/>
            <a:ext cx="9121140" cy="5523865"/>
          </a:xfrm>
          <a:prstGeom prst="rect">
            <a:avLst/>
          </a:prstGeom>
        </p:spPr>
      </p:pic>
      <p:sp>
        <p:nvSpPr>
          <p:cNvPr id="8" name="文本框 12"/>
          <p:cNvSpPr txBox="1"/>
          <p:nvPr/>
        </p:nvSpPr>
        <p:spPr>
          <a:xfrm>
            <a:off x="5807710" y="116840"/>
            <a:ext cx="3543935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1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2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888183" y="2551378"/>
            <a:ext cx="2071370" cy="64516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项目设计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46431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zh-CN"/>
                <a:t>需求</a:t>
              </a:r>
              <a:r>
                <a:rPr lang="zh-CN"/>
                <a:t>分析</a:t>
              </a:r>
              <a:endParaRPr 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6" name="文本框 12"/>
          <p:cNvSpPr txBox="1"/>
          <p:nvPr/>
        </p:nvSpPr>
        <p:spPr>
          <a:xfrm>
            <a:off x="191135" y="1485265"/>
            <a:ext cx="5417820" cy="51390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/>
              <a:t>项目简介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600"/>
              <a:t>本项目旨在通过分析</a:t>
            </a:r>
            <a:r>
              <a:rPr lang="en-US" altLang="zh-CN" sz="1600"/>
              <a:t> Stack Overflow </a:t>
            </a:r>
            <a:r>
              <a:rPr lang="zh-CN" altLang="en-US" sz="1600"/>
              <a:t>上与</a:t>
            </a:r>
            <a:r>
              <a:rPr lang="en-US" altLang="zh-CN" sz="1600"/>
              <a:t> Java </a:t>
            </a:r>
            <a:r>
              <a:rPr lang="zh-CN" altLang="en-US" sz="1600"/>
              <a:t>编程相关的问题和答案，帮助开发者更好地理解常见问题、答案质量及用户参与度。开发一个</a:t>
            </a:r>
            <a:r>
              <a:rPr lang="en-US" altLang="zh-CN" sz="1600"/>
              <a:t> web </a:t>
            </a:r>
            <a:r>
              <a:rPr lang="zh-CN" altLang="en-US" sz="1600"/>
              <a:t>应用程序，该程序能够存储、分析和可视化</a:t>
            </a:r>
            <a:r>
              <a:rPr lang="en-US" altLang="zh-CN" sz="1600"/>
              <a:t> Java </a:t>
            </a:r>
            <a:r>
              <a:rPr lang="zh-CN" altLang="en-US" sz="1600"/>
              <a:t>编程的</a:t>
            </a:r>
            <a:r>
              <a:rPr lang="en-US" altLang="zh-CN" sz="1600"/>
              <a:t> Q&amp;A </a:t>
            </a:r>
            <a:r>
              <a:rPr lang="zh-CN" altLang="en-US" sz="1600"/>
              <a:t>数据。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sym typeface="+mn-ea"/>
              </a:rPr>
              <a:t>项目简介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600">
                <a:sym typeface="+mn-ea"/>
              </a:rPr>
              <a:t>Stack Overflow </a:t>
            </a:r>
            <a:r>
              <a:rPr lang="zh-CN" altLang="en-US" sz="1600">
                <a:sym typeface="+mn-ea"/>
              </a:rPr>
              <a:t>是一个专为程序员提供的问答平台，用户可以在此提问、回答、投票和编辑内容。本项目利用</a:t>
            </a:r>
            <a:r>
              <a:rPr lang="en-US" altLang="zh-CN" sz="1600">
                <a:sym typeface="+mn-ea"/>
              </a:rPr>
              <a:t> Stack Overflow </a:t>
            </a:r>
            <a:r>
              <a:rPr lang="zh-CN" altLang="en-US" sz="1600">
                <a:sym typeface="+mn-ea"/>
              </a:rPr>
              <a:t>的数据，分析</a:t>
            </a:r>
            <a:r>
              <a:rPr lang="en-US" altLang="zh-CN" sz="1600">
                <a:sym typeface="+mn-ea"/>
              </a:rPr>
              <a:t> Java </a:t>
            </a:r>
            <a:r>
              <a:rPr lang="zh-CN" altLang="en-US" sz="1600">
                <a:sym typeface="+mn-ea"/>
              </a:rPr>
              <a:t>编程相关的主题、用户参与度、常见错误及高质量答案的影响因素。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endParaRPr lang="zh-CN" altLang="en-US" sz="1600"/>
          </a:p>
        </p:txBody>
      </p:sp>
      <p:sp>
        <p:nvSpPr>
          <p:cNvPr id="2" name="文本框 12"/>
          <p:cNvSpPr txBox="1"/>
          <p:nvPr/>
        </p:nvSpPr>
        <p:spPr>
          <a:xfrm>
            <a:off x="5882005" y="1504315"/>
            <a:ext cx="6310630" cy="3999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 sz="2800"/>
              <a:t>需求分析</a:t>
            </a:r>
            <a:endParaRPr lang="zh-CN" altLang="en-US"/>
          </a:p>
          <a:p>
            <a:pPr indent="457200" eaLnBrk="1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1.</a:t>
            </a:r>
            <a:r>
              <a:rPr lang="zh-CN" altLang="en-US" sz="1800"/>
              <a:t>数据收集</a:t>
            </a:r>
            <a:endParaRPr lang="zh-CN" altLang="en-US" sz="1800"/>
          </a:p>
          <a:p>
            <a:pPr marL="457200" lvl="1" indent="457200" eaLnBrk="1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从</a:t>
            </a:r>
            <a:r>
              <a:rPr lang="en-US" altLang="zh-CN" sz="1800"/>
              <a:t> Stack Overflow </a:t>
            </a:r>
            <a:r>
              <a:rPr lang="zh-CN" altLang="en-US" sz="1800"/>
              <a:t>收集最少</a:t>
            </a:r>
            <a:r>
              <a:rPr lang="en-US" altLang="zh-CN" sz="1800"/>
              <a:t> 1000 </a:t>
            </a:r>
            <a:r>
              <a:rPr lang="zh-CN" altLang="en-US" sz="1800"/>
              <a:t>个与</a:t>
            </a:r>
            <a:r>
              <a:rPr lang="en-US" altLang="zh-CN" sz="1800"/>
              <a:t> Java </a:t>
            </a:r>
            <a:r>
              <a:rPr lang="zh-CN" altLang="en-US" sz="1800"/>
              <a:t>编程相关的线程数据，并将其存储在数据库中</a:t>
            </a:r>
            <a:endParaRPr lang="zh-CN" altLang="en-US" sz="1800"/>
          </a:p>
          <a:p>
            <a:pPr marL="457200" lvl="1" indent="0" eaLnBrk="1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2.</a:t>
            </a:r>
            <a:r>
              <a:rPr lang="zh-CN" altLang="en-US" sz="1800"/>
              <a:t>数据分析</a:t>
            </a:r>
            <a:endParaRPr lang="zh-CN" altLang="en-US" sz="1800"/>
          </a:p>
          <a:p>
            <a:pPr marL="457200" lvl="1" indent="0" eaLnBrk="1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3.</a:t>
            </a:r>
            <a:r>
              <a:rPr lang="zh-CN" altLang="en-US" sz="1800"/>
              <a:t>数据特征</a:t>
            </a:r>
            <a:r>
              <a:rPr lang="zh-CN" altLang="en-US" sz="1800"/>
              <a:t>展示</a:t>
            </a:r>
            <a:endParaRPr lang="zh-CN" altLang="en-US" sz="1800"/>
          </a:p>
          <a:p>
            <a:pPr marL="457200" lvl="1" indent="0" eaLnBrk="1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4.RESTFul </a:t>
            </a:r>
            <a:r>
              <a:rPr lang="zh-CN" altLang="en-US" sz="1800"/>
              <a:t>服务</a:t>
            </a:r>
            <a:endParaRPr lang="zh-CN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80784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zh-CN"/>
                <a:t>数据库</a:t>
              </a:r>
              <a:r>
                <a:rPr lang="zh-CN"/>
                <a:t>设计</a:t>
              </a:r>
              <a:endParaRPr 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68730"/>
            <a:ext cx="10582910" cy="54933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46431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zh-CN" altLang="en-US"/>
                <a:t>项目</a:t>
              </a:r>
              <a:r>
                <a:rPr lang="zh-CN" altLang="en-US"/>
                <a:t>架构</a:t>
              </a:r>
              <a:endParaRPr lang="zh-CN" alt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227455"/>
            <a:ext cx="11957050" cy="54806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0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31693" y="2551378"/>
            <a:ext cx="1576070" cy="64516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技术栈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12077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zh-CN" altLang="en-US"/>
                <a:t>技术栈</a:t>
              </a:r>
              <a:endParaRPr lang="zh-CN" alt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6" name="文本框 12"/>
          <p:cNvSpPr txBox="1"/>
          <p:nvPr/>
        </p:nvSpPr>
        <p:spPr>
          <a:xfrm>
            <a:off x="478790" y="1412875"/>
            <a:ext cx="10550525" cy="51079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sz="3600"/>
              <a:t>前端</a:t>
            </a:r>
            <a:endParaRPr sz="36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Vue + Vue-CLI + Element-UI + Vue Router + Axios + </a:t>
            </a:r>
            <a:r>
              <a:rPr lang="en-US" altLang="zh-CN" sz="2400" b="1"/>
              <a:t>Echarts</a:t>
            </a:r>
            <a:r>
              <a:rPr lang="en-US" altLang="zh-CN" sz="2400"/>
              <a:t> + </a:t>
            </a:r>
            <a:r>
              <a:rPr lang="en-US" altLang="zh-CN" sz="2400" b="1"/>
              <a:t>d3</a:t>
            </a:r>
            <a:endParaRPr lang="en-US" altLang="zh-CN" sz="2400" b="1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sz="3600"/>
              <a:t>后端</a:t>
            </a:r>
            <a:endParaRPr sz="36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Spring Boot + MybatisPlus + MySQL + Knife4J + OKHttp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sz="3200"/>
              <a:t>部署</a:t>
            </a:r>
            <a:endParaRPr sz="32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Docker + Nginx</a:t>
            </a:r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9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31693" y="2551378"/>
            <a:ext cx="2071370" cy="64516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项目特色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形 7" descr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文本框 8"/>
          <p:cNvSpPr txBox="1"/>
          <p:nvPr/>
        </p:nvSpPr>
        <p:spPr>
          <a:xfrm>
            <a:off x="561657" y="560069"/>
            <a:ext cx="254508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项目</a:t>
            </a:r>
            <a:r>
              <a:rPr lang="zh-CN"/>
              <a:t>特色</a:t>
            </a:r>
            <a:endParaRPr lang="zh-CN"/>
          </a:p>
          <a:p>
            <a:pPr algn="l"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rPr lang="en-US" altLang="zh-CN">
                <a:latin typeface="+mj-lt"/>
                <a:ea typeface="+mj-lt"/>
                <a:cs typeface="Arial" panose="020B0604020202020204" pitchFamily="34" charset="0"/>
              </a:rPr>
              <a:t>Pro</a:t>
            </a:r>
            <a:r>
              <a:rPr lang="en-US" altLang="zh-CN">
                <a:latin typeface="+mj-lt"/>
                <a:ea typeface="+mj-lt"/>
                <a:cs typeface="Arial" panose="020B0604020202020204" pitchFamily="34" charset="0"/>
              </a:rPr>
              <a:t>ject Feature</a:t>
            </a:r>
            <a:endParaRPr lang="en-US" altLang="zh-CN">
              <a:latin typeface="+mj-lt"/>
              <a:ea typeface="+mj-lt"/>
              <a:cs typeface="Arial" panose="020B0604020202020204" pitchFamily="34" charset="0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839470" y="1917065"/>
            <a:ext cx="8507095" cy="3229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1. </a:t>
            </a:r>
            <a:r>
              <a:rPr lang="zh-CN" altLang="en-US"/>
              <a:t>高可用的前端</a:t>
            </a:r>
            <a:r>
              <a:rPr lang="zh-CN" altLang="en-US"/>
              <a:t>页面</a:t>
            </a:r>
            <a:endParaRPr lang="zh-CN" altLang="en-US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侧边栏、导航栏、页面大小自适应等</a:t>
            </a:r>
            <a:endParaRPr lang="en-US" altLang="zh-CN" b="1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altLang="zh-CN"/>
              <a:t>2. </a:t>
            </a:r>
            <a:r>
              <a:rPr lang="zh-CN" altLang="en-US"/>
              <a:t>高自由的用户</a:t>
            </a:r>
            <a:r>
              <a:rPr lang="zh-CN" altLang="en-US"/>
              <a:t>操作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altLang="zh-CN"/>
              <a:t>3. </a:t>
            </a:r>
            <a:r>
              <a:rPr lang="zh-CN" altLang="en-US"/>
              <a:t>高度配置化的数据</a:t>
            </a:r>
            <a:r>
              <a:rPr lang="zh-CN" altLang="en-US"/>
              <a:t>采集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3573145"/>
            <a:ext cx="7616825" cy="26974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9"/>
          <p:cNvSpPr txBox="1"/>
          <p:nvPr/>
        </p:nvSpPr>
        <p:spPr>
          <a:xfrm>
            <a:off x="571107" y="284197"/>
            <a:ext cx="2404875" cy="1386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8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目录</a:t>
            </a:r>
          </a:p>
          <a:p>
            <a:pPr>
              <a:spcBef>
                <a:spcPts val="600"/>
              </a:spcBef>
              <a:defRPr sz="2400" spc="300">
                <a:solidFill>
                  <a:srgbClr val="4285F4"/>
                </a:solidFill>
                <a:latin typeface="Akrobat"/>
                <a:ea typeface="Akrobat"/>
                <a:cs typeface="Akrobat"/>
                <a:sym typeface="Akrobat"/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CATALOGUE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7" name="图形 31" descr="图形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" name="矩形"/>
          <p:cNvSpPr/>
          <p:nvPr/>
        </p:nvSpPr>
        <p:spPr>
          <a:xfrm>
            <a:off x="-45405" y="-31084"/>
            <a:ext cx="4156309" cy="6920168"/>
          </a:xfrm>
          <a:prstGeom prst="rect">
            <a:avLst/>
          </a:prstGeom>
          <a:solidFill>
            <a:srgbClr val="2E2E40">
              <a:alpha val="45150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9" name="三角形"/>
          <p:cNvSpPr/>
          <p:nvPr/>
        </p:nvSpPr>
        <p:spPr>
          <a:xfrm>
            <a:off x="4111069" y="-43"/>
            <a:ext cx="2545707" cy="6912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E2E40">
              <a:alpha val="45150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0" name="一. 研究背景…"/>
          <p:cNvSpPr txBox="1"/>
          <p:nvPr>
            <p:ph type="body" sz="half" idx="4294967295"/>
          </p:nvPr>
        </p:nvSpPr>
        <p:spPr>
          <a:xfrm>
            <a:off x="6764185" y="1505554"/>
            <a:ext cx="4419185" cy="3901477"/>
          </a:xfrm>
          <a:prstGeom prst="rect">
            <a:avLst/>
          </a:prstGeom>
        </p:spPr>
        <p:txBody>
          <a:bodyPr lIns="50800" tIns="50800" rIns="50800" bIns="50800">
            <a:normAutofit lnSpcReduction="20000"/>
          </a:bodyPr>
          <a:lstStyle/>
          <a:p>
            <a:pPr marL="0" indent="0" defTabSz="74041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一.</a:t>
            </a:r>
            <a:r>
              <a:rPr lang="en-US"/>
              <a:t> </a:t>
            </a:r>
            <a:r>
              <a:rPr lang="zh-CN" altLang="en-US"/>
              <a:t>功能展示和结果</a:t>
            </a:r>
            <a:r>
              <a:rPr lang="zh-CN" altLang="en-US"/>
              <a:t>分析</a:t>
            </a:r>
            <a:endParaRPr lang="zh-CN" altLang="en-US"/>
          </a:p>
          <a:p>
            <a:pPr marL="0" indent="0" defTabSz="74041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二. </a:t>
            </a:r>
            <a:r>
              <a:rPr lang="zh-CN" altLang="en-US">
                <a:sym typeface="+mn-ea"/>
              </a:rPr>
              <a:t>项目设计</a:t>
            </a:r>
            <a:endParaRPr lang="zh-CN" altLang="en-US"/>
          </a:p>
          <a:p>
            <a:pPr marL="0" indent="0" defTabSz="74041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三. </a:t>
            </a:r>
            <a:r>
              <a:rPr lang="zh-CN" altLang="en-US">
                <a:sym typeface="+mn-ea"/>
              </a:rPr>
              <a:t>技术栈</a:t>
            </a:r>
            <a:endParaRPr lang="zh-CN" altLang="en-US"/>
          </a:p>
          <a:p>
            <a:pPr marL="0" indent="0" defTabSz="74041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四.</a:t>
            </a:r>
            <a:r>
              <a:rPr lang="en-US"/>
              <a:t> </a:t>
            </a:r>
            <a:r>
              <a:rPr lang="zh-CN" altLang="en-US"/>
              <a:t>项目</a:t>
            </a:r>
            <a:r>
              <a:rPr lang="zh-CN" altLang="en-US"/>
              <a:t>特色</a:t>
            </a:r>
            <a:endParaRPr lang="zh-CN" altLang="en-US"/>
          </a:p>
          <a:p>
            <a:pPr marL="0" indent="0" defTabSz="74041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五. </a:t>
            </a:r>
            <a:r>
              <a:rPr lang="zh-CN"/>
              <a:t>踩过的</a:t>
            </a:r>
            <a:r>
              <a:rPr lang="zh-CN"/>
              <a:t>坑</a:t>
            </a:r>
            <a:endParaRPr 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88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5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31693" y="2694888"/>
            <a:ext cx="2071370" cy="64516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踩过的坑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01409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Maven</a:t>
              </a:r>
              <a:endParaRPr lang="zh-CN" alt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5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12"/>
          <p:cNvSpPr txBox="1"/>
          <p:nvPr/>
        </p:nvSpPr>
        <p:spPr>
          <a:xfrm>
            <a:off x="839470" y="1917065"/>
            <a:ext cx="8507095" cy="3229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1. </a:t>
            </a:r>
            <a:r>
              <a:rPr lang="zh-CN" altLang="en-US"/>
              <a:t>下载失败后无法重新下载（网络问题</a:t>
            </a:r>
            <a:r>
              <a:rPr lang="zh-CN" altLang="en-US"/>
              <a:t>等）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endParaRPr lang="en-US" altLang="zh-CN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565400"/>
            <a:ext cx="9672955" cy="464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3141345"/>
            <a:ext cx="9747250" cy="3479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01409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Maven</a:t>
              </a:r>
              <a:endParaRPr lang="zh-CN" alt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5</a:t>
              </a:r>
              <a:r>
                <a:t>.</a:t>
              </a:r>
              <a:r>
                <a:rPr lang="en-US"/>
                <a:t>1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12"/>
          <p:cNvSpPr txBox="1"/>
          <p:nvPr/>
        </p:nvSpPr>
        <p:spPr>
          <a:xfrm>
            <a:off x="839470" y="1917065"/>
            <a:ext cx="8507095" cy="3229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2. </a:t>
            </a:r>
            <a:r>
              <a:rPr lang="zh-CN" altLang="en-US"/>
              <a:t>下载未开源的包失败</a:t>
            </a:r>
            <a:endParaRPr lang="zh-CN" altLang="en-US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/>
              <a:t>需要的</a:t>
            </a:r>
            <a:r>
              <a:rPr lang="en-US" altLang="zh-CN"/>
              <a:t>jar</a:t>
            </a:r>
            <a:r>
              <a:rPr lang="zh-CN" altLang="en-US"/>
              <a:t>包在中央仓库找不到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228975"/>
            <a:ext cx="9791700" cy="400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6250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SpringBoot</a:t>
              </a:r>
              <a:r>
                <a:rPr lang="zh-CN" altLang="en-US"/>
                <a:t>生态</a:t>
              </a:r>
              <a:endParaRPr lang="zh-CN" alt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5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12"/>
          <p:cNvSpPr txBox="1"/>
          <p:nvPr/>
        </p:nvSpPr>
        <p:spPr>
          <a:xfrm>
            <a:off x="839470" y="1917065"/>
            <a:ext cx="8507095" cy="3229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1. SpringBoot</a:t>
            </a:r>
            <a:r>
              <a:rPr lang="zh-CN" altLang="en-US"/>
              <a:t>版本管理</a:t>
            </a:r>
            <a:endParaRPr lang="en-US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2. swagger</a:t>
            </a:r>
            <a:r>
              <a:rPr lang="zh-CN" altLang="en-US"/>
              <a:t>返回数据被自定义消息转换器处理导致显示失败</a:t>
            </a:r>
            <a:endParaRPr lang="zh-CN" altLang="en-US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>
                <a:sym typeface="+mn-ea"/>
              </a:rPr>
              <a:t>处理过程会按集合顺序匹配合适的消息转换器，如果有合适的，就会使用该消息转换器处理（读、写），后续的消息转换器不再执行。</a:t>
            </a:r>
            <a:endParaRPr lang="zh-CN" altLang="en-US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4077335"/>
            <a:ext cx="7212330" cy="2410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图形 10" descr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7" y="4697874"/>
            <a:ext cx="12214537" cy="2171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1" name="文本框 5"/>
          <p:cNvSpPr txBox="1"/>
          <p:nvPr/>
        </p:nvSpPr>
        <p:spPr>
          <a:xfrm>
            <a:off x="6495928" y="1859339"/>
            <a:ext cx="3571241" cy="179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6000" spc="300">
                <a:solidFill>
                  <a:schemeClr val="accent3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感谢</a:t>
            </a:r>
          </a:p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您的观看和收听</a:t>
            </a:r>
          </a:p>
        </p:txBody>
      </p:sp>
      <p:sp>
        <p:nvSpPr>
          <p:cNvPr id="372" name="矩形 1"/>
          <p:cNvSpPr/>
          <p:nvPr/>
        </p:nvSpPr>
        <p:spPr>
          <a:xfrm>
            <a:off x="6589104" y="3708220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pic>
        <p:nvPicPr>
          <p:cNvPr id="373" name="图形 8" descr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4" name="图形 4" descr="图形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8" y="925974"/>
            <a:ext cx="6299125" cy="50060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1912303" cy="3990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1</a:t>
            </a:r>
          </a:p>
        </p:txBody>
      </p:sp>
      <p:sp>
        <p:nvSpPr>
          <p:cNvPr id="35" name="组合 10"/>
          <p:cNvSpPr/>
          <p:nvPr/>
        </p:nvSpPr>
        <p:spPr>
          <a:xfrm>
            <a:off x="2672918" y="2551378"/>
            <a:ext cx="4547870" cy="64516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 altLang="en-US">
                <a:sym typeface="+mn-ea"/>
              </a:rPr>
              <a:t>功能展示和结果分析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文本框 12"/>
          <p:cNvSpPr txBox="1"/>
          <p:nvPr/>
        </p:nvSpPr>
        <p:spPr>
          <a:xfrm>
            <a:off x="3476625" y="3717290"/>
            <a:ext cx="5238750" cy="7499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线上体验地址：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4150995"/>
            <a:ext cx="5846445" cy="2636520"/>
          </a:xfrm>
          <a:prstGeom prst="rect">
            <a:avLst/>
          </a:prstGeom>
        </p:spPr>
      </p:pic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88468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Java Topics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313180"/>
            <a:ext cx="5375275" cy="3060065"/>
          </a:xfrm>
          <a:prstGeom prst="rect">
            <a:avLst/>
          </a:prstGeom>
        </p:spPr>
      </p:pic>
      <p:sp>
        <p:nvSpPr>
          <p:cNvPr id="86" name="文本框 12"/>
          <p:cNvSpPr txBox="1"/>
          <p:nvPr/>
        </p:nvSpPr>
        <p:spPr>
          <a:xfrm>
            <a:off x="5776595" y="1917065"/>
            <a:ext cx="6413500" cy="444119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3200"/>
              <a:t>Analysis</a:t>
            </a:r>
            <a:r>
              <a:rPr lang="zh-CN" altLang="en-US" sz="3200"/>
              <a:t>：（</a:t>
            </a:r>
            <a:r>
              <a:rPr lang="en-US" altLang="zh-CN" sz="3200"/>
              <a:t>2008 - now</a:t>
            </a:r>
            <a:r>
              <a:rPr lang="zh-CN" altLang="en-US" sz="3200"/>
              <a:t>）</a:t>
            </a:r>
            <a:endParaRPr sz="36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sz="2400"/>
              <a:t>1.</a:t>
            </a:r>
            <a:r>
              <a:rPr lang="en-US" altLang="zh-CN" sz="2400"/>
              <a:t>Android </a:t>
            </a:r>
            <a:r>
              <a:rPr lang="zh-CN" altLang="en-US" sz="2400"/>
              <a:t>领先</a:t>
            </a:r>
            <a:endParaRPr lang="zh-CN" altLang="en-US" sz="24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2.Spring </a:t>
            </a:r>
            <a:r>
              <a:rPr lang="zh-CN" altLang="en-US" sz="2400"/>
              <a:t>生态系统</a:t>
            </a:r>
            <a:endParaRPr lang="zh-CN" altLang="en-US" sz="24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3.JAVA</a:t>
            </a:r>
            <a:r>
              <a:rPr lang="zh-CN" altLang="en-US" sz="2400"/>
              <a:t>语言</a:t>
            </a:r>
            <a:r>
              <a:rPr lang="zh-CN" altLang="en-US" sz="2400"/>
              <a:t>特性</a:t>
            </a:r>
            <a:endParaRPr lang="zh-CN" altLang="en-US" sz="24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4.Eclipse</a:t>
            </a:r>
            <a:r>
              <a:rPr lang="zh-CN" altLang="en-US" sz="2400"/>
              <a:t>、</a:t>
            </a:r>
            <a:r>
              <a:rPr lang="en-US" altLang="zh-CN" sz="2400"/>
              <a:t>Maven</a:t>
            </a:r>
            <a:r>
              <a:rPr lang="zh-CN" altLang="en-US" sz="2400"/>
              <a:t>、</a:t>
            </a:r>
            <a:r>
              <a:rPr lang="en-US" altLang="zh-CN" sz="2400"/>
              <a:t>XML</a:t>
            </a:r>
            <a:r>
              <a:rPr lang="zh-CN" altLang="en-US" sz="2400"/>
              <a:t>等工具或配置</a:t>
            </a:r>
            <a:endParaRPr lang="zh-CN" altLang="en-US" sz="2400"/>
          </a:p>
        </p:txBody>
      </p:sp>
      <p:sp>
        <p:nvSpPr>
          <p:cNvPr id="7" name="文本框 12"/>
          <p:cNvSpPr txBox="1"/>
          <p:nvPr/>
        </p:nvSpPr>
        <p:spPr>
          <a:xfrm>
            <a:off x="4511675" y="477520"/>
            <a:ext cx="4215130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88468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Java Topics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1412875"/>
            <a:ext cx="5772785" cy="2661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4067175"/>
            <a:ext cx="5745480" cy="2647950"/>
          </a:xfrm>
          <a:prstGeom prst="rect">
            <a:avLst/>
          </a:prstGeom>
        </p:spPr>
      </p:pic>
      <p:sp>
        <p:nvSpPr>
          <p:cNvPr id="86" name="文本框 12"/>
          <p:cNvSpPr txBox="1"/>
          <p:nvPr/>
        </p:nvSpPr>
        <p:spPr>
          <a:xfrm>
            <a:off x="5630545" y="1917065"/>
            <a:ext cx="6618605" cy="444119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3200"/>
              <a:t>Analysis</a:t>
            </a:r>
            <a:r>
              <a:rPr lang="zh-CN" altLang="en-US" sz="3200"/>
              <a:t>：</a:t>
            </a:r>
            <a:r>
              <a:rPr lang="en-US" altLang="zh-CN" sz="3200"/>
              <a:t>Java</a:t>
            </a:r>
            <a:r>
              <a:rPr lang="zh-CN" altLang="en-US" sz="3200"/>
              <a:t>技术栈的发展</a:t>
            </a:r>
            <a:r>
              <a:rPr lang="zh-CN" altLang="en-US" sz="3200"/>
              <a:t>和演变</a:t>
            </a:r>
            <a:endParaRPr lang="zh-CN" altLang="en-US" sz="36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1. </a:t>
            </a:r>
            <a:r>
              <a:rPr lang="zh-CN" altLang="en-US" sz="2400"/>
              <a:t>技术重心转移</a:t>
            </a:r>
            <a:endParaRPr lang="zh-CN" altLang="en-US" sz="24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2. </a:t>
            </a:r>
            <a:r>
              <a:rPr lang="zh-CN" altLang="en-US" sz="2400"/>
              <a:t>工具链现代化</a:t>
            </a:r>
            <a:endParaRPr lang="zh-CN" altLang="en-US" sz="2400"/>
          </a:p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2400"/>
              <a:t>3. </a:t>
            </a:r>
            <a:r>
              <a:rPr lang="zh-CN" altLang="en-US" sz="2400"/>
              <a:t>框架的</a:t>
            </a:r>
            <a:r>
              <a:rPr lang="zh-CN" altLang="en-US" sz="2400"/>
              <a:t>成熟</a:t>
            </a:r>
            <a:endParaRPr lang="zh-CN" altLang="en-US" sz="2400"/>
          </a:p>
        </p:txBody>
      </p:sp>
      <p:sp>
        <p:nvSpPr>
          <p:cNvPr id="7" name="文本框 12"/>
          <p:cNvSpPr txBox="1"/>
          <p:nvPr/>
        </p:nvSpPr>
        <p:spPr>
          <a:xfrm>
            <a:off x="4511675" y="477520"/>
            <a:ext cx="4215130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74701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User Engagement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70" y="1538605"/>
            <a:ext cx="8226425" cy="4265295"/>
          </a:xfrm>
          <a:prstGeom prst="rect">
            <a:avLst/>
          </a:prstGeom>
        </p:spPr>
      </p:pic>
      <p:sp>
        <p:nvSpPr>
          <p:cNvPr id="7" name="文本框 12"/>
          <p:cNvSpPr txBox="1"/>
          <p:nvPr/>
        </p:nvSpPr>
        <p:spPr>
          <a:xfrm>
            <a:off x="4511675" y="477520"/>
            <a:ext cx="4215130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07260" y="5805170"/>
                <a:ext cx="7268845" cy="10140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45719" tIns="45719" rIns="4571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𝑆𝑐𝑜𝑟𝑒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= (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𝑄𝑢𝑒𝑠𝑡𝑖𝑜𝑛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𝑊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∗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𝑁𝑢𝑚𝑏𝑒𝑟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𝑜𝑓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𝑄𝑢𝑒𝑠𝑡𝑖𝑜𝑛𝑠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∗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𝑄𝑢𝑒𝑠𝑡𝑖𝑜𝑛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𝑠𝑐𝑜𝑟𝑒</m:t>
                    </m:r>
                    <m:r>
                      <a:rPr kumimoji="0" lang="en-US" altLang="zh-CN" sz="1800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) </m:t>
                    </m:r>
                  </m:oMath>
                </a14:m>
                <a:r>
                  <a:rPr kumimoji="0" lang="en-US" altLang="zh-CN" sz="1800" b="0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等线" panose="02010600030101010101" charset="-122"/>
                  </a:rPr>
                  <a:t>+</a:t>
                </a:r>
                <a:endPara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+mj-lt"/>
                  <a:ea typeface="+mj-ea"/>
                  <a:cs typeface="+mj-cs"/>
                  <a:sym typeface="等线" panose="02010600030101010101" charset="-122"/>
                </a:endParaRPr>
              </a:p>
              <a:p>
                <a:pPr marL="457200" marR="0" lvl="1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(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𝐴𝑛𝑠𝑤𝑒𝑟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𝑊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∗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𝑁𝑢𝑚𝑏𝑒𝑟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𝑜𝑓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𝐴𝑛𝑠𝑤𝑒𝑟𝑠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∗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𝐴𝑛𝑠𝑤𝑒𝑟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𝑠𝑐𝑜𝑟𝑒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)</m:t>
                    </m:r>
                  </m:oMath>
                </a14:m>
                <a:r>
                  <a:rPr kumimoji="0" lang="en-US" altLang="zh-CN" sz="1800" b="0" i="0" u="none" strike="noStrike" cap="none" spc="0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等线" panose="02010600030101010101" charset="-122"/>
                  </a:rPr>
                  <a:t>+</a:t>
                </a:r>
                <a:endPara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+mj-lt"/>
                  <a:ea typeface="+mj-ea"/>
                  <a:cs typeface="+mj-cs"/>
                  <a:sym typeface="等线" panose="02010600030101010101" charset="-122"/>
                </a:endParaRPr>
              </a:p>
              <a:p>
                <a:pPr marL="457200" marR="0" lvl="2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(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𝐶𝑜𝑚𝑚𝑒𝑛𝑡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𝑊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∗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𝑁𝑢𝑚𝑏𝑒𝑟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𝑜𝑓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𝐶𝑜𝑚𝑚𝑒𝑛𝑡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𝑠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∗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𝐶𝑜𝑚𝑚𝑒𝑛𝑡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 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𝑠𝑐𝑜𝑟𝑒</m:t>
                    </m:r>
                    <m:r>
                      <a:rPr kumimoji="0" lang="en-US" altLang="zh-CN" b="0" i="1" u="none" strike="noStrike" cap="none" spc="0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FillTx/>
                        <a:latin typeface="Cambria Math" panose="02040503050406030204" charset="0"/>
                        <a:ea typeface="+mj-ea"/>
                        <a:cs typeface="Cambria Math" panose="02040503050406030204" charset="0"/>
                        <a:sym typeface="等线" panose="02010600030101010101" charset="-122"/>
                      </a:rPr>
                      <m:t>)</m:t>
                    </m:r>
                  </m:oMath>
                </a14:m>
                <a:r>
                  <a:rPr lang="en-US" altLang="zh-CN">
                    <a:sym typeface="等线" panose="02010600030101010101" charset="-122"/>
                  </a:rPr>
                  <a:t>+</a:t>
                </a:r>
                <a:endParaRPr kumimoji="0" lang="en-US" altLang="zh-CN" b="0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+mj-lt"/>
                  <a:ea typeface="+mj-ea"/>
                  <a:cs typeface="+mj-cs"/>
                  <a:sym typeface="等线" panose="02010600030101010101" charset="-122"/>
                </a:endParaRPr>
              </a:p>
              <a:p>
                <a:pPr marL="457200" marR="0" lvl="1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+mj-lt"/>
                  <a:ea typeface="+mj-ea"/>
                  <a:cs typeface="+mj-cs"/>
                  <a:sym typeface="等线" panose="0201060003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60" y="5805170"/>
                <a:ext cx="7268845" cy="1014095"/>
              </a:xfrm>
              <a:prstGeom prst="rect">
                <a:avLst/>
              </a:prstGeom>
              <a:blipFill rotWithShape="1">
                <a:blip r:embed="rId3"/>
                <a:stretch>
                  <a:fillRect b="-12649"/>
                </a:stretch>
              </a:blipFill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8892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Common Mistakes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1701800"/>
            <a:ext cx="7470140" cy="4530090"/>
          </a:xfrm>
          <a:prstGeom prst="rect">
            <a:avLst/>
          </a:prstGeom>
        </p:spPr>
      </p:pic>
      <p:sp>
        <p:nvSpPr>
          <p:cNvPr id="7" name="文本框 12"/>
          <p:cNvSpPr txBox="1"/>
          <p:nvPr/>
        </p:nvSpPr>
        <p:spPr>
          <a:xfrm>
            <a:off x="4511675" y="477520"/>
            <a:ext cx="4215130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8892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Common Mistakes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270000"/>
            <a:ext cx="7020560" cy="2707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4095750"/>
            <a:ext cx="7020560" cy="2707005"/>
          </a:xfrm>
          <a:prstGeom prst="rect">
            <a:avLst/>
          </a:prstGeom>
        </p:spPr>
      </p:pic>
      <p:sp>
        <p:nvSpPr>
          <p:cNvPr id="7" name="文本框 12"/>
          <p:cNvSpPr txBox="1"/>
          <p:nvPr/>
        </p:nvSpPr>
        <p:spPr>
          <a:xfrm>
            <a:off x="4511675" y="477520"/>
            <a:ext cx="4215130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zh-CN" altLang="en-US" sz="1800"/>
              <a:t>线上体验：</a:t>
            </a: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33400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Answer Quality —— 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Elapsed time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</a:t>
              </a:r>
              <a:r>
                <a:rPr lang="en-US"/>
                <a:t>4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061210"/>
            <a:ext cx="10420350" cy="3206750"/>
          </a:xfrm>
          <a:prstGeom prst="rect">
            <a:avLst/>
          </a:prstGeom>
        </p:spPr>
      </p:pic>
      <p:sp>
        <p:nvSpPr>
          <p:cNvPr id="8" name="文本框 12"/>
          <p:cNvSpPr txBox="1"/>
          <p:nvPr/>
        </p:nvSpPr>
        <p:spPr>
          <a:xfrm>
            <a:off x="5807710" y="116840"/>
            <a:ext cx="3543935" cy="5543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p>
            <a:pPr indent="457200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 altLang="zh-CN" sz="1800"/>
              <a:t>http://47.112.168.61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DVmM2VjYWY0ZjEwODI0YjRlNTU0MTk1NDA2NThhMzYifQ=="/>
</p:tagLst>
</file>

<file path=ppt/theme/theme1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2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2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/>
  <Paragraphs>175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等线</vt:lpstr>
      <vt:lpstr>等线 Light</vt:lpstr>
      <vt:lpstr>Arial</vt:lpstr>
      <vt:lpstr>Helvetica Neue</vt:lpstr>
      <vt:lpstr>思源黑体 CN Bold</vt:lpstr>
      <vt:lpstr>黑体</vt:lpstr>
      <vt:lpstr>Akrobat</vt:lpstr>
      <vt:lpstr>Akrobat Black</vt:lpstr>
      <vt:lpstr>Segoe Print</vt:lpstr>
      <vt:lpstr>思源黑体 CN Light</vt:lpstr>
      <vt:lpstr>Times New Roman</vt:lpstr>
      <vt:lpstr>微软雅黑</vt:lpstr>
      <vt:lpstr>Arial Unicode MS</vt:lpstr>
      <vt:lpstr>Cambria Math</vt:lpstr>
      <vt:lpstr>已停用母版样式</vt:lpstr>
      <vt:lpstr>StackOverflow-Java-Analysis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面向行走阻力训练的自供电外骨骼</dc:title>
  <dc:creator/>
  <cp:lastModifiedBy>Meimeiyi</cp:lastModifiedBy>
  <cp:revision>43</cp:revision>
  <dcterms:created xsi:type="dcterms:W3CDTF">2023-12-19T11:33:00Z</dcterms:created>
  <dcterms:modified xsi:type="dcterms:W3CDTF">2024-12-23T08:35:01Z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01CC5562A8124D788F8B419916AB070A_12</vt:lpwstr>
  </property>
  <property fmtid="{D5CDD505-2E9C-101B-9397-08002B2CF9AE}" pid="3" name="KSOProductBuildVer">
    <vt:lpwstr>2052-12.1.0.19302</vt:lpwstr>
  </property>
</Properties>
</file>