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B2DCB7-1914-4648-B8C2-4417DA4A8EF0}">
  <a:tblStyle styleId="{AAB2DCB7-1914-4648-B8C2-4417DA4A8E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4e1a141d4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4e1a141d4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4e1a141d4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4e1a141d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4e1a141d4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4e1a141d4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4e1a141d4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4e1a141d4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4e1a141d4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4e1a141d4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4e1a141d4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4e1a141d4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e1a141d4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4e1a141d4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4e1a141d4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74e1a141d4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4e1a141d4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4e1a141d4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4e1a141d4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74e1a141d4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8ecc043e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8ecc043e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4e1a141d4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4e1a141d4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74e1a141d4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74e1a141d4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4e1a141d4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74e1a141d4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4e1a141d4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74e1a141d4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74e1a141d4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74e1a141d4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4e1a141d4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74e1a141d4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4e1a141d4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4e1a141d4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4e1a141d4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4e1a141d4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8ecc043e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8ecc043e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8ecc043e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8ecc043e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4e1a141d4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4e1a141d4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4e1a141d4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4e1a141d4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4e1a141d4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4e1a141d4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82100" y="1214225"/>
            <a:ext cx="5581200" cy="17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Real / Fake Job Posting Prediction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Vishal Hrithik Pullmaddi</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546100"/>
            <a:ext cx="7520400" cy="101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EDA</a:t>
            </a:r>
            <a:endParaRPr b="1" sz="2600"/>
          </a:p>
        </p:txBody>
      </p:sp>
      <p:sp>
        <p:nvSpPr>
          <p:cNvPr id="190" name="Google Shape;190;p22"/>
          <p:cNvSpPr txBox="1"/>
          <p:nvPr>
            <p:ph idx="1" type="body"/>
          </p:nvPr>
        </p:nvSpPr>
        <p:spPr>
          <a:xfrm>
            <a:off x="980000" y="1947325"/>
            <a:ext cx="3088200" cy="2260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latin typeface="Arial"/>
                <a:ea typeface="Arial"/>
                <a:cs typeface="Arial"/>
                <a:sym typeface="Arial"/>
              </a:rPr>
              <a:t>The correlation matrix does not exhibit any strong positive or negative correlations between the numeric data.</a:t>
            </a:r>
            <a:r>
              <a:rPr lang="en">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4385700" y="1231650"/>
            <a:ext cx="4240975" cy="347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EDA</a:t>
            </a:r>
            <a:endParaRPr b="1" sz="2600"/>
          </a:p>
        </p:txBody>
      </p:sp>
      <p:sp>
        <p:nvSpPr>
          <p:cNvPr id="197" name="Google Shape;197;p23"/>
          <p:cNvSpPr txBox="1"/>
          <p:nvPr>
            <p:ph idx="1" type="body"/>
          </p:nvPr>
        </p:nvSpPr>
        <p:spPr>
          <a:xfrm>
            <a:off x="1363125" y="1807625"/>
            <a:ext cx="2108100" cy="20319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400">
                <a:latin typeface="Arial"/>
                <a:ea typeface="Arial"/>
                <a:cs typeface="Arial"/>
                <a:sym typeface="Arial"/>
              </a:rPr>
              <a:t>The graph shows which states produces the greatest number of jobs. California, New York and Texas have the highest number of job postings.</a:t>
            </a:r>
            <a:r>
              <a:rPr lang="en">
                <a:latin typeface="Arial"/>
                <a:ea typeface="Arial"/>
                <a:cs typeface="Arial"/>
                <a:sym typeface="Arial"/>
              </a:rPr>
              <a:t> </a:t>
            </a:r>
            <a:endParaRPr/>
          </a:p>
        </p:txBody>
      </p:sp>
      <p:pic>
        <p:nvPicPr>
          <p:cNvPr id="198" name="Google Shape;198;p23"/>
          <p:cNvPicPr preferRelativeResize="0"/>
          <p:nvPr/>
        </p:nvPicPr>
        <p:blipFill>
          <a:blip r:embed="rId3">
            <a:alphaModFix/>
          </a:blip>
          <a:stretch>
            <a:fillRect/>
          </a:stretch>
        </p:blipFill>
        <p:spPr>
          <a:xfrm>
            <a:off x="3534825" y="1153525"/>
            <a:ext cx="5041901" cy="3325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EDA</a:t>
            </a:r>
            <a:endParaRPr b="1" sz="2600"/>
          </a:p>
        </p:txBody>
      </p:sp>
      <p:sp>
        <p:nvSpPr>
          <p:cNvPr id="204" name="Google Shape;204;p24"/>
          <p:cNvSpPr txBox="1"/>
          <p:nvPr>
            <p:ph idx="1" type="body"/>
          </p:nvPr>
        </p:nvSpPr>
        <p:spPr>
          <a:xfrm>
            <a:off x="1297500" y="1883825"/>
            <a:ext cx="2021400" cy="19557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400">
                <a:latin typeface="Arial"/>
                <a:ea typeface="Arial"/>
                <a:cs typeface="Arial"/>
                <a:sym typeface="Arial"/>
              </a:rPr>
              <a:t>The graph shows that Texas and California have a higher possibility of fake jobs as compared to other states. </a:t>
            </a:r>
            <a:endParaRPr sz="1400"/>
          </a:p>
        </p:txBody>
      </p:sp>
      <p:pic>
        <p:nvPicPr>
          <p:cNvPr id="205" name="Google Shape;205;p24"/>
          <p:cNvPicPr preferRelativeResize="0"/>
          <p:nvPr/>
        </p:nvPicPr>
        <p:blipFill>
          <a:blip r:embed="rId3">
            <a:alphaModFix/>
          </a:blip>
          <a:stretch>
            <a:fillRect/>
          </a:stretch>
        </p:blipFill>
        <p:spPr>
          <a:xfrm>
            <a:off x="3637522" y="1307850"/>
            <a:ext cx="5167802" cy="3230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EDA</a:t>
            </a:r>
            <a:endParaRPr b="1" sz="2600"/>
          </a:p>
        </p:txBody>
      </p:sp>
      <p:sp>
        <p:nvSpPr>
          <p:cNvPr id="211" name="Google Shape;211;p25"/>
          <p:cNvSpPr txBox="1"/>
          <p:nvPr>
            <p:ph idx="1" type="body"/>
          </p:nvPr>
        </p:nvSpPr>
        <p:spPr>
          <a:xfrm>
            <a:off x="1297500" y="1567550"/>
            <a:ext cx="2008800" cy="3110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latin typeface="Arial"/>
                <a:ea typeface="Arial"/>
                <a:cs typeface="Arial"/>
                <a:sym typeface="Arial"/>
              </a:rPr>
              <a:t>Only ratio values greater than or equal to one are plotted.</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Bakersfield in California has a fake to real job ratio of 15:1 and Dallas, Texas has a ratio of 12:1. Any job postings from these locations will certainly have a high chance of being fraudulent. </a:t>
            </a:r>
            <a:endParaRPr sz="1600"/>
          </a:p>
        </p:txBody>
      </p:sp>
      <p:pic>
        <p:nvPicPr>
          <p:cNvPr id="212" name="Google Shape;212;p25"/>
          <p:cNvPicPr preferRelativeResize="0"/>
          <p:nvPr/>
        </p:nvPicPr>
        <p:blipFill>
          <a:blip r:embed="rId3">
            <a:alphaModFix/>
          </a:blip>
          <a:stretch>
            <a:fillRect/>
          </a:stretch>
        </p:blipFill>
        <p:spPr>
          <a:xfrm>
            <a:off x="3547525" y="1567550"/>
            <a:ext cx="4788875" cy="2911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EDA</a:t>
            </a:r>
            <a:endParaRPr b="1" sz="3000"/>
          </a:p>
        </p:txBody>
      </p:sp>
      <p:sp>
        <p:nvSpPr>
          <p:cNvPr id="218" name="Google Shape;218;p26"/>
          <p:cNvSpPr txBox="1"/>
          <p:nvPr>
            <p:ph idx="1" type="body"/>
          </p:nvPr>
        </p:nvSpPr>
        <p:spPr>
          <a:xfrm>
            <a:off x="1145100" y="1389750"/>
            <a:ext cx="6733200" cy="740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688"/>
              <a:buNone/>
            </a:pPr>
            <a:r>
              <a:rPr lang="en" sz="1325">
                <a:latin typeface="Arial"/>
                <a:ea typeface="Arial"/>
                <a:cs typeface="Arial"/>
                <a:sym typeface="Arial"/>
              </a:rPr>
              <a:t>The graphs below show that most fraudulent jobs belong to the full-time category and usually for entry-level positions requiring a bachelor’s degree or high school education.</a:t>
            </a:r>
            <a:endParaRPr sz="1325">
              <a:latin typeface="Arial"/>
              <a:ea typeface="Arial"/>
              <a:cs typeface="Arial"/>
              <a:sym typeface="Arial"/>
            </a:endParaRPr>
          </a:p>
          <a:p>
            <a:pPr indent="0" lvl="0" marL="0" rtl="0" algn="l">
              <a:spcBef>
                <a:spcPts val="1200"/>
              </a:spcBef>
              <a:spcAft>
                <a:spcPts val="1200"/>
              </a:spcAft>
              <a:buSzPts val="688"/>
              <a:buNone/>
            </a:pPr>
            <a:r>
              <a:t/>
            </a:r>
            <a:endParaRPr sz="812"/>
          </a:p>
        </p:txBody>
      </p:sp>
      <p:pic>
        <p:nvPicPr>
          <p:cNvPr id="219" name="Google Shape;219;p26"/>
          <p:cNvPicPr preferRelativeResize="0"/>
          <p:nvPr/>
        </p:nvPicPr>
        <p:blipFill>
          <a:blip r:embed="rId3">
            <a:alphaModFix/>
          </a:blip>
          <a:stretch>
            <a:fillRect/>
          </a:stretch>
        </p:blipFill>
        <p:spPr>
          <a:xfrm>
            <a:off x="599000" y="2255787"/>
            <a:ext cx="2453225" cy="2169825"/>
          </a:xfrm>
          <a:prstGeom prst="rect">
            <a:avLst/>
          </a:prstGeom>
          <a:noFill/>
          <a:ln>
            <a:noFill/>
          </a:ln>
        </p:spPr>
      </p:pic>
      <p:pic>
        <p:nvPicPr>
          <p:cNvPr id="220" name="Google Shape;220;p26"/>
          <p:cNvPicPr preferRelativeResize="0"/>
          <p:nvPr/>
        </p:nvPicPr>
        <p:blipFill>
          <a:blip r:embed="rId4">
            <a:alphaModFix/>
          </a:blip>
          <a:stretch>
            <a:fillRect/>
          </a:stretch>
        </p:blipFill>
        <p:spPr>
          <a:xfrm>
            <a:off x="3167575" y="2255775"/>
            <a:ext cx="2453225" cy="2169826"/>
          </a:xfrm>
          <a:prstGeom prst="rect">
            <a:avLst/>
          </a:prstGeom>
          <a:noFill/>
          <a:ln>
            <a:noFill/>
          </a:ln>
        </p:spPr>
      </p:pic>
      <p:pic>
        <p:nvPicPr>
          <p:cNvPr id="221" name="Google Shape;221;p26"/>
          <p:cNvPicPr preferRelativeResize="0"/>
          <p:nvPr/>
        </p:nvPicPr>
        <p:blipFill>
          <a:blip r:embed="rId5">
            <a:alphaModFix/>
          </a:blip>
          <a:stretch>
            <a:fillRect/>
          </a:stretch>
        </p:blipFill>
        <p:spPr>
          <a:xfrm>
            <a:off x="5736150" y="2255775"/>
            <a:ext cx="2510375" cy="216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388525" y="639225"/>
            <a:ext cx="6948000" cy="6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EDA</a:t>
            </a:r>
            <a:endParaRPr b="1" sz="2800"/>
          </a:p>
        </p:txBody>
      </p:sp>
      <p:sp>
        <p:nvSpPr>
          <p:cNvPr id="227" name="Google Shape;227;p27"/>
          <p:cNvSpPr txBox="1"/>
          <p:nvPr>
            <p:ph idx="1" type="body"/>
          </p:nvPr>
        </p:nvSpPr>
        <p:spPr>
          <a:xfrm>
            <a:off x="1159925" y="1452913"/>
            <a:ext cx="3073500" cy="354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To further extend the analysis on text related fields, the text-based categories are combined into one field called text. The fields that are combined are - title, location, company_profile, description, requirements, benefits, required_experience, required_education, industry and function. A histogram describing a character count is explored to visualize the difference between real and fake jobs. What can be seen is that even though the character count is fairly similar for both real and fake jobs, real jobs have a higher frequency.</a:t>
            </a:r>
            <a:endParaRPr/>
          </a:p>
        </p:txBody>
      </p:sp>
      <p:pic>
        <p:nvPicPr>
          <p:cNvPr id="228" name="Google Shape;228;p27"/>
          <p:cNvPicPr preferRelativeResize="0"/>
          <p:nvPr/>
        </p:nvPicPr>
        <p:blipFill>
          <a:blip r:embed="rId3">
            <a:alphaModFix/>
          </a:blip>
          <a:stretch>
            <a:fillRect/>
          </a:stretch>
        </p:blipFill>
        <p:spPr>
          <a:xfrm>
            <a:off x="4288403" y="1567547"/>
            <a:ext cx="4047997" cy="316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1" type="body"/>
          </p:nvPr>
        </p:nvSpPr>
        <p:spPr>
          <a:xfrm>
            <a:off x="8170325" y="4436525"/>
            <a:ext cx="166200" cy="42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
        <p:nvSpPr>
          <p:cNvPr id="234" name="Google Shape;234;p28"/>
          <p:cNvSpPr txBox="1"/>
          <p:nvPr>
            <p:ph type="title"/>
          </p:nvPr>
        </p:nvSpPr>
        <p:spPr>
          <a:xfrm>
            <a:off x="1382075" y="1454150"/>
            <a:ext cx="6922800" cy="15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300"/>
              <a:t>Algorithms and Techniques</a:t>
            </a:r>
            <a:endParaRPr b="1" sz="3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312325" y="537625"/>
            <a:ext cx="7023900" cy="7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Algorithms and Techniques</a:t>
            </a:r>
            <a:endParaRPr b="1" sz="2600"/>
          </a:p>
        </p:txBody>
      </p:sp>
      <p:sp>
        <p:nvSpPr>
          <p:cNvPr id="240" name="Google Shape;240;p29"/>
          <p:cNvSpPr txBox="1"/>
          <p:nvPr>
            <p:ph idx="1" type="body"/>
          </p:nvPr>
        </p:nvSpPr>
        <p:spPr>
          <a:xfrm>
            <a:off x="1236125" y="1236125"/>
            <a:ext cx="7100400" cy="32427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lang="en" sz="1400">
                <a:latin typeface="Arial"/>
                <a:ea typeface="Arial"/>
                <a:cs typeface="Arial"/>
                <a:sym typeface="Arial"/>
              </a:rPr>
              <a:t>Based on the initial analysis, it is evident that both text and numeric data is to be used for final modeling. Before data modeling a final dataset is determined. This project will use a dataset with these features for the final analysis:</a:t>
            </a:r>
            <a:endParaRPr sz="1400">
              <a:latin typeface="Arial"/>
              <a:ea typeface="Arial"/>
              <a:cs typeface="Arial"/>
              <a:sym typeface="Arial"/>
            </a:endParaRPr>
          </a:p>
          <a:p>
            <a:pPr indent="0" lvl="0" marL="0" rtl="0" algn="l">
              <a:lnSpc>
                <a:spcPct val="105000"/>
              </a:lnSpc>
              <a:spcBef>
                <a:spcPts val="1200"/>
              </a:spcBef>
              <a:spcAft>
                <a:spcPts val="0"/>
              </a:spcAft>
              <a:buNone/>
            </a:pPr>
            <a:r>
              <a:rPr lang="en" sz="1400">
                <a:latin typeface="Arial"/>
                <a:ea typeface="Arial"/>
                <a:cs typeface="Arial"/>
                <a:sym typeface="Arial"/>
              </a:rPr>
              <a:t>1. Telecommuting</a:t>
            </a:r>
            <a:endParaRPr sz="1400">
              <a:latin typeface="Arial"/>
              <a:ea typeface="Arial"/>
              <a:cs typeface="Arial"/>
              <a:sym typeface="Arial"/>
            </a:endParaRPr>
          </a:p>
          <a:p>
            <a:pPr indent="0" lvl="0" marL="0" rtl="0" algn="l">
              <a:lnSpc>
                <a:spcPct val="105000"/>
              </a:lnSpc>
              <a:spcBef>
                <a:spcPts val="1200"/>
              </a:spcBef>
              <a:spcAft>
                <a:spcPts val="0"/>
              </a:spcAft>
              <a:buNone/>
            </a:pPr>
            <a:r>
              <a:rPr lang="en" sz="1400">
                <a:latin typeface="Arial"/>
                <a:ea typeface="Arial"/>
                <a:cs typeface="Arial"/>
                <a:sym typeface="Arial"/>
              </a:rPr>
              <a:t>2. fraudulent</a:t>
            </a:r>
            <a:endParaRPr sz="1400">
              <a:latin typeface="Arial"/>
              <a:ea typeface="Arial"/>
              <a:cs typeface="Arial"/>
              <a:sym typeface="Arial"/>
            </a:endParaRPr>
          </a:p>
          <a:p>
            <a:pPr indent="0" lvl="0" marL="0" rtl="0" algn="l">
              <a:lnSpc>
                <a:spcPct val="105000"/>
              </a:lnSpc>
              <a:spcBef>
                <a:spcPts val="1200"/>
              </a:spcBef>
              <a:spcAft>
                <a:spcPts val="0"/>
              </a:spcAft>
              <a:buNone/>
            </a:pPr>
            <a:r>
              <a:rPr lang="en" sz="1400">
                <a:latin typeface="Arial"/>
                <a:ea typeface="Arial"/>
                <a:cs typeface="Arial"/>
                <a:sym typeface="Arial"/>
              </a:rPr>
              <a:t>3. ratio: fake to real job ratio based on location</a:t>
            </a:r>
            <a:endParaRPr sz="1400">
              <a:latin typeface="Arial"/>
              <a:ea typeface="Arial"/>
              <a:cs typeface="Arial"/>
              <a:sym typeface="Arial"/>
            </a:endParaRPr>
          </a:p>
          <a:p>
            <a:pPr indent="0" lvl="0" marL="0" rtl="0" algn="l">
              <a:lnSpc>
                <a:spcPct val="105000"/>
              </a:lnSpc>
              <a:spcBef>
                <a:spcPts val="1200"/>
              </a:spcBef>
              <a:spcAft>
                <a:spcPts val="0"/>
              </a:spcAft>
              <a:buNone/>
            </a:pPr>
            <a:r>
              <a:rPr lang="en" sz="1400">
                <a:latin typeface="Arial"/>
                <a:ea typeface="Arial"/>
                <a:cs typeface="Arial"/>
                <a:sym typeface="Arial"/>
              </a:rPr>
              <a:t>4. text: combination of title, location, company_profile, description, requirements, benefits, required_experience, required_education, industry and function</a:t>
            </a:r>
            <a:endParaRPr sz="1400">
              <a:latin typeface="Arial"/>
              <a:ea typeface="Arial"/>
              <a:cs typeface="Arial"/>
              <a:sym typeface="Arial"/>
            </a:endParaRPr>
          </a:p>
          <a:p>
            <a:pPr indent="0" lvl="0" marL="0" rtl="0" algn="l">
              <a:lnSpc>
                <a:spcPct val="105000"/>
              </a:lnSpc>
              <a:spcBef>
                <a:spcPts val="1200"/>
              </a:spcBef>
              <a:spcAft>
                <a:spcPts val="0"/>
              </a:spcAft>
              <a:buNone/>
            </a:pPr>
            <a:r>
              <a:rPr lang="en" sz="1400">
                <a:latin typeface="Arial"/>
                <a:ea typeface="Arial"/>
                <a:cs typeface="Arial"/>
                <a:sym typeface="Arial"/>
              </a:rPr>
              <a:t>5. character_count: Count of words in the textual data Word count histogram</a:t>
            </a:r>
            <a:endParaRPr sz="1400">
              <a:latin typeface="Arial"/>
              <a:ea typeface="Arial"/>
              <a:cs typeface="Arial"/>
              <a:sym typeface="Arial"/>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97500" y="609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Algorithms and Techniques</a:t>
            </a:r>
            <a:endParaRPr b="1" sz="2800"/>
          </a:p>
        </p:txBody>
      </p:sp>
      <p:sp>
        <p:nvSpPr>
          <p:cNvPr id="246" name="Google Shape;246;p30"/>
          <p:cNvSpPr txBox="1"/>
          <p:nvPr>
            <p:ph idx="1" type="body"/>
          </p:nvPr>
        </p:nvSpPr>
        <p:spPr>
          <a:xfrm>
            <a:off x="1222800" y="1307850"/>
            <a:ext cx="7188300" cy="37083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None/>
            </a:pPr>
            <a:r>
              <a:rPr lang="en" sz="2175">
                <a:latin typeface="Arial"/>
                <a:ea typeface="Arial"/>
                <a:cs typeface="Arial"/>
                <a:sym typeface="Arial"/>
              </a:rPr>
              <a:t>Further pre-processing is required before textual data is used for any data modeling.</a:t>
            </a:r>
            <a:endParaRPr sz="2175">
              <a:latin typeface="Arial"/>
              <a:ea typeface="Arial"/>
              <a:cs typeface="Arial"/>
              <a:sym typeface="Arial"/>
            </a:endParaRPr>
          </a:p>
          <a:p>
            <a:pPr indent="0" lvl="0" marL="0" rtl="0" algn="l">
              <a:spcBef>
                <a:spcPts val="1200"/>
              </a:spcBef>
              <a:spcAft>
                <a:spcPts val="0"/>
              </a:spcAft>
              <a:buNone/>
            </a:pPr>
            <a:r>
              <a:rPr lang="en" sz="2175">
                <a:latin typeface="Arial"/>
                <a:ea typeface="Arial"/>
                <a:cs typeface="Arial"/>
                <a:sym typeface="Arial"/>
              </a:rPr>
              <a:t>The algorithms and techniques used in project are:</a:t>
            </a:r>
            <a:endParaRPr sz="2175">
              <a:latin typeface="Arial"/>
              <a:ea typeface="Arial"/>
              <a:cs typeface="Arial"/>
              <a:sym typeface="Arial"/>
            </a:endParaRPr>
          </a:p>
          <a:p>
            <a:pPr indent="0" lvl="0" marL="0" rtl="0" algn="l">
              <a:spcBef>
                <a:spcPts val="1200"/>
              </a:spcBef>
              <a:spcAft>
                <a:spcPts val="0"/>
              </a:spcAft>
              <a:buNone/>
            </a:pPr>
            <a:r>
              <a:rPr lang="en" sz="2175">
                <a:latin typeface="Arial"/>
                <a:ea typeface="Arial"/>
                <a:cs typeface="Arial"/>
                <a:sym typeface="Arial"/>
              </a:rPr>
              <a:t>1. Natural Language Processing</a:t>
            </a:r>
            <a:endParaRPr sz="2175">
              <a:latin typeface="Arial"/>
              <a:ea typeface="Arial"/>
              <a:cs typeface="Arial"/>
              <a:sym typeface="Arial"/>
            </a:endParaRPr>
          </a:p>
          <a:p>
            <a:pPr indent="0" lvl="0" marL="0" rtl="0" algn="l">
              <a:spcBef>
                <a:spcPts val="1200"/>
              </a:spcBef>
              <a:spcAft>
                <a:spcPts val="0"/>
              </a:spcAft>
              <a:buNone/>
            </a:pPr>
            <a:r>
              <a:rPr lang="en" sz="2175">
                <a:latin typeface="Arial"/>
                <a:ea typeface="Arial"/>
                <a:cs typeface="Arial"/>
                <a:sym typeface="Arial"/>
              </a:rPr>
              <a:t>2. Naïve Bayes Algorithm</a:t>
            </a:r>
            <a:endParaRPr sz="2175">
              <a:latin typeface="Arial"/>
              <a:ea typeface="Arial"/>
              <a:cs typeface="Arial"/>
              <a:sym typeface="Arial"/>
            </a:endParaRPr>
          </a:p>
          <a:p>
            <a:pPr indent="0" lvl="0" marL="0" rtl="0" algn="l">
              <a:spcBef>
                <a:spcPts val="1200"/>
              </a:spcBef>
              <a:spcAft>
                <a:spcPts val="0"/>
              </a:spcAft>
              <a:buNone/>
            </a:pPr>
            <a:r>
              <a:rPr lang="en" sz="2175">
                <a:latin typeface="Arial"/>
                <a:ea typeface="Arial"/>
                <a:cs typeface="Arial"/>
                <a:sym typeface="Arial"/>
              </a:rPr>
              <a:t>3. SGD Algorithm</a:t>
            </a:r>
            <a:endParaRPr sz="2175">
              <a:latin typeface="Arial"/>
              <a:ea typeface="Arial"/>
              <a:cs typeface="Arial"/>
              <a:sym typeface="Arial"/>
            </a:endParaRPr>
          </a:p>
          <a:p>
            <a:pPr indent="0" lvl="0" marL="0" rtl="0" algn="l">
              <a:spcBef>
                <a:spcPts val="1200"/>
              </a:spcBef>
              <a:spcAft>
                <a:spcPts val="0"/>
              </a:spcAft>
              <a:buNone/>
            </a:pPr>
            <a:r>
              <a:rPr lang="en" sz="2175">
                <a:latin typeface="Arial"/>
                <a:ea typeface="Arial"/>
                <a:cs typeface="Arial"/>
                <a:sym typeface="Arial"/>
              </a:rPr>
              <a:t>Naïve bayes and SGD Classifier are compared on accuracy and F1-scores and a final model is chosen. Naïve Bayes is the baseline model, and it is used because it can compute the conditional probabilities of occurrence of two events based on the probabilities of occurrence of each individual event, encoding those probabilities is extremely useful. A comparative model, SGD Classifier is used since it implements a plain stochastic gradient descent learning routine which supports different loss functions and penalties for classification. This classifier will need high penalties when classified incorrectly. These models are used on both the text and numeric data separately and the final results are combined. </a:t>
            </a:r>
            <a:endParaRPr sz="2175">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Algorithms and Techniques</a:t>
            </a:r>
            <a:endParaRPr b="1" sz="2600"/>
          </a:p>
        </p:txBody>
      </p:sp>
      <p:sp>
        <p:nvSpPr>
          <p:cNvPr id="252" name="Google Shape;252;p31"/>
          <p:cNvSpPr txBox="1"/>
          <p:nvPr>
            <p:ph idx="1" type="body"/>
          </p:nvPr>
        </p:nvSpPr>
        <p:spPr>
          <a:xfrm>
            <a:off x="1297500" y="986375"/>
            <a:ext cx="7038900" cy="333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latin typeface="Arial"/>
                <a:ea typeface="Arial"/>
                <a:cs typeface="Arial"/>
                <a:sym typeface="Arial"/>
              </a:rPr>
              <a:t>The benchmark model for this project is Naïve bayes. The overall accuracy of this model is 0.971 and the F1-score is 0.744. The reason behind using this model has been elaborated above. Any other model’s capabilities will be compared to the results of Naïve bayes.</a:t>
            </a:r>
            <a:endParaRPr>
              <a:latin typeface="Arial"/>
              <a:ea typeface="Arial"/>
              <a:cs typeface="Arial"/>
              <a:sym typeface="Arial"/>
            </a:endParaRPr>
          </a:p>
          <a:p>
            <a:pPr indent="0" lvl="0" marL="0" rtl="0" algn="l">
              <a:spcBef>
                <a:spcPts val="1200"/>
              </a:spcBef>
              <a:spcAft>
                <a:spcPts val="1200"/>
              </a:spcAft>
              <a:buNone/>
            </a:pPr>
            <a:r>
              <a:t/>
            </a:r>
            <a:endParaRPr/>
          </a:p>
        </p:txBody>
      </p:sp>
      <p:pic>
        <p:nvPicPr>
          <p:cNvPr id="253" name="Google Shape;253;p31"/>
          <p:cNvPicPr preferRelativeResize="0"/>
          <p:nvPr/>
        </p:nvPicPr>
        <p:blipFill>
          <a:blip r:embed="rId3">
            <a:alphaModFix/>
          </a:blip>
          <a:stretch>
            <a:fillRect/>
          </a:stretch>
        </p:blipFill>
        <p:spPr>
          <a:xfrm>
            <a:off x="692350" y="1885950"/>
            <a:ext cx="3794975" cy="1371600"/>
          </a:xfrm>
          <a:prstGeom prst="rect">
            <a:avLst/>
          </a:prstGeom>
          <a:noFill/>
          <a:ln>
            <a:noFill/>
          </a:ln>
        </p:spPr>
      </p:pic>
      <p:pic>
        <p:nvPicPr>
          <p:cNvPr id="254" name="Google Shape;254;p31"/>
          <p:cNvPicPr preferRelativeResize="0"/>
          <p:nvPr/>
        </p:nvPicPr>
        <p:blipFill>
          <a:blip r:embed="rId4">
            <a:alphaModFix/>
          </a:blip>
          <a:stretch>
            <a:fillRect/>
          </a:stretch>
        </p:blipFill>
        <p:spPr>
          <a:xfrm>
            <a:off x="4728625" y="1885950"/>
            <a:ext cx="3607775" cy="1371600"/>
          </a:xfrm>
          <a:prstGeom prst="rect">
            <a:avLst/>
          </a:prstGeom>
          <a:noFill/>
          <a:ln>
            <a:noFill/>
          </a:ln>
        </p:spPr>
      </p:pic>
      <p:pic>
        <p:nvPicPr>
          <p:cNvPr id="255" name="Google Shape;255;p31"/>
          <p:cNvPicPr preferRelativeResize="0"/>
          <p:nvPr/>
        </p:nvPicPr>
        <p:blipFill>
          <a:blip r:embed="rId5">
            <a:alphaModFix/>
          </a:blip>
          <a:stretch>
            <a:fillRect/>
          </a:stretch>
        </p:blipFill>
        <p:spPr>
          <a:xfrm>
            <a:off x="692350" y="3428750"/>
            <a:ext cx="3794974" cy="1502325"/>
          </a:xfrm>
          <a:prstGeom prst="rect">
            <a:avLst/>
          </a:prstGeom>
          <a:noFill/>
          <a:ln>
            <a:noFill/>
          </a:ln>
        </p:spPr>
      </p:pic>
      <p:pic>
        <p:nvPicPr>
          <p:cNvPr id="256" name="Google Shape;256;p31"/>
          <p:cNvPicPr preferRelativeResize="0"/>
          <p:nvPr/>
        </p:nvPicPr>
        <p:blipFill>
          <a:blip r:embed="rId6">
            <a:alphaModFix/>
          </a:blip>
          <a:stretch>
            <a:fillRect/>
          </a:stretch>
        </p:blipFill>
        <p:spPr>
          <a:xfrm>
            <a:off x="4728625" y="3594125"/>
            <a:ext cx="3607775" cy="117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754700" y="659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Outline</a:t>
            </a:r>
            <a:endParaRPr b="1" sz="3000"/>
          </a:p>
        </p:txBody>
      </p:sp>
      <p:sp>
        <p:nvSpPr>
          <p:cNvPr id="141" name="Google Shape;141;p14"/>
          <p:cNvSpPr txBox="1"/>
          <p:nvPr>
            <p:ph idx="1" type="body"/>
          </p:nvPr>
        </p:nvSpPr>
        <p:spPr>
          <a:xfrm>
            <a:off x="1297500" y="15733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Project Overview</a:t>
            </a:r>
            <a:endParaRPr sz="1600"/>
          </a:p>
          <a:p>
            <a:pPr indent="-330200" lvl="0" marL="457200" rtl="0" algn="l">
              <a:spcBef>
                <a:spcPts val="0"/>
              </a:spcBef>
              <a:spcAft>
                <a:spcPts val="0"/>
              </a:spcAft>
              <a:buSzPts val="1600"/>
              <a:buChar char="●"/>
            </a:pPr>
            <a:r>
              <a:rPr lang="en" sz="1600"/>
              <a:t>Data Information</a:t>
            </a:r>
            <a:endParaRPr sz="1600"/>
          </a:p>
          <a:p>
            <a:pPr indent="-330200" lvl="0" marL="457200" rtl="0" algn="l">
              <a:spcBef>
                <a:spcPts val="0"/>
              </a:spcBef>
              <a:spcAft>
                <a:spcPts val="0"/>
              </a:spcAft>
              <a:buSzPts val="1600"/>
              <a:buChar char="●"/>
            </a:pPr>
            <a:r>
              <a:rPr lang="en" sz="1600"/>
              <a:t>Exploratory Data Analysis(EDA)</a:t>
            </a:r>
            <a:endParaRPr sz="1600"/>
          </a:p>
          <a:p>
            <a:pPr indent="-330200" lvl="0" marL="457200" rtl="0" algn="l">
              <a:spcBef>
                <a:spcPts val="0"/>
              </a:spcBef>
              <a:spcAft>
                <a:spcPts val="0"/>
              </a:spcAft>
              <a:buSzPts val="1600"/>
              <a:buChar char="●"/>
            </a:pPr>
            <a:r>
              <a:rPr lang="en" sz="1600"/>
              <a:t>Algorithms and Techniques</a:t>
            </a:r>
            <a:endParaRPr sz="1600"/>
          </a:p>
          <a:p>
            <a:pPr indent="-330200" lvl="0" marL="457200" rtl="0" algn="l">
              <a:spcBef>
                <a:spcPts val="0"/>
              </a:spcBef>
              <a:spcAft>
                <a:spcPts val="0"/>
              </a:spcAft>
              <a:buSzPts val="1600"/>
              <a:buChar char="●"/>
            </a:pPr>
            <a:r>
              <a:rPr lang="en" sz="1600"/>
              <a:t>Methodology</a:t>
            </a:r>
            <a:endParaRPr sz="1600"/>
          </a:p>
          <a:p>
            <a:pPr indent="-330200" lvl="0" marL="457200" rtl="0" algn="l">
              <a:spcBef>
                <a:spcPts val="0"/>
              </a:spcBef>
              <a:spcAft>
                <a:spcPts val="0"/>
              </a:spcAft>
              <a:buSzPts val="1600"/>
              <a:buChar char="●"/>
            </a:pPr>
            <a:r>
              <a:rPr lang="en" sz="1600"/>
              <a:t>Conclusion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325025" y="1640550"/>
            <a:ext cx="6998700" cy="9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Methodology</a:t>
            </a:r>
            <a:endParaRPr b="1" sz="3200"/>
          </a:p>
        </p:txBody>
      </p:sp>
      <p:sp>
        <p:nvSpPr>
          <p:cNvPr id="262" name="Google Shape;262;p32"/>
          <p:cNvSpPr txBox="1"/>
          <p:nvPr>
            <p:ph idx="1" type="body"/>
          </p:nvPr>
        </p:nvSpPr>
        <p:spPr>
          <a:xfrm flipH="1" rot="10800000">
            <a:off x="8906925" y="4948875"/>
            <a:ext cx="50700" cy="12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Data Preprocessing</a:t>
            </a:r>
            <a:endParaRPr/>
          </a:p>
        </p:txBody>
      </p:sp>
      <p:sp>
        <p:nvSpPr>
          <p:cNvPr id="268" name="Google Shape;268;p33"/>
          <p:cNvSpPr txBox="1"/>
          <p:nvPr>
            <p:ph idx="1" type="body"/>
          </p:nvPr>
        </p:nvSpPr>
        <p:spPr>
          <a:xfrm>
            <a:off x="1297500" y="1116150"/>
            <a:ext cx="7038900" cy="34092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n" sz="1525">
                <a:latin typeface="Arial"/>
                <a:ea typeface="Arial"/>
                <a:cs typeface="Arial"/>
                <a:sym typeface="Arial"/>
              </a:rPr>
              <a:t>The following steps are taken for text processing:</a:t>
            </a:r>
            <a:endParaRPr sz="1525">
              <a:latin typeface="Arial"/>
              <a:ea typeface="Arial"/>
              <a:cs typeface="Arial"/>
              <a:sym typeface="Arial"/>
            </a:endParaRPr>
          </a:p>
          <a:p>
            <a:pPr indent="-228600" lvl="0" marL="457200" rtl="0" algn="l">
              <a:lnSpc>
                <a:spcPct val="115000"/>
              </a:lnSpc>
              <a:spcBef>
                <a:spcPts val="1200"/>
              </a:spcBef>
              <a:spcAft>
                <a:spcPts val="0"/>
              </a:spcAft>
              <a:buNone/>
            </a:pPr>
            <a:r>
              <a:rPr lang="en" sz="1225">
                <a:latin typeface="Times New Roman"/>
                <a:ea typeface="Times New Roman"/>
                <a:cs typeface="Times New Roman"/>
                <a:sym typeface="Times New Roman"/>
              </a:rPr>
              <a:t> 1)	</a:t>
            </a:r>
            <a:r>
              <a:rPr lang="en" sz="1525">
                <a:latin typeface="Arial"/>
                <a:ea typeface="Arial"/>
                <a:cs typeface="Arial"/>
                <a:sym typeface="Arial"/>
              </a:rPr>
              <a:t>Tokenization: The textual data is split into smaller units. In this case the data is split into words.</a:t>
            </a:r>
            <a:endParaRPr sz="1525">
              <a:latin typeface="Arial"/>
              <a:ea typeface="Arial"/>
              <a:cs typeface="Arial"/>
              <a:sym typeface="Arial"/>
            </a:endParaRPr>
          </a:p>
          <a:p>
            <a:pPr indent="-228600" lvl="0" marL="457200" rtl="0" algn="l">
              <a:lnSpc>
                <a:spcPct val="115000"/>
              </a:lnSpc>
              <a:spcBef>
                <a:spcPts val="1200"/>
              </a:spcBef>
              <a:spcAft>
                <a:spcPts val="0"/>
              </a:spcAft>
              <a:buNone/>
            </a:pPr>
            <a:r>
              <a:rPr lang="en" sz="1525">
                <a:latin typeface="Arial"/>
                <a:ea typeface="Arial"/>
                <a:cs typeface="Arial"/>
                <a:sym typeface="Arial"/>
              </a:rPr>
              <a:t> 2)</a:t>
            </a:r>
            <a:r>
              <a:rPr lang="en" sz="1225">
                <a:latin typeface="Times New Roman"/>
                <a:ea typeface="Times New Roman"/>
                <a:cs typeface="Times New Roman"/>
                <a:sym typeface="Times New Roman"/>
              </a:rPr>
              <a:t>  </a:t>
            </a:r>
            <a:r>
              <a:rPr lang="en" sz="1525">
                <a:latin typeface="Arial"/>
                <a:ea typeface="Arial"/>
                <a:cs typeface="Arial"/>
                <a:sym typeface="Arial"/>
              </a:rPr>
              <a:t>To Lower: The split words are converted to lowercase</a:t>
            </a:r>
            <a:endParaRPr sz="1525">
              <a:latin typeface="Arial"/>
              <a:ea typeface="Arial"/>
              <a:cs typeface="Arial"/>
              <a:sym typeface="Arial"/>
            </a:endParaRPr>
          </a:p>
          <a:p>
            <a:pPr indent="-228600" lvl="0" marL="457200" rtl="0" algn="l">
              <a:lnSpc>
                <a:spcPct val="115000"/>
              </a:lnSpc>
              <a:spcBef>
                <a:spcPts val="1200"/>
              </a:spcBef>
              <a:spcAft>
                <a:spcPts val="0"/>
              </a:spcAft>
              <a:buNone/>
            </a:pPr>
            <a:r>
              <a:rPr lang="en" sz="1525">
                <a:latin typeface="Arial"/>
                <a:ea typeface="Arial"/>
                <a:cs typeface="Arial"/>
                <a:sym typeface="Arial"/>
              </a:rPr>
              <a:t> 3)</a:t>
            </a:r>
            <a:r>
              <a:rPr lang="en" sz="1225">
                <a:latin typeface="Times New Roman"/>
                <a:ea typeface="Times New Roman"/>
                <a:cs typeface="Times New Roman"/>
                <a:sym typeface="Times New Roman"/>
              </a:rPr>
              <a:t>	 </a:t>
            </a:r>
            <a:r>
              <a:rPr lang="en" sz="1525">
                <a:latin typeface="Arial"/>
                <a:ea typeface="Arial"/>
                <a:cs typeface="Arial"/>
                <a:sym typeface="Arial"/>
              </a:rPr>
              <a:t>Stopword removal: Stopwords are words that do not add much meaning to sentences. For example: the, a, an, he, have etc. These words are removed.</a:t>
            </a:r>
            <a:endParaRPr sz="1525">
              <a:latin typeface="Arial"/>
              <a:ea typeface="Arial"/>
              <a:cs typeface="Arial"/>
              <a:sym typeface="Arial"/>
            </a:endParaRPr>
          </a:p>
          <a:p>
            <a:pPr indent="-228600" lvl="0" marL="457200" rtl="0" algn="l">
              <a:lnSpc>
                <a:spcPct val="115000"/>
              </a:lnSpc>
              <a:spcBef>
                <a:spcPts val="1200"/>
              </a:spcBef>
              <a:spcAft>
                <a:spcPts val="0"/>
              </a:spcAft>
              <a:buNone/>
            </a:pPr>
            <a:r>
              <a:rPr lang="en" sz="1525">
                <a:latin typeface="Arial"/>
                <a:ea typeface="Arial"/>
                <a:cs typeface="Arial"/>
                <a:sym typeface="Arial"/>
              </a:rPr>
              <a:t> 4)</a:t>
            </a:r>
            <a:r>
              <a:rPr lang="en" sz="1225">
                <a:latin typeface="Times New Roman"/>
                <a:ea typeface="Times New Roman"/>
                <a:cs typeface="Times New Roman"/>
                <a:sym typeface="Times New Roman"/>
              </a:rPr>
              <a:t>	 </a:t>
            </a:r>
            <a:r>
              <a:rPr lang="en" sz="1525">
                <a:latin typeface="Arial"/>
                <a:ea typeface="Arial"/>
                <a:cs typeface="Arial"/>
                <a:sym typeface="Arial"/>
              </a:rPr>
              <a:t>Lemmatization: The process of lemmatization groups in which inflected forms of words are used together. </a:t>
            </a:r>
            <a:endParaRPr sz="1525">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1297500" y="503775"/>
            <a:ext cx="6186900" cy="7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274" name="Google Shape;274;p34"/>
          <p:cNvSpPr txBox="1"/>
          <p:nvPr>
            <p:ph idx="1" type="body"/>
          </p:nvPr>
        </p:nvSpPr>
        <p:spPr>
          <a:xfrm>
            <a:off x="1297500" y="1240375"/>
            <a:ext cx="7038900" cy="32385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latin typeface="Arial"/>
                <a:ea typeface="Arial"/>
                <a:cs typeface="Arial"/>
                <a:sym typeface="Arial"/>
              </a:rPr>
              <a:t>The dataset is split into text, numeric and y-variable. The text dataset is converted into a term-frequency matrix for further analysis. Then using sci-kit learn, the datasets are split into test and train datasets.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The baseline model Naïve bayes and another model SGD is trained on the using the train set which is 70% of the dataset. The final outcome of the models based on two test sets – numeric and text are combined such that if both models say that a particular data point is not fraudulent only then a job posting is fraudulent. This is done to reduce the bias of Machine Learning algorithms towards majority classes.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The trained model is used on the test set to evaluate model performance. The Accuracy and F1-score of the two models – Naïve bayes and SGD are compared and the final model for our analysis is selected.</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80" name="Google Shape;280;p35"/>
          <p:cNvSpPr txBox="1"/>
          <p:nvPr>
            <p:ph idx="1" type="body"/>
          </p:nvPr>
        </p:nvSpPr>
        <p:spPr>
          <a:xfrm>
            <a:off x="1219200" y="1000400"/>
            <a:ext cx="5133000" cy="62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Model Evaluation and Validation</a:t>
            </a:r>
            <a:endParaRPr sz="1600"/>
          </a:p>
        </p:txBody>
      </p:sp>
      <p:sp>
        <p:nvSpPr>
          <p:cNvPr id="281" name="Google Shape;281;p35"/>
          <p:cNvSpPr txBox="1"/>
          <p:nvPr/>
        </p:nvSpPr>
        <p:spPr>
          <a:xfrm>
            <a:off x="1219200" y="1473200"/>
            <a:ext cx="70389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None/>
            </a:pPr>
            <a:r>
              <a:rPr lang="en" sz="1300">
                <a:solidFill>
                  <a:schemeClr val="lt1"/>
                </a:solidFill>
              </a:rPr>
              <a:t>The final model used for this analysis is – SGD. This is based on the results of the metrics as compared to the baseline model. The outcome of the baseline model and SGD are presented in the table below:</a:t>
            </a:r>
            <a:endParaRPr sz="1300">
              <a:solidFill>
                <a:schemeClr val="lt1"/>
              </a:solidFill>
            </a:endParaRPr>
          </a:p>
        </p:txBody>
      </p:sp>
      <p:graphicFrame>
        <p:nvGraphicFramePr>
          <p:cNvPr id="282" name="Google Shape;282;p35"/>
          <p:cNvGraphicFramePr/>
          <p:nvPr/>
        </p:nvGraphicFramePr>
        <p:xfrm>
          <a:off x="1197450" y="2483650"/>
          <a:ext cx="3000000" cy="3000000"/>
        </p:xfrm>
        <a:graphic>
          <a:graphicData uri="http://schemas.openxmlformats.org/drawingml/2006/table">
            <a:tbl>
              <a:tblPr>
                <a:noFill/>
                <a:tableStyleId>{AAB2DCB7-1914-4648-B8C2-4417DA4A8EF0}</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lt1"/>
                          </a:solidFill>
                        </a:rPr>
                        <a:t>                 </a:t>
                      </a:r>
                      <a:r>
                        <a:rPr b="1" lang="en">
                          <a:solidFill>
                            <a:schemeClr val="lt1"/>
                          </a:solidFill>
                        </a:rPr>
                        <a:t>Model</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a:t>
                      </a:r>
                      <a:r>
                        <a:rPr b="1" lang="en">
                          <a:solidFill>
                            <a:schemeClr val="lt1"/>
                          </a:solidFill>
                        </a:rPr>
                        <a:t>Accuracy</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               </a:t>
                      </a:r>
                      <a:r>
                        <a:rPr b="1" lang="en">
                          <a:solidFill>
                            <a:schemeClr val="lt1"/>
                          </a:solidFill>
                        </a:rPr>
                        <a:t>F1-Score</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Naiive Bayes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0.971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0.743</a:t>
                      </a:r>
                      <a:endParaRPr>
                        <a:solidFill>
                          <a:schemeClr val="lt1"/>
                        </a:solidFill>
                      </a:endParaRPr>
                    </a:p>
                  </a:txBody>
                  <a:tcPr marT="91425" marB="91425" marR="91425" marL="91425"/>
                </a:tc>
              </a:tr>
              <a:tr h="406400">
                <a:tc>
                  <a:txBody>
                    <a:bodyPr/>
                    <a:lstStyle/>
                    <a:p>
                      <a:pPr indent="0" lvl="0" marL="0" rtl="0" algn="l">
                        <a:spcBef>
                          <a:spcPts val="0"/>
                        </a:spcBef>
                        <a:spcAft>
                          <a:spcPts val="0"/>
                        </a:spcAft>
                        <a:buNone/>
                      </a:pPr>
                      <a:r>
                        <a:rPr lang="en">
                          <a:solidFill>
                            <a:schemeClr val="lt1"/>
                          </a:solidFill>
                        </a:rPr>
                        <a:t>SGD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0.975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0.811</a:t>
                      </a:r>
                      <a:endParaRPr>
                        <a:solidFill>
                          <a:schemeClr val="lt1"/>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1297500" y="156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t>Conclusion</a:t>
            </a:r>
            <a:endParaRPr b="1" sz="3500"/>
          </a:p>
        </p:txBody>
      </p:sp>
      <p:sp>
        <p:nvSpPr>
          <p:cNvPr id="288" name="Google Shape;288;p36"/>
          <p:cNvSpPr txBox="1"/>
          <p:nvPr>
            <p:ph idx="1" type="body"/>
          </p:nvPr>
        </p:nvSpPr>
        <p:spPr>
          <a:xfrm flipH="1" rot="10800000">
            <a:off x="8284625" y="4313825"/>
            <a:ext cx="51900" cy="84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1413925" y="643475"/>
            <a:ext cx="6922500" cy="6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Conclusion</a:t>
            </a:r>
            <a:endParaRPr sz="2600"/>
          </a:p>
        </p:txBody>
      </p:sp>
      <p:sp>
        <p:nvSpPr>
          <p:cNvPr id="294" name="Google Shape;294;p37"/>
          <p:cNvSpPr txBox="1"/>
          <p:nvPr>
            <p:ph idx="1" type="body"/>
          </p:nvPr>
        </p:nvSpPr>
        <p:spPr>
          <a:xfrm>
            <a:off x="461425" y="1567550"/>
            <a:ext cx="4521300" cy="3330300"/>
          </a:xfrm>
          <a:prstGeom prst="rect">
            <a:avLst/>
          </a:prstGeom>
        </p:spPr>
        <p:txBody>
          <a:bodyPr anchorCtr="0" anchor="t" bIns="91425" lIns="91425" spcFirstLastPara="1" rIns="91425" wrap="square" tIns="91425">
            <a:normAutofit fontScale="62500"/>
          </a:bodyPr>
          <a:lstStyle/>
          <a:p>
            <a:pPr indent="0" lvl="0" marL="0" rtl="0" algn="l">
              <a:spcBef>
                <a:spcPts val="1200"/>
              </a:spcBef>
              <a:spcAft>
                <a:spcPts val="0"/>
              </a:spcAft>
              <a:buNone/>
            </a:pPr>
            <a:r>
              <a:rPr lang="en" sz="2117">
                <a:latin typeface="Arial"/>
                <a:ea typeface="Arial"/>
                <a:cs typeface="Arial"/>
                <a:sym typeface="Arial"/>
              </a:rPr>
              <a:t>A confusion matrix can be used to evaluate the quality of the project. The project aims to identify real and fake jobs.</a:t>
            </a:r>
            <a:endParaRPr sz="2117">
              <a:latin typeface="Arial"/>
              <a:ea typeface="Arial"/>
              <a:cs typeface="Arial"/>
              <a:sym typeface="Arial"/>
            </a:endParaRPr>
          </a:p>
          <a:p>
            <a:pPr indent="0" lvl="0" marL="0" rtl="0" algn="l">
              <a:spcBef>
                <a:spcPts val="1200"/>
              </a:spcBef>
              <a:spcAft>
                <a:spcPts val="0"/>
              </a:spcAft>
              <a:buNone/>
            </a:pPr>
            <a:r>
              <a:rPr lang="en" sz="2117">
                <a:latin typeface="Arial"/>
                <a:ea typeface="Arial"/>
                <a:cs typeface="Arial"/>
                <a:sym typeface="Arial"/>
              </a:rPr>
              <a:t>The confusion matrix displays the following values – categorized label, number of data points categorized under the label and percentage of data represented in each category. The test set has a total of 3265 real jobs and 231 fake jobs. Based on the confusion matrix it is evident that the model identifies real jobs 99.01% of the times. However, fraudulent jobs are identified only 73.5% of the times. Only 2% of the times has the model not identified the class correctly. </a:t>
            </a:r>
            <a:endParaRPr sz="1957">
              <a:latin typeface="Arial"/>
              <a:ea typeface="Arial"/>
              <a:cs typeface="Arial"/>
              <a:sym typeface="Arial"/>
            </a:endParaRPr>
          </a:p>
          <a:p>
            <a:pPr indent="0" lvl="0" marL="0" rtl="0" algn="l">
              <a:spcBef>
                <a:spcPts val="1200"/>
              </a:spcBef>
              <a:spcAft>
                <a:spcPts val="1200"/>
              </a:spcAft>
              <a:buNone/>
            </a:pPr>
            <a:r>
              <a:t/>
            </a:r>
            <a:endParaRPr/>
          </a:p>
        </p:txBody>
      </p:sp>
      <p:pic>
        <p:nvPicPr>
          <p:cNvPr id="295" name="Google Shape;295;p37"/>
          <p:cNvPicPr preferRelativeResize="0"/>
          <p:nvPr/>
        </p:nvPicPr>
        <p:blipFill>
          <a:blip r:embed="rId3">
            <a:alphaModFix/>
          </a:blip>
          <a:stretch>
            <a:fillRect/>
          </a:stretch>
        </p:blipFill>
        <p:spPr>
          <a:xfrm>
            <a:off x="5071450" y="1567550"/>
            <a:ext cx="3264950" cy="291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Project Overview</a:t>
            </a:r>
            <a:endParaRPr sz="2600"/>
          </a:p>
        </p:txBody>
      </p:sp>
      <p:sp>
        <p:nvSpPr>
          <p:cNvPr id="147" name="Google Shape;147;p15"/>
          <p:cNvSpPr txBox="1"/>
          <p:nvPr>
            <p:ph idx="1" type="body"/>
          </p:nvPr>
        </p:nvSpPr>
        <p:spPr>
          <a:xfrm>
            <a:off x="1297500" y="1089150"/>
            <a:ext cx="7038900" cy="36156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2215"/>
              <a:t>Employment scams are on the rise. According to CNBC, the number of employment scams doubled in 2018 as compared to 2017. The current market situation has led to high unemployment. Economic stress and the impact of the coronavirus have significantly reduced job availability and the loss of jobs for many individuals. A case like this presents an appropriate opportunity for scammers. Many people are falling prey to these scammers using the desperation that is caused by an unprecedented incident. Most scammer do this to get personal information from the person they are scamming. Personal information can contain address, bank account details, social security number etc. The scammers provide users with a very lucrative job opportunity and later ask for money in return. Or they require investment from the job seeker with the promise of a job. This is a dangerous problem that can be addressed through Machine Learning techniques and Natural Language Processing (NLP). </a:t>
            </a:r>
            <a:endParaRPr sz="2215"/>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4180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60"/>
              <a:t>Project Overview </a:t>
            </a:r>
            <a:endParaRPr sz="2560"/>
          </a:p>
        </p:txBody>
      </p:sp>
      <p:sp>
        <p:nvSpPr>
          <p:cNvPr id="153" name="Google Shape;153;p16"/>
          <p:cNvSpPr txBox="1"/>
          <p:nvPr>
            <p:ph idx="1" type="body"/>
          </p:nvPr>
        </p:nvSpPr>
        <p:spPr>
          <a:xfrm>
            <a:off x="1297500" y="1058325"/>
            <a:ext cx="7038900" cy="3420600"/>
          </a:xfrm>
          <a:prstGeom prst="rect">
            <a:avLst/>
          </a:prstGeom>
        </p:spPr>
        <p:txBody>
          <a:bodyPr anchorCtr="0" anchor="t" bIns="91425" lIns="91425" spcFirstLastPara="1" rIns="91425" wrap="square" tIns="91425">
            <a:normAutofit fontScale="47500"/>
          </a:bodyPr>
          <a:lstStyle/>
          <a:p>
            <a:pPr indent="0" lvl="0" marL="0" rtl="0" algn="l">
              <a:spcBef>
                <a:spcPts val="1200"/>
              </a:spcBef>
              <a:spcAft>
                <a:spcPts val="0"/>
              </a:spcAft>
              <a:buNone/>
            </a:pPr>
            <a:r>
              <a:rPr lang="en" sz="2856"/>
              <a:t>This project uses data provided from Kaggle. This data contains features that define a job posting. These job postings are categorized as either real or fake. Fake job postings are a very small fraction of this dataset. That is as excepted. We do not expect a lot of fake jobs postings. This project follows five stages. The five stages adopted for this project are –</a:t>
            </a:r>
            <a:endParaRPr sz="2856"/>
          </a:p>
          <a:p>
            <a:pPr indent="0" lvl="0" marL="0" rtl="0" algn="l">
              <a:spcBef>
                <a:spcPts val="1200"/>
              </a:spcBef>
              <a:spcAft>
                <a:spcPts val="0"/>
              </a:spcAft>
              <a:buNone/>
            </a:pPr>
            <a:r>
              <a:rPr lang="en" sz="2856"/>
              <a:t>1. Problem Definition </a:t>
            </a:r>
            <a:endParaRPr sz="2856"/>
          </a:p>
          <a:p>
            <a:pPr indent="0" lvl="0" marL="0" rtl="0" algn="l">
              <a:spcBef>
                <a:spcPts val="1200"/>
              </a:spcBef>
              <a:spcAft>
                <a:spcPts val="0"/>
              </a:spcAft>
              <a:buNone/>
            </a:pPr>
            <a:r>
              <a:rPr lang="en" sz="2856"/>
              <a:t>2. Data Collection</a:t>
            </a:r>
            <a:endParaRPr sz="2856"/>
          </a:p>
          <a:p>
            <a:pPr indent="0" lvl="0" marL="0" rtl="0" algn="l">
              <a:spcBef>
                <a:spcPts val="1200"/>
              </a:spcBef>
              <a:spcAft>
                <a:spcPts val="0"/>
              </a:spcAft>
              <a:buNone/>
            </a:pPr>
            <a:r>
              <a:rPr lang="en" sz="2856"/>
              <a:t>3. Data cleaning, exploring and pre-processing</a:t>
            </a:r>
            <a:endParaRPr sz="2856"/>
          </a:p>
          <a:p>
            <a:pPr indent="0" lvl="0" marL="0" rtl="0" algn="l">
              <a:spcBef>
                <a:spcPts val="1200"/>
              </a:spcBef>
              <a:spcAft>
                <a:spcPts val="0"/>
              </a:spcAft>
              <a:buNone/>
            </a:pPr>
            <a:r>
              <a:rPr lang="en" sz="2856"/>
              <a:t>4. Modeling</a:t>
            </a:r>
            <a:endParaRPr sz="3220"/>
          </a:p>
          <a:p>
            <a:pPr indent="0" lvl="0" marL="0" rtl="0" algn="l">
              <a:spcBef>
                <a:spcPts val="1200"/>
              </a:spcBef>
              <a:spcAft>
                <a:spcPts val="0"/>
              </a:spcAft>
              <a:buNone/>
            </a:pPr>
            <a:r>
              <a:rPr lang="en" sz="2856"/>
              <a:t>5. Evaluating</a:t>
            </a:r>
            <a:endParaRPr sz="2856"/>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17"/>
          <p:cNvGraphicFramePr/>
          <p:nvPr/>
        </p:nvGraphicFramePr>
        <p:xfrm>
          <a:off x="1196775" y="768375"/>
          <a:ext cx="3000000" cy="3000000"/>
        </p:xfrm>
        <a:graphic>
          <a:graphicData uri="http://schemas.openxmlformats.org/drawingml/2006/table">
            <a:tbl>
              <a:tblPr>
                <a:noFill/>
                <a:tableStyleId>{AAB2DCB7-1914-4648-B8C2-4417DA4A8EF0}</a:tableStyleId>
              </a:tblPr>
              <a:tblGrid>
                <a:gridCol w="2071775"/>
                <a:gridCol w="4510625"/>
              </a:tblGrid>
              <a:tr h="427450">
                <a:tc>
                  <a:txBody>
                    <a:bodyPr/>
                    <a:lstStyle/>
                    <a:p>
                      <a:pPr indent="0" lvl="0" marL="0" rtl="0" algn="l">
                        <a:spcBef>
                          <a:spcPts val="0"/>
                        </a:spcBef>
                        <a:spcAft>
                          <a:spcPts val="0"/>
                        </a:spcAft>
                        <a:buNone/>
                      </a:pPr>
                      <a:r>
                        <a:rPr b="1" lang="en" sz="1600">
                          <a:solidFill>
                            <a:schemeClr val="lt1"/>
                          </a:solidFill>
                        </a:rPr>
                        <a:t>Columns</a:t>
                      </a:r>
                      <a:endParaRPr b="1" sz="1600">
                        <a:solidFill>
                          <a:schemeClr val="lt1"/>
                        </a:solidFill>
                      </a:endParaRPr>
                    </a:p>
                  </a:txBody>
                  <a:tcPr marT="91425" marB="91425" marR="91425" marL="91425"/>
                </a:tc>
                <a:tc>
                  <a:txBody>
                    <a:bodyPr/>
                    <a:lstStyle/>
                    <a:p>
                      <a:pPr indent="0" lvl="0" marL="0" rtl="0" algn="l">
                        <a:spcBef>
                          <a:spcPts val="0"/>
                        </a:spcBef>
                        <a:spcAft>
                          <a:spcPts val="0"/>
                        </a:spcAft>
                        <a:buNone/>
                      </a:pPr>
                      <a:r>
                        <a:rPr b="1" lang="en" sz="1600">
                          <a:solidFill>
                            <a:schemeClr val="lt1"/>
                          </a:solidFill>
                        </a:rPr>
                        <a:t>Description</a:t>
                      </a:r>
                      <a:endParaRPr b="1" sz="1600">
                        <a:solidFill>
                          <a:schemeClr val="lt1"/>
                        </a:solidFill>
                      </a:endParaRPr>
                    </a:p>
                  </a:txBody>
                  <a:tcPr marT="91425" marB="91425" marR="91425" marL="91425"/>
                </a:tc>
              </a:tr>
              <a:tr h="318025">
                <a:tc>
                  <a:txBody>
                    <a:bodyPr/>
                    <a:lstStyle/>
                    <a:p>
                      <a:pPr indent="0" lvl="0" marL="0" rtl="0" algn="l">
                        <a:spcBef>
                          <a:spcPts val="0"/>
                        </a:spcBef>
                        <a:spcAft>
                          <a:spcPts val="0"/>
                        </a:spcAft>
                        <a:buNone/>
                      </a:pPr>
                      <a:r>
                        <a:rPr lang="en">
                          <a:solidFill>
                            <a:schemeClr val="lt1"/>
                          </a:solidFill>
                        </a:rPr>
                        <a:t>job_id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Unique job ID</a:t>
                      </a:r>
                      <a:endParaRPr>
                        <a:solidFill>
                          <a:schemeClr val="lt1"/>
                        </a:solidFill>
                      </a:endParaRPr>
                    </a:p>
                  </a:txBody>
                  <a:tcPr marT="91425" marB="91425" marR="91425" marL="91425"/>
                </a:tc>
              </a:tr>
              <a:tr h="271125">
                <a:tc>
                  <a:txBody>
                    <a:bodyPr/>
                    <a:lstStyle/>
                    <a:p>
                      <a:pPr indent="0" lvl="0" marL="0" rtl="0" algn="l">
                        <a:spcBef>
                          <a:spcPts val="0"/>
                        </a:spcBef>
                        <a:spcAft>
                          <a:spcPts val="0"/>
                        </a:spcAft>
                        <a:buNone/>
                      </a:pPr>
                      <a:r>
                        <a:rPr lang="en">
                          <a:solidFill>
                            <a:schemeClr val="lt1"/>
                          </a:solidFill>
                        </a:rPr>
                        <a:t>title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title of the job and entry</a:t>
                      </a:r>
                      <a:endParaRPr>
                        <a:solidFill>
                          <a:schemeClr val="lt1"/>
                        </a:solidFill>
                      </a:endParaRPr>
                    </a:p>
                  </a:txBody>
                  <a:tcPr marT="91425" marB="91425" marR="91425" marL="91425"/>
                </a:tc>
              </a:tr>
              <a:tr h="343475">
                <a:tc>
                  <a:txBody>
                    <a:bodyPr/>
                    <a:lstStyle/>
                    <a:p>
                      <a:pPr indent="0" lvl="0" marL="0" rtl="0" algn="l">
                        <a:spcBef>
                          <a:spcPts val="0"/>
                        </a:spcBef>
                        <a:spcAft>
                          <a:spcPts val="0"/>
                        </a:spcAft>
                        <a:buNone/>
                      </a:pPr>
                      <a:r>
                        <a:rPr lang="en">
                          <a:solidFill>
                            <a:schemeClr val="lt1"/>
                          </a:solidFill>
                        </a:rPr>
                        <a:t>location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Geographical location of the job ad</a:t>
                      </a:r>
                      <a:endParaRPr>
                        <a:solidFill>
                          <a:schemeClr val="lt1"/>
                        </a:solidFill>
                      </a:endParaRPr>
                    </a:p>
                  </a:txBody>
                  <a:tcPr marT="91425" marB="91425" marR="91425" marL="91425"/>
                </a:tc>
              </a:tr>
              <a:tr h="343475">
                <a:tc>
                  <a:txBody>
                    <a:bodyPr/>
                    <a:lstStyle/>
                    <a:p>
                      <a:pPr indent="0" lvl="0" marL="0" rtl="0" algn="l">
                        <a:spcBef>
                          <a:spcPts val="0"/>
                        </a:spcBef>
                        <a:spcAft>
                          <a:spcPts val="0"/>
                        </a:spcAft>
                        <a:buNone/>
                      </a:pPr>
                      <a:r>
                        <a:rPr lang="en">
                          <a:solidFill>
                            <a:schemeClr val="lt1"/>
                          </a:solidFill>
                        </a:rPr>
                        <a:t>department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Corporate department (e.g. sales)</a:t>
                      </a:r>
                      <a:endParaRPr>
                        <a:solidFill>
                          <a:schemeClr val="lt1"/>
                        </a:solidFill>
                      </a:endParaRPr>
                    </a:p>
                  </a:txBody>
                  <a:tcPr marT="91425" marB="91425" marR="91425" marL="91425"/>
                </a:tc>
              </a:tr>
              <a:tr h="343475">
                <a:tc>
                  <a:txBody>
                    <a:bodyPr/>
                    <a:lstStyle/>
                    <a:p>
                      <a:pPr indent="0" lvl="0" marL="0" rtl="0" algn="l">
                        <a:spcBef>
                          <a:spcPts val="0"/>
                        </a:spcBef>
                        <a:spcAft>
                          <a:spcPts val="0"/>
                        </a:spcAft>
                        <a:buNone/>
                      </a:pPr>
                      <a:r>
                        <a:rPr lang="en">
                          <a:solidFill>
                            <a:schemeClr val="lt1"/>
                          </a:solidFill>
                        </a:rPr>
                        <a:t>salary_range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Indicative salary range</a:t>
                      </a:r>
                      <a:endParaRPr>
                        <a:solidFill>
                          <a:schemeClr val="lt1"/>
                        </a:solidFill>
                      </a:endParaRPr>
                    </a:p>
                  </a:txBody>
                  <a:tcPr marT="91425" marB="91425" marR="91425" marL="91425"/>
                </a:tc>
              </a:tr>
              <a:tr h="343475">
                <a:tc>
                  <a:txBody>
                    <a:bodyPr/>
                    <a:lstStyle/>
                    <a:p>
                      <a:pPr indent="0" lvl="0" marL="0" rtl="0" algn="l">
                        <a:spcBef>
                          <a:spcPts val="0"/>
                        </a:spcBef>
                        <a:spcAft>
                          <a:spcPts val="0"/>
                        </a:spcAft>
                        <a:buNone/>
                      </a:pPr>
                      <a:r>
                        <a:rPr lang="en">
                          <a:solidFill>
                            <a:schemeClr val="lt1"/>
                          </a:solidFill>
                        </a:rPr>
                        <a:t>company_profile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 brief company description</a:t>
                      </a:r>
                      <a:endParaRPr>
                        <a:solidFill>
                          <a:schemeClr val="lt1"/>
                        </a:solidFill>
                      </a:endParaRPr>
                    </a:p>
                  </a:txBody>
                  <a:tcPr marT="91425" marB="91425" marR="91425" marL="91425"/>
                </a:tc>
              </a:tr>
              <a:tr h="343475">
                <a:tc>
                  <a:txBody>
                    <a:bodyPr/>
                    <a:lstStyle/>
                    <a:p>
                      <a:pPr indent="0" lvl="0" marL="0" rtl="0" algn="l">
                        <a:spcBef>
                          <a:spcPts val="0"/>
                        </a:spcBef>
                        <a:spcAft>
                          <a:spcPts val="0"/>
                        </a:spcAft>
                        <a:buNone/>
                      </a:pPr>
                      <a:r>
                        <a:rPr lang="en">
                          <a:solidFill>
                            <a:schemeClr val="lt1"/>
                          </a:solidFill>
                        </a:rPr>
                        <a:t>description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details description of the job ad</a:t>
                      </a:r>
                      <a:endParaRPr>
                        <a:solidFill>
                          <a:schemeClr val="lt1"/>
                        </a:solidFill>
                      </a:endParaRPr>
                    </a:p>
                  </a:txBody>
                  <a:tcPr marT="91425" marB="91425" marR="91425" marL="91425"/>
                </a:tc>
              </a:tr>
              <a:tr h="343475">
                <a:tc>
                  <a:txBody>
                    <a:bodyPr/>
                    <a:lstStyle/>
                    <a:p>
                      <a:pPr indent="0" lvl="0" marL="0" rtl="0" algn="l">
                        <a:spcBef>
                          <a:spcPts val="0"/>
                        </a:spcBef>
                        <a:spcAft>
                          <a:spcPts val="0"/>
                        </a:spcAft>
                        <a:buNone/>
                      </a:pPr>
                      <a:r>
                        <a:rPr lang="en">
                          <a:solidFill>
                            <a:schemeClr val="lt1"/>
                          </a:solidFill>
                        </a:rPr>
                        <a:t>requirements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Enlisted requirements for the job opening</a:t>
                      </a:r>
                      <a:endParaRPr>
                        <a:solidFill>
                          <a:schemeClr val="lt1"/>
                        </a:solidFill>
                      </a:endParaRPr>
                    </a:p>
                  </a:txBody>
                  <a:tcPr marT="91425" marB="91425" marR="91425" marL="91425"/>
                </a:tc>
              </a:tr>
              <a:tr h="343475">
                <a:tc>
                  <a:txBody>
                    <a:bodyPr/>
                    <a:lstStyle/>
                    <a:p>
                      <a:pPr indent="0" lvl="0" marL="0" rtl="0" algn="l">
                        <a:spcBef>
                          <a:spcPts val="0"/>
                        </a:spcBef>
                        <a:spcAft>
                          <a:spcPts val="0"/>
                        </a:spcAft>
                        <a:buNone/>
                      </a:pPr>
                      <a:r>
                        <a:rPr lang="en">
                          <a:solidFill>
                            <a:schemeClr val="lt1"/>
                          </a:solidFill>
                        </a:rPr>
                        <a:t>benefits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Enlisted offered benefits by the employer</a:t>
                      </a:r>
                      <a:endParaRPr>
                        <a:solidFill>
                          <a:schemeClr val="lt1"/>
                        </a:solidFill>
                      </a:endParaRPr>
                    </a:p>
                  </a:txBody>
                  <a:tcPr marT="91425" marB="91425" marR="91425" marL="91425"/>
                </a:tc>
              </a:tr>
            </a:tbl>
          </a:graphicData>
        </a:graphic>
      </p:graphicFrame>
      <p:sp>
        <p:nvSpPr>
          <p:cNvPr id="159" name="Google Shape;159;p17"/>
          <p:cNvSpPr txBox="1"/>
          <p:nvPr/>
        </p:nvSpPr>
        <p:spPr>
          <a:xfrm>
            <a:off x="1384300" y="198975"/>
            <a:ext cx="533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Lato"/>
                <a:ea typeface="Lato"/>
                <a:cs typeface="Lato"/>
                <a:sym typeface="Lato"/>
              </a:rPr>
              <a:t>Data Information</a:t>
            </a:r>
            <a:endParaRPr sz="2500">
              <a:solidFill>
                <a:schemeClr val="lt1"/>
              </a:solidFill>
              <a:latin typeface="Lato"/>
              <a:ea typeface="Lato"/>
              <a:cs typeface="Lato"/>
              <a:sym typeface="Lato"/>
            </a:endParaRPr>
          </a:p>
        </p:txBody>
      </p:sp>
      <p:sp>
        <p:nvSpPr>
          <p:cNvPr id="160" name="Google Shape;160;p17"/>
          <p:cNvSpPr txBox="1"/>
          <p:nvPr/>
        </p:nvSpPr>
        <p:spPr>
          <a:xfrm>
            <a:off x="8101800" y="4638000"/>
            <a:ext cx="1042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co</a:t>
            </a:r>
            <a:r>
              <a:rPr lang="en" sz="1300">
                <a:solidFill>
                  <a:schemeClr val="lt1"/>
                </a:solidFill>
                <a:latin typeface="Lato"/>
                <a:ea typeface="Lato"/>
                <a:cs typeface="Lato"/>
                <a:sym typeface="Lato"/>
              </a:rPr>
              <a:t>ntd…</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331400" y="315575"/>
            <a:ext cx="6971100" cy="6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Information contd..</a:t>
            </a:r>
            <a:endParaRPr/>
          </a:p>
        </p:txBody>
      </p:sp>
      <p:graphicFrame>
        <p:nvGraphicFramePr>
          <p:cNvPr id="166" name="Google Shape;166;p18"/>
          <p:cNvGraphicFramePr/>
          <p:nvPr/>
        </p:nvGraphicFramePr>
        <p:xfrm>
          <a:off x="1386900" y="1113438"/>
          <a:ext cx="3000000" cy="3000000"/>
        </p:xfrm>
        <a:graphic>
          <a:graphicData uri="http://schemas.openxmlformats.org/drawingml/2006/table">
            <a:tbl>
              <a:tblPr>
                <a:noFill/>
                <a:tableStyleId>{AAB2DCB7-1914-4648-B8C2-4417DA4A8EF0}</a:tableStyleId>
              </a:tblPr>
              <a:tblGrid>
                <a:gridCol w="2630875"/>
                <a:gridCol w="4229225"/>
              </a:tblGrid>
              <a:tr h="396225">
                <a:tc>
                  <a:txBody>
                    <a:bodyPr/>
                    <a:lstStyle/>
                    <a:p>
                      <a:pPr indent="0" lvl="0" marL="0" rtl="0" algn="l">
                        <a:spcBef>
                          <a:spcPts val="0"/>
                        </a:spcBef>
                        <a:spcAft>
                          <a:spcPts val="0"/>
                        </a:spcAft>
                        <a:buNone/>
                      </a:pPr>
                      <a:r>
                        <a:rPr lang="en">
                          <a:solidFill>
                            <a:schemeClr val="lt1"/>
                          </a:solidFill>
                        </a:rPr>
                        <a:t>telecommuting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True of telecommunication positions.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has_company_logo</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True if company logo is present</a:t>
                      </a:r>
                      <a:endParaRPr>
                        <a:solidFill>
                          <a:schemeClr val="lt1"/>
                        </a:solidFill>
                      </a:endParaRPr>
                    </a:p>
                  </a:txBody>
                  <a:tcPr marT="91425" marB="91425" marR="91425" marL="91425"/>
                </a:tc>
              </a:tr>
              <a:tr h="411825">
                <a:tc>
                  <a:txBody>
                    <a:bodyPr/>
                    <a:lstStyle/>
                    <a:p>
                      <a:pPr indent="0" lvl="0" marL="0" rtl="0" algn="l">
                        <a:spcBef>
                          <a:spcPts val="0"/>
                        </a:spcBef>
                        <a:spcAft>
                          <a:spcPts val="0"/>
                        </a:spcAft>
                        <a:buNone/>
                      </a:pPr>
                      <a:r>
                        <a:rPr lang="en">
                          <a:solidFill>
                            <a:schemeClr val="lt1"/>
                          </a:solidFill>
                        </a:rPr>
                        <a:t>has_questions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True if screening questions are present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employment_type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Full time, Part time,Contract,etc.</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required_experience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Executive, Entry level, Intern, etc.</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required_education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Doctorate, Masters Degree, Bachelor, etc.</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industry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Automotive, IT, Health Care, Real estate, etc.</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function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Consulting, Engineering, Research, sales etc.</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fraudulent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Target - classification attribute</a:t>
                      </a:r>
                      <a:endParaRPr>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Information contd..</a:t>
            </a:r>
            <a:endParaRPr/>
          </a:p>
        </p:txBody>
      </p:sp>
      <p:sp>
        <p:nvSpPr>
          <p:cNvPr id="172" name="Google Shape;172;p19"/>
          <p:cNvSpPr txBox="1"/>
          <p:nvPr>
            <p:ph idx="1" type="body"/>
          </p:nvPr>
        </p:nvSpPr>
        <p:spPr>
          <a:xfrm>
            <a:off x="1297500" y="1024475"/>
            <a:ext cx="7038900" cy="345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Since most of the datatypes are either Booleans or text a summary statistic is not needed here. The only integer is job_id which is not relevant for this analysis. The dataset is further explored to identify null values.</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pic>
        <p:nvPicPr>
          <p:cNvPr id="173" name="Google Shape;173;p19"/>
          <p:cNvPicPr preferRelativeResize="0"/>
          <p:nvPr/>
        </p:nvPicPr>
        <p:blipFill>
          <a:blip r:embed="rId3">
            <a:alphaModFix/>
          </a:blip>
          <a:stretch>
            <a:fillRect/>
          </a:stretch>
        </p:blipFill>
        <p:spPr>
          <a:xfrm>
            <a:off x="1375825" y="1883825"/>
            <a:ext cx="3002500" cy="294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Information Contd..</a:t>
            </a:r>
            <a:endParaRPr/>
          </a:p>
        </p:txBody>
      </p:sp>
      <p:sp>
        <p:nvSpPr>
          <p:cNvPr id="179" name="Google Shape;179;p20"/>
          <p:cNvSpPr txBox="1"/>
          <p:nvPr>
            <p:ph idx="1" type="body"/>
          </p:nvPr>
        </p:nvSpPr>
        <p:spPr>
          <a:xfrm>
            <a:off x="1198025" y="1248825"/>
            <a:ext cx="7581900" cy="3759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500">
                <a:latin typeface="Arial"/>
                <a:ea typeface="Arial"/>
                <a:cs typeface="Arial"/>
                <a:sym typeface="Arial"/>
              </a:rPr>
              <a:t>Variables such as department and salary_range have a lot of missing values. These columns are dropped from further analysis.</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After initial assessment of the dataset, it could be seen that since these job postings have been extracted from several countries the postings were in different languages. To simplify the process this project uses data from US based locations that account for nearly 60% of the dataset. This was done to ensure all the data is in English for easy interpretability. </a:t>
            </a:r>
            <a:endParaRPr sz="1500">
              <a:latin typeface="Arial"/>
              <a:ea typeface="Arial"/>
              <a:cs typeface="Arial"/>
              <a:sym typeface="Arial"/>
            </a:endParaRPr>
          </a:p>
          <a:p>
            <a:pPr indent="0" lvl="0" marL="0" rtl="0" algn="l">
              <a:spcBef>
                <a:spcPts val="1200"/>
              </a:spcBef>
              <a:spcAft>
                <a:spcPts val="0"/>
              </a:spcAft>
              <a:buNone/>
            </a:pPr>
            <a:r>
              <a:rPr lang="en" sz="1543">
                <a:latin typeface="Arial"/>
                <a:ea typeface="Arial"/>
                <a:cs typeface="Arial"/>
                <a:sym typeface="Arial"/>
              </a:rPr>
              <a:t>Also, the location is split into state and city for further analysis. The final dataset has 10593 observations and 20 features.</a:t>
            </a:r>
            <a:endParaRPr sz="1543">
              <a:latin typeface="Arial"/>
              <a:ea typeface="Arial"/>
              <a:cs typeface="Arial"/>
              <a:sym typeface="Arial"/>
            </a:endParaRPr>
          </a:p>
          <a:p>
            <a:pPr indent="0" lvl="0" marL="0" rtl="0" algn="l">
              <a:spcBef>
                <a:spcPts val="1200"/>
              </a:spcBef>
              <a:spcAft>
                <a:spcPts val="0"/>
              </a:spcAft>
              <a:buNone/>
            </a:pPr>
            <a:r>
              <a:rPr lang="en" sz="1543">
                <a:latin typeface="Arial"/>
                <a:ea typeface="Arial"/>
                <a:cs typeface="Arial"/>
                <a:sym typeface="Arial"/>
              </a:rPr>
              <a:t>The dataset is highly unbalanced with 9868 (93% of the jobs) being real and only 725 or 7% of the jobs being fraudulent. </a:t>
            </a:r>
            <a:endParaRPr sz="1543">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183200" y="1642450"/>
            <a:ext cx="7038900" cy="316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Exploratory Data Analysis(EDA)</a:t>
            </a:r>
            <a:endParaRPr b="1" sz="2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