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60" r:id="rId2"/>
  </p:sldMasterIdLst>
  <p:sldIdLst>
    <p:sldId id="256" r:id="rId3"/>
    <p:sldId id="258" r:id="rId4"/>
    <p:sldId id="257" r:id="rId5"/>
    <p:sldId id="259" r:id="rId6"/>
    <p:sldId id="260" r:id="rId7"/>
    <p:sldId id="261" r:id="rId8"/>
    <p:sldId id="262" r:id="rId9"/>
    <p:sldId id="263" r:id="rId10"/>
    <p:sldId id="268" r:id="rId11"/>
    <p:sldId id="274" r:id="rId12"/>
    <p:sldId id="267" r:id="rId13"/>
    <p:sldId id="270" r:id="rId14"/>
    <p:sldId id="271" r:id="rId15"/>
    <p:sldId id="272" r:id="rId16"/>
    <p:sldId id="276" r:id="rId17"/>
    <p:sldId id="273" r:id="rId18"/>
    <p:sldId id="278" r:id="rId19"/>
    <p:sldId id="277" r:id="rId20"/>
    <p:sldId id="281" r:id="rId21"/>
    <p:sldId id="282" r:id="rId22"/>
    <p:sldId id="264" r:id="rId23"/>
    <p:sldId id="285" r:id="rId24"/>
    <p:sldId id="286" r:id="rId25"/>
    <p:sldId id="287" r:id="rId26"/>
    <p:sldId id="288" r:id="rId27"/>
    <p:sldId id="290"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E213-27DC-BA8E-7359-0D0B7AC98971}"/>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0ED60122-3F2F-E480-2EED-63BC0F0250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E1769B-02FF-5E0C-B4E9-DE20750A89E6}"/>
              </a:ext>
            </a:extLst>
          </p:cNvPr>
          <p:cNvSpPr>
            <a:spLocks noGrp="1"/>
          </p:cNvSpPr>
          <p:nvPr>
            <p:ph type="dt" sz="half" idx="10"/>
          </p:nvPr>
        </p:nvSpPr>
        <p:spPr>
          <a:xfrm>
            <a:off x="10360270" y="6336200"/>
            <a:ext cx="1641231" cy="338555"/>
          </a:xfrm>
        </p:spPr>
        <p:txBody>
          <a:bodyPr/>
          <a:lstStyle/>
          <a:p>
            <a:fld id="{49B28672-769A-46FB-B486-85F3A6BE736E}" type="datetimeFigureOut">
              <a:rPr lang="en-US" smtClean="0"/>
              <a:t>6/21/2022</a:t>
            </a:fld>
            <a:endParaRPr lang="en-US" dirty="0"/>
          </a:p>
        </p:txBody>
      </p:sp>
      <p:sp>
        <p:nvSpPr>
          <p:cNvPr id="5" name="Footer Placeholder 4">
            <a:extLst>
              <a:ext uri="{FF2B5EF4-FFF2-40B4-BE49-F238E27FC236}">
                <a16:creationId xmlns:a16="http://schemas.microsoft.com/office/drawing/2014/main" id="{A7D192AE-6FB8-A4DA-CD22-72CC0FD15E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7599DA-1271-4A36-F220-8279568D489C}"/>
              </a:ext>
            </a:extLst>
          </p:cNvPr>
          <p:cNvSpPr>
            <a:spLocks noGrp="1"/>
          </p:cNvSpPr>
          <p:nvPr>
            <p:ph type="sldNum" sz="quarter" idx="12"/>
          </p:nvPr>
        </p:nvSpPr>
        <p:spPr/>
        <p:txBody>
          <a:bodyPr/>
          <a:lstStyle/>
          <a:p>
            <a:fld id="{4597F5B5-DD9F-45FC-979E-D645911E7FE6}" type="slidenum">
              <a:rPr lang="en-US" smtClean="0"/>
              <a:t>‹#›</a:t>
            </a:fld>
            <a:endParaRPr lang="en-US" dirty="0"/>
          </a:p>
        </p:txBody>
      </p:sp>
      <p:sp>
        <p:nvSpPr>
          <p:cNvPr id="7" name="TextBox 6">
            <a:extLst>
              <a:ext uri="{FF2B5EF4-FFF2-40B4-BE49-F238E27FC236}">
                <a16:creationId xmlns:a16="http://schemas.microsoft.com/office/drawing/2014/main" id="{F33765EA-303A-F942-B84E-53B8D35D778D}"/>
              </a:ext>
            </a:extLst>
          </p:cNvPr>
          <p:cNvSpPr txBox="1"/>
          <p:nvPr userDrawn="1"/>
        </p:nvSpPr>
        <p:spPr>
          <a:xfrm>
            <a:off x="190499" y="6356350"/>
            <a:ext cx="6702642" cy="338554"/>
          </a:xfrm>
          <a:prstGeom prst="rect">
            <a:avLst/>
          </a:prstGeom>
          <a:solidFill>
            <a:schemeClr val="bg1">
              <a:lumMod val="95000"/>
            </a:schemeClr>
          </a:solidFill>
          <a:ln w="12700">
            <a:solidFill>
              <a:schemeClr val="accent1"/>
            </a:solidFill>
          </a:ln>
        </p:spPr>
        <p:txBody>
          <a:bodyPr wrap="square" rtlCol="0">
            <a:spAutoFit/>
          </a:bodyPr>
          <a:lstStyle/>
          <a:p>
            <a:pPr algn="ct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Computer Vision Based Authentication and Employee monitoring System</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660E934-A9E9-4EAA-96F8-9183F4A68B1C}"/>
              </a:ext>
            </a:extLst>
          </p:cNvPr>
          <p:cNvSpPr txBox="1"/>
          <p:nvPr userDrawn="1"/>
        </p:nvSpPr>
        <p:spPr>
          <a:xfrm>
            <a:off x="8642811" y="6338857"/>
            <a:ext cx="2541005" cy="400110"/>
          </a:xfrm>
          <a:prstGeom prst="rect">
            <a:avLst/>
          </a:prstGeom>
          <a:solidFill>
            <a:schemeClr val="accent1">
              <a:lumMod val="20000"/>
              <a:lumOff val="80000"/>
            </a:schemeClr>
          </a:solidFill>
          <a:ln>
            <a:solidFill>
              <a:schemeClr val="bg1"/>
            </a:solidFill>
          </a:ln>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June 22, 2022</a:t>
            </a:r>
          </a:p>
        </p:txBody>
      </p:sp>
    </p:spTree>
    <p:extLst>
      <p:ext uri="{BB962C8B-B14F-4D97-AF65-F5344CB8AC3E}">
        <p14:creationId xmlns:p14="http://schemas.microsoft.com/office/powerpoint/2010/main" val="3520423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3BEC8-8255-CCC2-D4AD-855374DC36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DBAF8E-77FC-A3DF-B4EC-F0F4904E79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59D1E-EC90-C5F1-3D66-2E8266B93E14}"/>
              </a:ext>
            </a:extLst>
          </p:cNvPr>
          <p:cNvSpPr>
            <a:spLocks noGrp="1"/>
          </p:cNvSpPr>
          <p:nvPr>
            <p:ph type="dt" sz="half" idx="10"/>
          </p:nvPr>
        </p:nvSpPr>
        <p:spPr/>
        <p:txBody>
          <a:bodyPr/>
          <a:lstStyle/>
          <a:p>
            <a:fld id="{49B28672-769A-46FB-B486-85F3A6BE736E}" type="datetimeFigureOut">
              <a:rPr lang="en-US" smtClean="0"/>
              <a:t>6/21/2022</a:t>
            </a:fld>
            <a:endParaRPr lang="en-US" dirty="0"/>
          </a:p>
        </p:txBody>
      </p:sp>
      <p:sp>
        <p:nvSpPr>
          <p:cNvPr id="5" name="Footer Placeholder 4">
            <a:extLst>
              <a:ext uri="{FF2B5EF4-FFF2-40B4-BE49-F238E27FC236}">
                <a16:creationId xmlns:a16="http://schemas.microsoft.com/office/drawing/2014/main" id="{0CB7981B-FA40-82C7-3C34-2A15FE4C4C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523136-EC6C-B788-2239-E30E5E2763C0}"/>
              </a:ext>
            </a:extLst>
          </p:cNvPr>
          <p:cNvSpPr>
            <a:spLocks noGrp="1"/>
          </p:cNvSpPr>
          <p:nvPr>
            <p:ph type="sldNum" sz="quarter" idx="12"/>
          </p:nvPr>
        </p:nvSpPr>
        <p:spPr/>
        <p:txBody>
          <a:bodyPr/>
          <a:lstStyle/>
          <a:p>
            <a:fld id="{4597F5B5-DD9F-45FC-979E-D645911E7FE6}" type="slidenum">
              <a:rPr lang="en-US" smtClean="0"/>
              <a:t>‹#›</a:t>
            </a:fld>
            <a:endParaRPr lang="en-US" dirty="0"/>
          </a:p>
        </p:txBody>
      </p:sp>
    </p:spTree>
    <p:extLst>
      <p:ext uri="{BB962C8B-B14F-4D97-AF65-F5344CB8AC3E}">
        <p14:creationId xmlns:p14="http://schemas.microsoft.com/office/powerpoint/2010/main" val="73510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7203B5-E616-8540-8F66-A5C73102B9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47B1E8-2994-EBBD-FD28-8E3562FC72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41A63-0DB8-CADA-177F-AD12B1D68FB9}"/>
              </a:ext>
            </a:extLst>
          </p:cNvPr>
          <p:cNvSpPr>
            <a:spLocks noGrp="1"/>
          </p:cNvSpPr>
          <p:nvPr>
            <p:ph type="dt" sz="half" idx="10"/>
          </p:nvPr>
        </p:nvSpPr>
        <p:spPr/>
        <p:txBody>
          <a:bodyPr/>
          <a:lstStyle/>
          <a:p>
            <a:fld id="{49B28672-769A-46FB-B486-85F3A6BE736E}" type="datetimeFigureOut">
              <a:rPr lang="en-US" smtClean="0"/>
              <a:t>6/21/2022</a:t>
            </a:fld>
            <a:endParaRPr lang="en-US" dirty="0"/>
          </a:p>
        </p:txBody>
      </p:sp>
      <p:sp>
        <p:nvSpPr>
          <p:cNvPr id="5" name="Footer Placeholder 4">
            <a:extLst>
              <a:ext uri="{FF2B5EF4-FFF2-40B4-BE49-F238E27FC236}">
                <a16:creationId xmlns:a16="http://schemas.microsoft.com/office/drawing/2014/main" id="{360EE73A-2FED-AC8E-F393-CDBD0B4CD1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136C71-69B0-F3C7-3AB3-FA353342ADAE}"/>
              </a:ext>
            </a:extLst>
          </p:cNvPr>
          <p:cNvSpPr>
            <a:spLocks noGrp="1"/>
          </p:cNvSpPr>
          <p:nvPr>
            <p:ph type="sldNum" sz="quarter" idx="12"/>
          </p:nvPr>
        </p:nvSpPr>
        <p:spPr/>
        <p:txBody>
          <a:bodyPr/>
          <a:lstStyle/>
          <a:p>
            <a:fld id="{4597F5B5-DD9F-45FC-979E-D645911E7FE6}" type="slidenum">
              <a:rPr lang="en-US" smtClean="0"/>
              <a:t>‹#›</a:t>
            </a:fld>
            <a:endParaRPr lang="en-US" dirty="0"/>
          </a:p>
        </p:txBody>
      </p:sp>
    </p:spTree>
    <p:extLst>
      <p:ext uri="{BB962C8B-B14F-4D97-AF65-F5344CB8AC3E}">
        <p14:creationId xmlns:p14="http://schemas.microsoft.com/office/powerpoint/2010/main" val="3085767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6317-C374-9FE8-B4CD-BD6D96AB28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EFA5FE-8721-C0A2-F3CE-051BEFCF9D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237F49-F45B-1847-4FCC-7A3AB9B629F3}"/>
              </a:ext>
            </a:extLst>
          </p:cNvPr>
          <p:cNvSpPr>
            <a:spLocks noGrp="1"/>
          </p:cNvSpPr>
          <p:nvPr>
            <p:ph type="dt" sz="half" idx="10"/>
          </p:nvPr>
        </p:nvSpPr>
        <p:spPr/>
        <p:txBody>
          <a:bodyPr/>
          <a:lstStyle/>
          <a:p>
            <a:fld id="{E59999D8-1C8A-4F0E-AC31-769E987B5283}" type="datetimeFigureOut">
              <a:rPr lang="en-US" smtClean="0"/>
              <a:t>6/21/2022</a:t>
            </a:fld>
            <a:endParaRPr lang="en-US" dirty="0"/>
          </a:p>
        </p:txBody>
      </p:sp>
      <p:sp>
        <p:nvSpPr>
          <p:cNvPr id="5" name="Footer Placeholder 4">
            <a:extLst>
              <a:ext uri="{FF2B5EF4-FFF2-40B4-BE49-F238E27FC236}">
                <a16:creationId xmlns:a16="http://schemas.microsoft.com/office/drawing/2014/main" id="{E08D9B18-3B08-21E4-7D90-26DF2B7FAD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EFA7DC-EFD7-B9FB-1E04-8DB609B54C90}"/>
              </a:ext>
            </a:extLst>
          </p:cNvPr>
          <p:cNvSpPr>
            <a:spLocks noGrp="1"/>
          </p:cNvSpPr>
          <p:nvPr>
            <p:ph type="sldNum" sz="quarter" idx="12"/>
          </p:nvPr>
        </p:nvSpPr>
        <p:spPr/>
        <p:txBody>
          <a:bodyPr/>
          <a:lstStyle/>
          <a:p>
            <a:fld id="{97DD7EEB-0D5F-4136-ADA2-933F9D26FC27}" type="slidenum">
              <a:rPr lang="en-US" smtClean="0"/>
              <a:t>‹#›</a:t>
            </a:fld>
            <a:endParaRPr lang="en-US" dirty="0"/>
          </a:p>
        </p:txBody>
      </p:sp>
    </p:spTree>
    <p:extLst>
      <p:ext uri="{BB962C8B-B14F-4D97-AF65-F5344CB8AC3E}">
        <p14:creationId xmlns:p14="http://schemas.microsoft.com/office/powerpoint/2010/main" val="2573342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FC5F-6371-714D-468A-8430013A94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D5B9EB-42C8-A657-483B-7266B1A684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1FE72-0C90-0E85-1341-67790FB14FFB}"/>
              </a:ext>
            </a:extLst>
          </p:cNvPr>
          <p:cNvSpPr>
            <a:spLocks noGrp="1"/>
          </p:cNvSpPr>
          <p:nvPr>
            <p:ph type="dt" sz="half" idx="10"/>
          </p:nvPr>
        </p:nvSpPr>
        <p:spPr/>
        <p:txBody>
          <a:bodyPr/>
          <a:lstStyle/>
          <a:p>
            <a:fld id="{E59999D8-1C8A-4F0E-AC31-769E987B5283}" type="datetimeFigureOut">
              <a:rPr lang="en-US" smtClean="0"/>
              <a:t>6/21/2022</a:t>
            </a:fld>
            <a:endParaRPr lang="en-US" dirty="0"/>
          </a:p>
        </p:txBody>
      </p:sp>
      <p:sp>
        <p:nvSpPr>
          <p:cNvPr id="5" name="Footer Placeholder 4">
            <a:extLst>
              <a:ext uri="{FF2B5EF4-FFF2-40B4-BE49-F238E27FC236}">
                <a16:creationId xmlns:a16="http://schemas.microsoft.com/office/drawing/2014/main" id="{63BDD5F1-FCDE-8359-2484-86B9D42A46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6F86A7-A25C-12B6-F970-7FD3A60489E8}"/>
              </a:ext>
            </a:extLst>
          </p:cNvPr>
          <p:cNvSpPr>
            <a:spLocks noGrp="1"/>
          </p:cNvSpPr>
          <p:nvPr>
            <p:ph type="sldNum" sz="quarter" idx="12"/>
          </p:nvPr>
        </p:nvSpPr>
        <p:spPr/>
        <p:txBody>
          <a:bodyPr/>
          <a:lstStyle/>
          <a:p>
            <a:fld id="{97DD7EEB-0D5F-4136-ADA2-933F9D26FC27}" type="slidenum">
              <a:rPr lang="en-US" smtClean="0"/>
              <a:t>‹#›</a:t>
            </a:fld>
            <a:endParaRPr lang="en-US" dirty="0"/>
          </a:p>
        </p:txBody>
      </p:sp>
    </p:spTree>
    <p:extLst>
      <p:ext uri="{BB962C8B-B14F-4D97-AF65-F5344CB8AC3E}">
        <p14:creationId xmlns:p14="http://schemas.microsoft.com/office/powerpoint/2010/main" val="3827296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C048-956F-9945-A947-7971411C58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6C3829-8743-F240-ED8C-52E073D649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210E15-36D0-6175-60F8-B1DA5DE5C258}"/>
              </a:ext>
            </a:extLst>
          </p:cNvPr>
          <p:cNvSpPr>
            <a:spLocks noGrp="1"/>
          </p:cNvSpPr>
          <p:nvPr>
            <p:ph type="dt" sz="half" idx="10"/>
          </p:nvPr>
        </p:nvSpPr>
        <p:spPr/>
        <p:txBody>
          <a:bodyPr/>
          <a:lstStyle/>
          <a:p>
            <a:fld id="{E59999D8-1C8A-4F0E-AC31-769E987B5283}" type="datetimeFigureOut">
              <a:rPr lang="en-US" smtClean="0"/>
              <a:t>6/21/2022</a:t>
            </a:fld>
            <a:endParaRPr lang="en-US" dirty="0"/>
          </a:p>
        </p:txBody>
      </p:sp>
      <p:sp>
        <p:nvSpPr>
          <p:cNvPr id="5" name="Footer Placeholder 4">
            <a:extLst>
              <a:ext uri="{FF2B5EF4-FFF2-40B4-BE49-F238E27FC236}">
                <a16:creationId xmlns:a16="http://schemas.microsoft.com/office/drawing/2014/main" id="{9A71CD52-0CC6-514F-975A-A471669F94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43957C-2AF7-B5D6-E594-20678DE46072}"/>
              </a:ext>
            </a:extLst>
          </p:cNvPr>
          <p:cNvSpPr>
            <a:spLocks noGrp="1"/>
          </p:cNvSpPr>
          <p:nvPr>
            <p:ph type="sldNum" sz="quarter" idx="12"/>
          </p:nvPr>
        </p:nvSpPr>
        <p:spPr/>
        <p:txBody>
          <a:bodyPr/>
          <a:lstStyle/>
          <a:p>
            <a:fld id="{97DD7EEB-0D5F-4136-ADA2-933F9D26FC27}" type="slidenum">
              <a:rPr lang="en-US" smtClean="0"/>
              <a:t>‹#›</a:t>
            </a:fld>
            <a:endParaRPr lang="en-US" dirty="0"/>
          </a:p>
        </p:txBody>
      </p:sp>
    </p:spTree>
    <p:extLst>
      <p:ext uri="{BB962C8B-B14F-4D97-AF65-F5344CB8AC3E}">
        <p14:creationId xmlns:p14="http://schemas.microsoft.com/office/powerpoint/2010/main" val="94048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3E81-E2F3-D349-4289-E459685116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EF1198-D785-81AD-4A9A-ADD99A129B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7510F3-DEF8-B21C-9C20-0329BDFB5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ADDC8A-8DF6-20CB-4659-59F94B74F284}"/>
              </a:ext>
            </a:extLst>
          </p:cNvPr>
          <p:cNvSpPr>
            <a:spLocks noGrp="1"/>
          </p:cNvSpPr>
          <p:nvPr>
            <p:ph type="dt" sz="half" idx="10"/>
          </p:nvPr>
        </p:nvSpPr>
        <p:spPr/>
        <p:txBody>
          <a:bodyPr/>
          <a:lstStyle/>
          <a:p>
            <a:fld id="{E59999D8-1C8A-4F0E-AC31-769E987B5283}" type="datetimeFigureOut">
              <a:rPr lang="en-US" smtClean="0"/>
              <a:t>6/21/2022</a:t>
            </a:fld>
            <a:endParaRPr lang="en-US" dirty="0"/>
          </a:p>
        </p:txBody>
      </p:sp>
      <p:sp>
        <p:nvSpPr>
          <p:cNvPr id="6" name="Footer Placeholder 5">
            <a:extLst>
              <a:ext uri="{FF2B5EF4-FFF2-40B4-BE49-F238E27FC236}">
                <a16:creationId xmlns:a16="http://schemas.microsoft.com/office/drawing/2014/main" id="{FF6E2812-B2CE-DC2F-B341-59AFC53CC1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02B6C6-A13E-6704-7D62-163B8109D72F}"/>
              </a:ext>
            </a:extLst>
          </p:cNvPr>
          <p:cNvSpPr>
            <a:spLocks noGrp="1"/>
          </p:cNvSpPr>
          <p:nvPr>
            <p:ph type="sldNum" sz="quarter" idx="12"/>
          </p:nvPr>
        </p:nvSpPr>
        <p:spPr/>
        <p:txBody>
          <a:bodyPr/>
          <a:lstStyle/>
          <a:p>
            <a:fld id="{97DD7EEB-0D5F-4136-ADA2-933F9D26FC27}" type="slidenum">
              <a:rPr lang="en-US" smtClean="0"/>
              <a:t>‹#›</a:t>
            </a:fld>
            <a:endParaRPr lang="en-US" dirty="0"/>
          </a:p>
        </p:txBody>
      </p:sp>
    </p:spTree>
    <p:extLst>
      <p:ext uri="{BB962C8B-B14F-4D97-AF65-F5344CB8AC3E}">
        <p14:creationId xmlns:p14="http://schemas.microsoft.com/office/powerpoint/2010/main" val="4159436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D30D4-EB20-2007-9500-588BF9DE0C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B5B72C-B4E2-C4D2-E611-7E89AECD04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7B12F8-05C4-726B-2E35-BB60CBAA59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461FB-A4F5-9C36-7AA1-D7C0AB06C1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2F4ECE-20D6-F535-6CAF-BE31E5681A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5013B9-077C-CF39-65DA-7CC4CA3A4E8E}"/>
              </a:ext>
            </a:extLst>
          </p:cNvPr>
          <p:cNvSpPr>
            <a:spLocks noGrp="1"/>
          </p:cNvSpPr>
          <p:nvPr>
            <p:ph type="dt" sz="half" idx="10"/>
          </p:nvPr>
        </p:nvSpPr>
        <p:spPr/>
        <p:txBody>
          <a:bodyPr/>
          <a:lstStyle/>
          <a:p>
            <a:fld id="{E59999D8-1C8A-4F0E-AC31-769E987B5283}" type="datetimeFigureOut">
              <a:rPr lang="en-US" smtClean="0"/>
              <a:t>6/21/2022</a:t>
            </a:fld>
            <a:endParaRPr lang="en-US" dirty="0"/>
          </a:p>
        </p:txBody>
      </p:sp>
      <p:sp>
        <p:nvSpPr>
          <p:cNvPr id="8" name="Footer Placeholder 7">
            <a:extLst>
              <a:ext uri="{FF2B5EF4-FFF2-40B4-BE49-F238E27FC236}">
                <a16:creationId xmlns:a16="http://schemas.microsoft.com/office/drawing/2014/main" id="{F65D04A1-978C-B5E5-F061-4A3486C6E5C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C01F85F-AA08-3D36-25D0-3FE6132AAB8B}"/>
              </a:ext>
            </a:extLst>
          </p:cNvPr>
          <p:cNvSpPr>
            <a:spLocks noGrp="1"/>
          </p:cNvSpPr>
          <p:nvPr>
            <p:ph type="sldNum" sz="quarter" idx="12"/>
          </p:nvPr>
        </p:nvSpPr>
        <p:spPr/>
        <p:txBody>
          <a:bodyPr/>
          <a:lstStyle/>
          <a:p>
            <a:fld id="{97DD7EEB-0D5F-4136-ADA2-933F9D26FC27}" type="slidenum">
              <a:rPr lang="en-US" smtClean="0"/>
              <a:t>‹#›</a:t>
            </a:fld>
            <a:endParaRPr lang="en-US" dirty="0"/>
          </a:p>
        </p:txBody>
      </p:sp>
    </p:spTree>
    <p:extLst>
      <p:ext uri="{BB962C8B-B14F-4D97-AF65-F5344CB8AC3E}">
        <p14:creationId xmlns:p14="http://schemas.microsoft.com/office/powerpoint/2010/main" val="595503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40E9-B140-0DF8-8E4E-4638697981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B829E8-5F6A-EC44-CA69-D9C2198E89E2}"/>
              </a:ext>
            </a:extLst>
          </p:cNvPr>
          <p:cNvSpPr>
            <a:spLocks noGrp="1"/>
          </p:cNvSpPr>
          <p:nvPr>
            <p:ph type="dt" sz="half" idx="10"/>
          </p:nvPr>
        </p:nvSpPr>
        <p:spPr/>
        <p:txBody>
          <a:bodyPr/>
          <a:lstStyle/>
          <a:p>
            <a:fld id="{E59999D8-1C8A-4F0E-AC31-769E987B5283}" type="datetimeFigureOut">
              <a:rPr lang="en-US" smtClean="0"/>
              <a:t>6/21/2022</a:t>
            </a:fld>
            <a:endParaRPr lang="en-US" dirty="0"/>
          </a:p>
        </p:txBody>
      </p:sp>
      <p:sp>
        <p:nvSpPr>
          <p:cNvPr id="4" name="Footer Placeholder 3">
            <a:extLst>
              <a:ext uri="{FF2B5EF4-FFF2-40B4-BE49-F238E27FC236}">
                <a16:creationId xmlns:a16="http://schemas.microsoft.com/office/drawing/2014/main" id="{8F9A5446-D6D6-3B19-269B-4C2A54B294E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5C884D2-A3A3-5757-4089-2BEF6EA19492}"/>
              </a:ext>
            </a:extLst>
          </p:cNvPr>
          <p:cNvSpPr>
            <a:spLocks noGrp="1"/>
          </p:cNvSpPr>
          <p:nvPr>
            <p:ph type="sldNum" sz="quarter" idx="12"/>
          </p:nvPr>
        </p:nvSpPr>
        <p:spPr/>
        <p:txBody>
          <a:bodyPr/>
          <a:lstStyle/>
          <a:p>
            <a:fld id="{97DD7EEB-0D5F-4136-ADA2-933F9D26FC27}" type="slidenum">
              <a:rPr lang="en-US" smtClean="0"/>
              <a:t>‹#›</a:t>
            </a:fld>
            <a:endParaRPr lang="en-US" dirty="0"/>
          </a:p>
        </p:txBody>
      </p:sp>
    </p:spTree>
    <p:extLst>
      <p:ext uri="{BB962C8B-B14F-4D97-AF65-F5344CB8AC3E}">
        <p14:creationId xmlns:p14="http://schemas.microsoft.com/office/powerpoint/2010/main" val="873769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46594-EBDC-030D-B983-40D2A1853A6E}"/>
              </a:ext>
            </a:extLst>
          </p:cNvPr>
          <p:cNvSpPr>
            <a:spLocks noGrp="1"/>
          </p:cNvSpPr>
          <p:nvPr>
            <p:ph type="dt" sz="half" idx="10"/>
          </p:nvPr>
        </p:nvSpPr>
        <p:spPr/>
        <p:txBody>
          <a:bodyPr/>
          <a:lstStyle/>
          <a:p>
            <a:fld id="{E59999D8-1C8A-4F0E-AC31-769E987B5283}" type="datetimeFigureOut">
              <a:rPr lang="en-US" smtClean="0"/>
              <a:t>6/21/2022</a:t>
            </a:fld>
            <a:endParaRPr lang="en-US" dirty="0"/>
          </a:p>
        </p:txBody>
      </p:sp>
      <p:sp>
        <p:nvSpPr>
          <p:cNvPr id="3" name="Footer Placeholder 2">
            <a:extLst>
              <a:ext uri="{FF2B5EF4-FFF2-40B4-BE49-F238E27FC236}">
                <a16:creationId xmlns:a16="http://schemas.microsoft.com/office/drawing/2014/main" id="{E5DA29FA-51FE-25F0-AF28-B6E82C26C8E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AC13347-FA89-522F-5FF4-A2B4A8381446}"/>
              </a:ext>
            </a:extLst>
          </p:cNvPr>
          <p:cNvSpPr>
            <a:spLocks noGrp="1"/>
          </p:cNvSpPr>
          <p:nvPr>
            <p:ph type="sldNum" sz="quarter" idx="12"/>
          </p:nvPr>
        </p:nvSpPr>
        <p:spPr/>
        <p:txBody>
          <a:bodyPr/>
          <a:lstStyle/>
          <a:p>
            <a:fld id="{97DD7EEB-0D5F-4136-ADA2-933F9D26FC27}" type="slidenum">
              <a:rPr lang="en-US" smtClean="0"/>
              <a:t>‹#›</a:t>
            </a:fld>
            <a:endParaRPr lang="en-US" dirty="0"/>
          </a:p>
        </p:txBody>
      </p:sp>
    </p:spTree>
    <p:extLst>
      <p:ext uri="{BB962C8B-B14F-4D97-AF65-F5344CB8AC3E}">
        <p14:creationId xmlns:p14="http://schemas.microsoft.com/office/powerpoint/2010/main" val="206157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3AFA6-3CFB-2A16-4223-604978143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74BA45-986B-E32F-5345-FEF903E0B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6FF72D-1242-9883-8A23-47B7AD15B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F92454-54C7-796C-E32B-42644FAE6621}"/>
              </a:ext>
            </a:extLst>
          </p:cNvPr>
          <p:cNvSpPr>
            <a:spLocks noGrp="1"/>
          </p:cNvSpPr>
          <p:nvPr>
            <p:ph type="dt" sz="half" idx="10"/>
          </p:nvPr>
        </p:nvSpPr>
        <p:spPr/>
        <p:txBody>
          <a:bodyPr/>
          <a:lstStyle/>
          <a:p>
            <a:fld id="{E59999D8-1C8A-4F0E-AC31-769E987B5283}" type="datetimeFigureOut">
              <a:rPr lang="en-US" smtClean="0"/>
              <a:t>6/21/2022</a:t>
            </a:fld>
            <a:endParaRPr lang="en-US" dirty="0"/>
          </a:p>
        </p:txBody>
      </p:sp>
      <p:sp>
        <p:nvSpPr>
          <p:cNvPr id="6" name="Footer Placeholder 5">
            <a:extLst>
              <a:ext uri="{FF2B5EF4-FFF2-40B4-BE49-F238E27FC236}">
                <a16:creationId xmlns:a16="http://schemas.microsoft.com/office/drawing/2014/main" id="{C719A49A-1681-DBF7-156D-BE8CF3279FC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1AEE34-0BD3-A15D-21B4-1C170F5412E5}"/>
              </a:ext>
            </a:extLst>
          </p:cNvPr>
          <p:cNvSpPr>
            <a:spLocks noGrp="1"/>
          </p:cNvSpPr>
          <p:nvPr>
            <p:ph type="sldNum" sz="quarter" idx="12"/>
          </p:nvPr>
        </p:nvSpPr>
        <p:spPr/>
        <p:txBody>
          <a:bodyPr/>
          <a:lstStyle/>
          <a:p>
            <a:fld id="{97DD7EEB-0D5F-4136-ADA2-933F9D26FC27}" type="slidenum">
              <a:rPr lang="en-US" smtClean="0"/>
              <a:t>‹#›</a:t>
            </a:fld>
            <a:endParaRPr lang="en-US" dirty="0"/>
          </a:p>
        </p:txBody>
      </p:sp>
    </p:spTree>
    <p:extLst>
      <p:ext uri="{BB962C8B-B14F-4D97-AF65-F5344CB8AC3E}">
        <p14:creationId xmlns:p14="http://schemas.microsoft.com/office/powerpoint/2010/main" val="237955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739D9-3DB2-D8C5-931A-8022459AAD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5B3828-1044-55F3-3CA4-AD779D0E87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E5DB8-3A08-AA70-CAF1-DFB083749125}"/>
              </a:ext>
            </a:extLst>
          </p:cNvPr>
          <p:cNvSpPr>
            <a:spLocks noGrp="1"/>
          </p:cNvSpPr>
          <p:nvPr>
            <p:ph type="dt" sz="half" idx="10"/>
          </p:nvPr>
        </p:nvSpPr>
        <p:spPr/>
        <p:txBody>
          <a:bodyPr/>
          <a:lstStyle/>
          <a:p>
            <a:fld id="{49B28672-769A-46FB-B486-85F3A6BE736E}" type="datetimeFigureOut">
              <a:rPr lang="en-US" smtClean="0"/>
              <a:t>6/21/2022</a:t>
            </a:fld>
            <a:endParaRPr lang="en-US" dirty="0"/>
          </a:p>
        </p:txBody>
      </p:sp>
      <p:sp>
        <p:nvSpPr>
          <p:cNvPr id="5" name="Footer Placeholder 4">
            <a:extLst>
              <a:ext uri="{FF2B5EF4-FFF2-40B4-BE49-F238E27FC236}">
                <a16:creationId xmlns:a16="http://schemas.microsoft.com/office/drawing/2014/main" id="{4422131E-3D82-9412-EC03-FADAB8BFC3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54A64E-86CE-C94D-3FE7-B7D4917E7075}"/>
              </a:ext>
            </a:extLst>
          </p:cNvPr>
          <p:cNvSpPr>
            <a:spLocks noGrp="1"/>
          </p:cNvSpPr>
          <p:nvPr>
            <p:ph type="sldNum" sz="quarter" idx="12"/>
          </p:nvPr>
        </p:nvSpPr>
        <p:spPr/>
        <p:txBody>
          <a:bodyPr/>
          <a:lstStyle/>
          <a:p>
            <a:fld id="{4597F5B5-DD9F-45FC-979E-D645911E7FE6}" type="slidenum">
              <a:rPr lang="en-US" smtClean="0"/>
              <a:t>‹#›</a:t>
            </a:fld>
            <a:endParaRPr lang="en-US" dirty="0"/>
          </a:p>
        </p:txBody>
      </p:sp>
    </p:spTree>
    <p:extLst>
      <p:ext uri="{BB962C8B-B14F-4D97-AF65-F5344CB8AC3E}">
        <p14:creationId xmlns:p14="http://schemas.microsoft.com/office/powerpoint/2010/main" val="1166222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BDD5-D7EC-34D8-1621-ABCCD9D16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F9CD76-1E8C-0D41-8817-C0344927AB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EFF8279-C354-C25E-6741-5AFF4E581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10FDF-E3BA-9FCD-9918-57FF4189942D}"/>
              </a:ext>
            </a:extLst>
          </p:cNvPr>
          <p:cNvSpPr>
            <a:spLocks noGrp="1"/>
          </p:cNvSpPr>
          <p:nvPr>
            <p:ph type="dt" sz="half" idx="10"/>
          </p:nvPr>
        </p:nvSpPr>
        <p:spPr/>
        <p:txBody>
          <a:bodyPr/>
          <a:lstStyle/>
          <a:p>
            <a:fld id="{E59999D8-1C8A-4F0E-AC31-769E987B5283}" type="datetimeFigureOut">
              <a:rPr lang="en-US" smtClean="0"/>
              <a:t>6/21/2022</a:t>
            </a:fld>
            <a:endParaRPr lang="en-US" dirty="0"/>
          </a:p>
        </p:txBody>
      </p:sp>
      <p:sp>
        <p:nvSpPr>
          <p:cNvPr id="6" name="Footer Placeholder 5">
            <a:extLst>
              <a:ext uri="{FF2B5EF4-FFF2-40B4-BE49-F238E27FC236}">
                <a16:creationId xmlns:a16="http://schemas.microsoft.com/office/drawing/2014/main" id="{7BB53884-7BE3-4A3E-C73F-C23C831D28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4811F3-4445-04ED-57BE-CDF3A9A6267F}"/>
              </a:ext>
            </a:extLst>
          </p:cNvPr>
          <p:cNvSpPr>
            <a:spLocks noGrp="1"/>
          </p:cNvSpPr>
          <p:nvPr>
            <p:ph type="sldNum" sz="quarter" idx="12"/>
          </p:nvPr>
        </p:nvSpPr>
        <p:spPr/>
        <p:txBody>
          <a:bodyPr/>
          <a:lstStyle/>
          <a:p>
            <a:fld id="{97DD7EEB-0D5F-4136-ADA2-933F9D26FC27}" type="slidenum">
              <a:rPr lang="en-US" smtClean="0"/>
              <a:t>‹#›</a:t>
            </a:fld>
            <a:endParaRPr lang="en-US" dirty="0"/>
          </a:p>
        </p:txBody>
      </p:sp>
    </p:spTree>
    <p:extLst>
      <p:ext uri="{BB962C8B-B14F-4D97-AF65-F5344CB8AC3E}">
        <p14:creationId xmlns:p14="http://schemas.microsoft.com/office/powerpoint/2010/main" val="1515641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A00F5-C389-B2EB-8D33-49601BFA8A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98774F-EC46-7B09-1632-EAB641BE3A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91787-CBDD-DD2E-8C23-8FD0E1BC3E58}"/>
              </a:ext>
            </a:extLst>
          </p:cNvPr>
          <p:cNvSpPr>
            <a:spLocks noGrp="1"/>
          </p:cNvSpPr>
          <p:nvPr>
            <p:ph type="dt" sz="half" idx="10"/>
          </p:nvPr>
        </p:nvSpPr>
        <p:spPr/>
        <p:txBody>
          <a:bodyPr/>
          <a:lstStyle/>
          <a:p>
            <a:fld id="{E59999D8-1C8A-4F0E-AC31-769E987B5283}" type="datetimeFigureOut">
              <a:rPr lang="en-US" smtClean="0"/>
              <a:t>6/21/2022</a:t>
            </a:fld>
            <a:endParaRPr lang="en-US" dirty="0"/>
          </a:p>
        </p:txBody>
      </p:sp>
      <p:sp>
        <p:nvSpPr>
          <p:cNvPr id="5" name="Footer Placeholder 4">
            <a:extLst>
              <a:ext uri="{FF2B5EF4-FFF2-40B4-BE49-F238E27FC236}">
                <a16:creationId xmlns:a16="http://schemas.microsoft.com/office/drawing/2014/main" id="{07D10AD0-D292-CD95-5734-DF5AEC2C86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519AE5-63E0-9615-993B-5C1246D1E43B}"/>
              </a:ext>
            </a:extLst>
          </p:cNvPr>
          <p:cNvSpPr>
            <a:spLocks noGrp="1"/>
          </p:cNvSpPr>
          <p:nvPr>
            <p:ph type="sldNum" sz="quarter" idx="12"/>
          </p:nvPr>
        </p:nvSpPr>
        <p:spPr/>
        <p:txBody>
          <a:bodyPr/>
          <a:lstStyle/>
          <a:p>
            <a:fld id="{97DD7EEB-0D5F-4136-ADA2-933F9D26FC27}" type="slidenum">
              <a:rPr lang="en-US" smtClean="0"/>
              <a:t>‹#›</a:t>
            </a:fld>
            <a:endParaRPr lang="en-US" dirty="0"/>
          </a:p>
        </p:txBody>
      </p:sp>
    </p:spTree>
    <p:extLst>
      <p:ext uri="{BB962C8B-B14F-4D97-AF65-F5344CB8AC3E}">
        <p14:creationId xmlns:p14="http://schemas.microsoft.com/office/powerpoint/2010/main" val="1045611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03D500-7A56-5D98-7AB5-97C36F22BA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31E6BC-37C9-D606-ECBA-5EFD5714DF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D0E89-4FEB-21EC-888C-99BC5EF894E5}"/>
              </a:ext>
            </a:extLst>
          </p:cNvPr>
          <p:cNvSpPr>
            <a:spLocks noGrp="1"/>
          </p:cNvSpPr>
          <p:nvPr>
            <p:ph type="dt" sz="half" idx="10"/>
          </p:nvPr>
        </p:nvSpPr>
        <p:spPr/>
        <p:txBody>
          <a:bodyPr/>
          <a:lstStyle/>
          <a:p>
            <a:fld id="{E59999D8-1C8A-4F0E-AC31-769E987B5283}" type="datetimeFigureOut">
              <a:rPr lang="en-US" smtClean="0"/>
              <a:t>6/21/2022</a:t>
            </a:fld>
            <a:endParaRPr lang="en-US" dirty="0"/>
          </a:p>
        </p:txBody>
      </p:sp>
      <p:sp>
        <p:nvSpPr>
          <p:cNvPr id="5" name="Footer Placeholder 4">
            <a:extLst>
              <a:ext uri="{FF2B5EF4-FFF2-40B4-BE49-F238E27FC236}">
                <a16:creationId xmlns:a16="http://schemas.microsoft.com/office/drawing/2014/main" id="{784DD637-CB58-6C6B-2AE3-98E77C4025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159D99-DD84-3569-671F-7A2D5785ADAB}"/>
              </a:ext>
            </a:extLst>
          </p:cNvPr>
          <p:cNvSpPr>
            <a:spLocks noGrp="1"/>
          </p:cNvSpPr>
          <p:nvPr>
            <p:ph type="sldNum" sz="quarter" idx="12"/>
          </p:nvPr>
        </p:nvSpPr>
        <p:spPr/>
        <p:txBody>
          <a:bodyPr/>
          <a:lstStyle/>
          <a:p>
            <a:fld id="{97DD7EEB-0D5F-4136-ADA2-933F9D26FC27}" type="slidenum">
              <a:rPr lang="en-US" smtClean="0"/>
              <a:t>‹#›</a:t>
            </a:fld>
            <a:endParaRPr lang="en-US" dirty="0"/>
          </a:p>
        </p:txBody>
      </p:sp>
    </p:spTree>
    <p:extLst>
      <p:ext uri="{BB962C8B-B14F-4D97-AF65-F5344CB8AC3E}">
        <p14:creationId xmlns:p14="http://schemas.microsoft.com/office/powerpoint/2010/main" val="193749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60EF-252B-4F7A-E08D-8DFCE04398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42084F-672D-C9A5-F148-EEBA581C76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0B2A23-FD03-951E-AC35-EA6957977605}"/>
              </a:ext>
            </a:extLst>
          </p:cNvPr>
          <p:cNvSpPr>
            <a:spLocks noGrp="1"/>
          </p:cNvSpPr>
          <p:nvPr>
            <p:ph type="dt" sz="half" idx="10"/>
          </p:nvPr>
        </p:nvSpPr>
        <p:spPr/>
        <p:txBody>
          <a:bodyPr/>
          <a:lstStyle/>
          <a:p>
            <a:fld id="{49B28672-769A-46FB-B486-85F3A6BE736E}" type="datetimeFigureOut">
              <a:rPr lang="en-US" smtClean="0"/>
              <a:t>6/21/2022</a:t>
            </a:fld>
            <a:endParaRPr lang="en-US" dirty="0"/>
          </a:p>
        </p:txBody>
      </p:sp>
      <p:sp>
        <p:nvSpPr>
          <p:cNvPr id="5" name="Footer Placeholder 4">
            <a:extLst>
              <a:ext uri="{FF2B5EF4-FFF2-40B4-BE49-F238E27FC236}">
                <a16:creationId xmlns:a16="http://schemas.microsoft.com/office/drawing/2014/main" id="{9D37E6EE-AA52-6F47-2529-5B6B652953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EF5D51-7A98-B9DD-1CDC-552E58B1D962}"/>
              </a:ext>
            </a:extLst>
          </p:cNvPr>
          <p:cNvSpPr>
            <a:spLocks noGrp="1"/>
          </p:cNvSpPr>
          <p:nvPr>
            <p:ph type="sldNum" sz="quarter" idx="12"/>
          </p:nvPr>
        </p:nvSpPr>
        <p:spPr/>
        <p:txBody>
          <a:bodyPr/>
          <a:lstStyle/>
          <a:p>
            <a:fld id="{4597F5B5-DD9F-45FC-979E-D645911E7FE6}" type="slidenum">
              <a:rPr lang="en-US" smtClean="0"/>
              <a:t>‹#›</a:t>
            </a:fld>
            <a:endParaRPr lang="en-US" dirty="0"/>
          </a:p>
        </p:txBody>
      </p:sp>
    </p:spTree>
    <p:extLst>
      <p:ext uri="{BB962C8B-B14F-4D97-AF65-F5344CB8AC3E}">
        <p14:creationId xmlns:p14="http://schemas.microsoft.com/office/powerpoint/2010/main" val="79512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06CC-A75B-5A3F-B544-428E921DE4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F5AA3-C7EC-4C31-4541-F6D393F1DA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7965C5-983D-A43F-4D69-49FF3F5BD2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53D0F0-0DBE-B50A-C569-718EEB30B0B1}"/>
              </a:ext>
            </a:extLst>
          </p:cNvPr>
          <p:cNvSpPr>
            <a:spLocks noGrp="1"/>
          </p:cNvSpPr>
          <p:nvPr>
            <p:ph type="dt" sz="half" idx="10"/>
          </p:nvPr>
        </p:nvSpPr>
        <p:spPr/>
        <p:txBody>
          <a:bodyPr/>
          <a:lstStyle/>
          <a:p>
            <a:fld id="{49B28672-769A-46FB-B486-85F3A6BE736E}" type="datetimeFigureOut">
              <a:rPr lang="en-US" smtClean="0"/>
              <a:t>6/21/2022</a:t>
            </a:fld>
            <a:endParaRPr lang="en-US" dirty="0"/>
          </a:p>
        </p:txBody>
      </p:sp>
      <p:sp>
        <p:nvSpPr>
          <p:cNvPr id="6" name="Footer Placeholder 5">
            <a:extLst>
              <a:ext uri="{FF2B5EF4-FFF2-40B4-BE49-F238E27FC236}">
                <a16:creationId xmlns:a16="http://schemas.microsoft.com/office/drawing/2014/main" id="{163BE88A-04D5-76FA-0272-07A77A5E75D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8EA2F-2076-B232-CF05-F489A5279991}"/>
              </a:ext>
            </a:extLst>
          </p:cNvPr>
          <p:cNvSpPr>
            <a:spLocks noGrp="1"/>
          </p:cNvSpPr>
          <p:nvPr>
            <p:ph type="sldNum" sz="quarter" idx="12"/>
          </p:nvPr>
        </p:nvSpPr>
        <p:spPr/>
        <p:txBody>
          <a:bodyPr/>
          <a:lstStyle/>
          <a:p>
            <a:fld id="{4597F5B5-DD9F-45FC-979E-D645911E7FE6}" type="slidenum">
              <a:rPr lang="en-US" smtClean="0"/>
              <a:t>‹#›</a:t>
            </a:fld>
            <a:endParaRPr lang="en-US" dirty="0"/>
          </a:p>
        </p:txBody>
      </p:sp>
    </p:spTree>
    <p:extLst>
      <p:ext uri="{BB962C8B-B14F-4D97-AF65-F5344CB8AC3E}">
        <p14:creationId xmlns:p14="http://schemas.microsoft.com/office/powerpoint/2010/main" val="55737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0A60-3740-D4E1-7C01-7FB5C84F7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4D1304-6244-39A1-8212-210CF425B6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CF7DF0-AA08-AB01-F067-501D9FC032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0C4880-DA53-C295-715B-EA5DE0588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E83D8-FD92-5059-B542-4BB98781F3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3A9D9E-84AC-B79C-FD6A-758B211EE8C7}"/>
              </a:ext>
            </a:extLst>
          </p:cNvPr>
          <p:cNvSpPr>
            <a:spLocks noGrp="1"/>
          </p:cNvSpPr>
          <p:nvPr>
            <p:ph type="dt" sz="half" idx="10"/>
          </p:nvPr>
        </p:nvSpPr>
        <p:spPr/>
        <p:txBody>
          <a:bodyPr/>
          <a:lstStyle/>
          <a:p>
            <a:fld id="{49B28672-769A-46FB-B486-85F3A6BE736E}" type="datetimeFigureOut">
              <a:rPr lang="en-US" smtClean="0"/>
              <a:t>6/21/2022</a:t>
            </a:fld>
            <a:endParaRPr lang="en-US" dirty="0"/>
          </a:p>
        </p:txBody>
      </p:sp>
      <p:sp>
        <p:nvSpPr>
          <p:cNvPr id="8" name="Footer Placeholder 7">
            <a:extLst>
              <a:ext uri="{FF2B5EF4-FFF2-40B4-BE49-F238E27FC236}">
                <a16:creationId xmlns:a16="http://schemas.microsoft.com/office/drawing/2014/main" id="{8787E03C-60F9-0181-5D28-C3F41140A26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B65F9C4-F993-1A59-8DA9-4BF25469AE03}"/>
              </a:ext>
            </a:extLst>
          </p:cNvPr>
          <p:cNvSpPr>
            <a:spLocks noGrp="1"/>
          </p:cNvSpPr>
          <p:nvPr>
            <p:ph type="sldNum" sz="quarter" idx="12"/>
          </p:nvPr>
        </p:nvSpPr>
        <p:spPr/>
        <p:txBody>
          <a:bodyPr/>
          <a:lstStyle/>
          <a:p>
            <a:fld id="{4597F5B5-DD9F-45FC-979E-D645911E7FE6}" type="slidenum">
              <a:rPr lang="en-US" smtClean="0"/>
              <a:t>‹#›</a:t>
            </a:fld>
            <a:endParaRPr lang="en-US" dirty="0"/>
          </a:p>
        </p:txBody>
      </p:sp>
    </p:spTree>
    <p:extLst>
      <p:ext uri="{BB962C8B-B14F-4D97-AF65-F5344CB8AC3E}">
        <p14:creationId xmlns:p14="http://schemas.microsoft.com/office/powerpoint/2010/main" val="390222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CE67-3E78-36DC-0523-8371F1D662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6C2834-8710-8E71-8DC2-ED7D416D294F}"/>
              </a:ext>
            </a:extLst>
          </p:cNvPr>
          <p:cNvSpPr>
            <a:spLocks noGrp="1"/>
          </p:cNvSpPr>
          <p:nvPr>
            <p:ph type="dt" sz="half" idx="10"/>
          </p:nvPr>
        </p:nvSpPr>
        <p:spPr/>
        <p:txBody>
          <a:bodyPr/>
          <a:lstStyle/>
          <a:p>
            <a:fld id="{49B28672-769A-46FB-B486-85F3A6BE736E}" type="datetimeFigureOut">
              <a:rPr lang="en-US" smtClean="0"/>
              <a:t>6/21/2022</a:t>
            </a:fld>
            <a:endParaRPr lang="en-US" dirty="0"/>
          </a:p>
        </p:txBody>
      </p:sp>
      <p:sp>
        <p:nvSpPr>
          <p:cNvPr id="4" name="Footer Placeholder 3">
            <a:extLst>
              <a:ext uri="{FF2B5EF4-FFF2-40B4-BE49-F238E27FC236}">
                <a16:creationId xmlns:a16="http://schemas.microsoft.com/office/drawing/2014/main" id="{8124E9CA-43BC-401A-1AB8-57C9ED100DF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62974B8-545A-C46F-3244-FE32035F4575}"/>
              </a:ext>
            </a:extLst>
          </p:cNvPr>
          <p:cNvSpPr>
            <a:spLocks noGrp="1"/>
          </p:cNvSpPr>
          <p:nvPr>
            <p:ph type="sldNum" sz="quarter" idx="12"/>
          </p:nvPr>
        </p:nvSpPr>
        <p:spPr/>
        <p:txBody>
          <a:bodyPr/>
          <a:lstStyle/>
          <a:p>
            <a:fld id="{4597F5B5-DD9F-45FC-979E-D645911E7FE6}" type="slidenum">
              <a:rPr lang="en-US" smtClean="0"/>
              <a:t>‹#›</a:t>
            </a:fld>
            <a:endParaRPr lang="en-US" dirty="0"/>
          </a:p>
        </p:txBody>
      </p:sp>
    </p:spTree>
    <p:extLst>
      <p:ext uri="{BB962C8B-B14F-4D97-AF65-F5344CB8AC3E}">
        <p14:creationId xmlns:p14="http://schemas.microsoft.com/office/powerpoint/2010/main" val="467528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907EC3-2773-8D09-9E68-B8D85982055B}"/>
              </a:ext>
            </a:extLst>
          </p:cNvPr>
          <p:cNvSpPr>
            <a:spLocks noGrp="1"/>
          </p:cNvSpPr>
          <p:nvPr>
            <p:ph type="dt" sz="half" idx="10"/>
          </p:nvPr>
        </p:nvSpPr>
        <p:spPr/>
        <p:txBody>
          <a:bodyPr/>
          <a:lstStyle/>
          <a:p>
            <a:fld id="{49B28672-769A-46FB-B486-85F3A6BE736E}" type="datetimeFigureOut">
              <a:rPr lang="en-US" smtClean="0"/>
              <a:t>6/21/2022</a:t>
            </a:fld>
            <a:endParaRPr lang="en-US" dirty="0"/>
          </a:p>
        </p:txBody>
      </p:sp>
      <p:sp>
        <p:nvSpPr>
          <p:cNvPr id="3" name="Footer Placeholder 2">
            <a:extLst>
              <a:ext uri="{FF2B5EF4-FFF2-40B4-BE49-F238E27FC236}">
                <a16:creationId xmlns:a16="http://schemas.microsoft.com/office/drawing/2014/main" id="{3EA3F601-13A8-5383-FDAC-9DE64464C4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85C2D20-B0A9-32CD-AE39-C65FE6453A6D}"/>
              </a:ext>
            </a:extLst>
          </p:cNvPr>
          <p:cNvSpPr>
            <a:spLocks noGrp="1"/>
          </p:cNvSpPr>
          <p:nvPr>
            <p:ph type="sldNum" sz="quarter" idx="12"/>
          </p:nvPr>
        </p:nvSpPr>
        <p:spPr/>
        <p:txBody>
          <a:bodyPr/>
          <a:lstStyle/>
          <a:p>
            <a:fld id="{4597F5B5-DD9F-45FC-979E-D645911E7FE6}" type="slidenum">
              <a:rPr lang="en-US" smtClean="0"/>
              <a:t>‹#›</a:t>
            </a:fld>
            <a:endParaRPr lang="en-US" dirty="0"/>
          </a:p>
        </p:txBody>
      </p:sp>
    </p:spTree>
    <p:extLst>
      <p:ext uri="{BB962C8B-B14F-4D97-AF65-F5344CB8AC3E}">
        <p14:creationId xmlns:p14="http://schemas.microsoft.com/office/powerpoint/2010/main" val="423414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A56C-F464-D0B6-59FC-660B58CD98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32C658-CBBB-62C3-8A54-5171A904D7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640FE4-6A3A-82C6-7FE1-376B72F5B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1ADE3-5B82-EC31-FD6D-51B3FF11FA57}"/>
              </a:ext>
            </a:extLst>
          </p:cNvPr>
          <p:cNvSpPr>
            <a:spLocks noGrp="1"/>
          </p:cNvSpPr>
          <p:nvPr>
            <p:ph type="dt" sz="half" idx="10"/>
          </p:nvPr>
        </p:nvSpPr>
        <p:spPr/>
        <p:txBody>
          <a:bodyPr/>
          <a:lstStyle/>
          <a:p>
            <a:fld id="{49B28672-769A-46FB-B486-85F3A6BE736E}" type="datetimeFigureOut">
              <a:rPr lang="en-US" smtClean="0"/>
              <a:t>6/21/2022</a:t>
            </a:fld>
            <a:endParaRPr lang="en-US" dirty="0"/>
          </a:p>
        </p:txBody>
      </p:sp>
      <p:sp>
        <p:nvSpPr>
          <p:cNvPr id="6" name="Footer Placeholder 5">
            <a:extLst>
              <a:ext uri="{FF2B5EF4-FFF2-40B4-BE49-F238E27FC236}">
                <a16:creationId xmlns:a16="http://schemas.microsoft.com/office/drawing/2014/main" id="{3129AC40-BBE5-0E1B-0BF4-4637B399FE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F99BFA-B5E8-5FCA-435E-FA78F13A5F65}"/>
              </a:ext>
            </a:extLst>
          </p:cNvPr>
          <p:cNvSpPr>
            <a:spLocks noGrp="1"/>
          </p:cNvSpPr>
          <p:nvPr>
            <p:ph type="sldNum" sz="quarter" idx="12"/>
          </p:nvPr>
        </p:nvSpPr>
        <p:spPr/>
        <p:txBody>
          <a:bodyPr/>
          <a:lstStyle/>
          <a:p>
            <a:fld id="{4597F5B5-DD9F-45FC-979E-D645911E7FE6}" type="slidenum">
              <a:rPr lang="en-US" smtClean="0"/>
              <a:t>‹#›</a:t>
            </a:fld>
            <a:endParaRPr lang="en-US" dirty="0"/>
          </a:p>
        </p:txBody>
      </p:sp>
    </p:spTree>
    <p:extLst>
      <p:ext uri="{BB962C8B-B14F-4D97-AF65-F5344CB8AC3E}">
        <p14:creationId xmlns:p14="http://schemas.microsoft.com/office/powerpoint/2010/main" val="353067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542F-BDDC-9977-E17F-29406B168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6A2E08-DC57-13EC-FAA6-D868FBD7D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BCB35FC-768D-9A25-ECDE-57AA76D00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DB52B8-F442-501B-5F08-D817E91B2829}"/>
              </a:ext>
            </a:extLst>
          </p:cNvPr>
          <p:cNvSpPr>
            <a:spLocks noGrp="1"/>
          </p:cNvSpPr>
          <p:nvPr>
            <p:ph type="dt" sz="half" idx="10"/>
          </p:nvPr>
        </p:nvSpPr>
        <p:spPr/>
        <p:txBody>
          <a:bodyPr/>
          <a:lstStyle/>
          <a:p>
            <a:fld id="{49B28672-769A-46FB-B486-85F3A6BE736E}" type="datetimeFigureOut">
              <a:rPr lang="en-US" smtClean="0"/>
              <a:t>6/21/2022</a:t>
            </a:fld>
            <a:endParaRPr lang="en-US" dirty="0"/>
          </a:p>
        </p:txBody>
      </p:sp>
      <p:sp>
        <p:nvSpPr>
          <p:cNvPr id="6" name="Footer Placeholder 5">
            <a:extLst>
              <a:ext uri="{FF2B5EF4-FFF2-40B4-BE49-F238E27FC236}">
                <a16:creationId xmlns:a16="http://schemas.microsoft.com/office/drawing/2014/main" id="{81DCAB5B-5D3E-2EEB-A1BC-12BBEE515B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366818-8AC8-750F-0163-D8FEFD72C1FC}"/>
              </a:ext>
            </a:extLst>
          </p:cNvPr>
          <p:cNvSpPr>
            <a:spLocks noGrp="1"/>
          </p:cNvSpPr>
          <p:nvPr>
            <p:ph type="sldNum" sz="quarter" idx="12"/>
          </p:nvPr>
        </p:nvSpPr>
        <p:spPr/>
        <p:txBody>
          <a:bodyPr/>
          <a:lstStyle/>
          <a:p>
            <a:fld id="{4597F5B5-DD9F-45FC-979E-D645911E7FE6}" type="slidenum">
              <a:rPr lang="en-US" smtClean="0"/>
              <a:t>‹#›</a:t>
            </a:fld>
            <a:endParaRPr lang="en-US" dirty="0"/>
          </a:p>
        </p:txBody>
      </p:sp>
    </p:spTree>
    <p:extLst>
      <p:ext uri="{BB962C8B-B14F-4D97-AF65-F5344CB8AC3E}">
        <p14:creationId xmlns:p14="http://schemas.microsoft.com/office/powerpoint/2010/main" val="2477900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CB2EF6-E48E-202D-A16C-E433BD234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445D1BF-0257-2ACA-280D-A10DFEB6C5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76FD8EB-F1AD-40FD-0CCA-CCAABCB06F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28672-769A-46FB-B486-85F3A6BE736E}" type="datetimeFigureOut">
              <a:rPr lang="en-US" smtClean="0"/>
              <a:t>6/21/2022</a:t>
            </a:fld>
            <a:endParaRPr lang="en-US" dirty="0"/>
          </a:p>
        </p:txBody>
      </p:sp>
      <p:sp>
        <p:nvSpPr>
          <p:cNvPr id="5" name="Footer Placeholder 4">
            <a:extLst>
              <a:ext uri="{FF2B5EF4-FFF2-40B4-BE49-F238E27FC236}">
                <a16:creationId xmlns:a16="http://schemas.microsoft.com/office/drawing/2014/main" id="{A8D31D20-65C1-89DC-F2A0-B4A8BC58F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658AA2-B9F9-3BDF-B90F-54BB01CF05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7F5B5-DD9F-45FC-979E-D645911E7FE6}" type="slidenum">
              <a:rPr lang="en-US" smtClean="0"/>
              <a:t>‹#›</a:t>
            </a:fld>
            <a:endParaRPr lang="en-US" dirty="0"/>
          </a:p>
        </p:txBody>
      </p:sp>
      <p:pic>
        <p:nvPicPr>
          <p:cNvPr id="7" name="Picture 32" descr="aastu logo">
            <a:extLst>
              <a:ext uri="{FF2B5EF4-FFF2-40B4-BE49-F238E27FC236}">
                <a16:creationId xmlns:a16="http://schemas.microsoft.com/office/drawing/2014/main" id="{8017A3B4-57AD-AD6F-6346-624BC06DA96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4491" y="61830"/>
            <a:ext cx="873274" cy="852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067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F5123A-8267-CE08-9BB4-DB0E58A2D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A5377A-4EA4-ABD4-E82B-C7D3384C19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1BBE9-240C-160E-7E05-958555FA8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999D8-1C8A-4F0E-AC31-769E987B5283}" type="datetimeFigureOut">
              <a:rPr lang="en-US" smtClean="0"/>
              <a:t>6/21/2022</a:t>
            </a:fld>
            <a:endParaRPr lang="en-US" dirty="0"/>
          </a:p>
        </p:txBody>
      </p:sp>
      <p:sp>
        <p:nvSpPr>
          <p:cNvPr id="5" name="Footer Placeholder 4">
            <a:extLst>
              <a:ext uri="{FF2B5EF4-FFF2-40B4-BE49-F238E27FC236}">
                <a16:creationId xmlns:a16="http://schemas.microsoft.com/office/drawing/2014/main" id="{86326245-C061-C1B1-038E-707D3EF3A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00F22DB-E8B2-DFB1-8342-F07EFD4CB5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D7EEB-0D5F-4136-ADA2-933F9D26FC27}" type="slidenum">
              <a:rPr lang="en-US" smtClean="0"/>
              <a:t>‹#›</a:t>
            </a:fld>
            <a:endParaRPr lang="en-US" dirty="0"/>
          </a:p>
        </p:txBody>
      </p:sp>
    </p:spTree>
    <p:extLst>
      <p:ext uri="{BB962C8B-B14F-4D97-AF65-F5344CB8AC3E}">
        <p14:creationId xmlns:p14="http://schemas.microsoft.com/office/powerpoint/2010/main" val="93138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7F03378-4DD6-8F5D-EF38-3852FCAC1E1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2049" name="Picture 32" descr="aastu logo">
            <a:extLst>
              <a:ext uri="{FF2B5EF4-FFF2-40B4-BE49-F238E27FC236}">
                <a16:creationId xmlns:a16="http://schemas.microsoft.com/office/drawing/2014/main" id="{E0CFE781-E10D-4871-A684-44FA830D1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5565" y="82118"/>
            <a:ext cx="1347170" cy="13152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20D9A40-96B4-2E43-0379-8D6CD1A0E6ED}"/>
              </a:ext>
            </a:extLst>
          </p:cNvPr>
          <p:cNvSpPr>
            <a:spLocks noChangeArrowheads="1"/>
          </p:cNvSpPr>
          <p:nvPr/>
        </p:nvSpPr>
        <p:spPr bwMode="auto">
          <a:xfrm>
            <a:off x="2287518" y="2993205"/>
            <a:ext cx="577632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Departments of Electrical and Computer Engineering</a:t>
            </a: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(Computer Engineering Stream)</a:t>
            </a: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676D3D-8FDC-707F-99A3-2DDB841AFDEE}"/>
              </a:ext>
            </a:extLst>
          </p:cNvPr>
          <p:cNvSpPr txBox="1"/>
          <p:nvPr/>
        </p:nvSpPr>
        <p:spPr>
          <a:xfrm>
            <a:off x="1544715" y="1625891"/>
            <a:ext cx="7048870" cy="1138773"/>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ADDIS ABABA SCIENCE AND TECHONOLOGY UNIVERSITY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College of Electrical and Mechanical Engineering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EFB282EE-D052-930E-CF08-B1ABF32C38F1}"/>
              </a:ext>
            </a:extLst>
          </p:cNvPr>
          <p:cNvGrpSpPr/>
          <p:nvPr/>
        </p:nvGrpSpPr>
        <p:grpSpPr>
          <a:xfrm>
            <a:off x="1544715" y="4468135"/>
            <a:ext cx="7847860" cy="727969"/>
            <a:chOff x="745725" y="4220500"/>
            <a:chExt cx="7847860" cy="727969"/>
          </a:xfrm>
        </p:grpSpPr>
        <p:sp>
          <p:nvSpPr>
            <p:cNvPr id="7" name="TextBox 6">
              <a:extLst>
                <a:ext uri="{FF2B5EF4-FFF2-40B4-BE49-F238E27FC236}">
                  <a16:creationId xmlns:a16="http://schemas.microsoft.com/office/drawing/2014/main" id="{CBF2D9F9-1560-281D-2A51-75F183609348}"/>
                </a:ext>
              </a:extLst>
            </p:cNvPr>
            <p:cNvSpPr txBox="1"/>
            <p:nvPr/>
          </p:nvSpPr>
          <p:spPr>
            <a:xfrm>
              <a:off x="1890943" y="4225282"/>
              <a:ext cx="6702642" cy="707886"/>
            </a:xfrm>
            <a:prstGeom prst="rect">
              <a:avLst/>
            </a:prstGeom>
            <a:noFill/>
            <a:ln w="12700">
              <a:solidFill>
                <a:schemeClr val="accent1"/>
              </a:solidFill>
            </a:ln>
          </p:spPr>
          <p:txBody>
            <a:bodyPr wrap="square" rtlCol="0">
              <a:spAutoFit/>
            </a:bodyPr>
            <a:lstStyle/>
            <a:p>
              <a:pPr algn="ctr"/>
              <a:r>
                <a:rPr kumimoji="0" lang="en-US" altLang="en-US" sz="2000" b="1" i="0" u="none" strike="noStrike" cap="none" normalizeH="0" baseline="0" dirty="0">
                  <a:ln>
                    <a:noFill/>
                  </a:ln>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Computer Vision Based Authentication and Employee monitoring System</a:t>
              </a:r>
              <a:endParaRPr kumimoji="0" lang="en-US" altLang="en-US" sz="2400" b="1"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p:txBody>
        </p:sp>
        <p:sp>
          <p:nvSpPr>
            <p:cNvPr id="9" name="Arrow: Right 8">
              <a:extLst>
                <a:ext uri="{FF2B5EF4-FFF2-40B4-BE49-F238E27FC236}">
                  <a16:creationId xmlns:a16="http://schemas.microsoft.com/office/drawing/2014/main" id="{5EE065C8-B1E8-33FF-7D8D-36D66C8255E5}"/>
                </a:ext>
              </a:extLst>
            </p:cNvPr>
            <p:cNvSpPr/>
            <p:nvPr/>
          </p:nvSpPr>
          <p:spPr>
            <a:xfrm>
              <a:off x="745725" y="4220500"/>
              <a:ext cx="1029809" cy="727969"/>
            </a:xfrm>
            <a:prstGeom prst="rightArrow">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2">
                      <a:lumMod val="75000"/>
                    </a:schemeClr>
                  </a:solidFill>
                  <a:latin typeface="Times New Roman" panose="02020603050405020304" pitchFamily="18" charset="0"/>
                  <a:cs typeface="Times New Roman" panose="02020603050405020304" pitchFamily="18" charset="0"/>
                </a:rPr>
                <a:t>Title</a:t>
              </a:r>
            </a:p>
          </p:txBody>
        </p:sp>
      </p:grpSp>
      <p:sp>
        <p:nvSpPr>
          <p:cNvPr id="11" name="TextBox 10">
            <a:extLst>
              <a:ext uri="{FF2B5EF4-FFF2-40B4-BE49-F238E27FC236}">
                <a16:creationId xmlns:a16="http://schemas.microsoft.com/office/drawing/2014/main" id="{9AE65849-F30C-629C-8CE5-293C0F2E9EBD}"/>
              </a:ext>
            </a:extLst>
          </p:cNvPr>
          <p:cNvSpPr txBox="1"/>
          <p:nvPr/>
        </p:nvSpPr>
        <p:spPr>
          <a:xfrm>
            <a:off x="4395565" y="5361095"/>
            <a:ext cx="2805344" cy="461665"/>
          </a:xfrm>
          <a:prstGeom prst="rect">
            <a:avLst/>
          </a:prstGeom>
          <a:solidFill>
            <a:schemeClr val="bg1">
              <a:lumMod val="85000"/>
            </a:schemeClr>
          </a:solidFill>
          <a:ln>
            <a:solidFill>
              <a:schemeClr val="bg1"/>
            </a:solidFill>
          </a:ln>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June 22, 2022</a:t>
            </a:r>
          </a:p>
        </p:txBody>
      </p:sp>
      <p:sp>
        <p:nvSpPr>
          <p:cNvPr id="12" name="TextBox 11">
            <a:extLst>
              <a:ext uri="{FF2B5EF4-FFF2-40B4-BE49-F238E27FC236}">
                <a16:creationId xmlns:a16="http://schemas.microsoft.com/office/drawing/2014/main" id="{A4854219-E50D-6767-B6F7-0AB94DC5FCBA}"/>
              </a:ext>
            </a:extLst>
          </p:cNvPr>
          <p:cNvSpPr txBox="1"/>
          <p:nvPr/>
        </p:nvSpPr>
        <p:spPr>
          <a:xfrm>
            <a:off x="8487052" y="6338656"/>
            <a:ext cx="2911876" cy="457200"/>
          </a:xfrm>
          <a:prstGeom prst="rect">
            <a:avLst/>
          </a:prstGeom>
          <a:solidFill>
            <a:schemeClr val="bg1"/>
          </a:solidFill>
        </p:spPr>
        <p:txBody>
          <a:bodyPr wrap="square" rtlCol="0">
            <a:spAutoFit/>
          </a:bodyPr>
          <a:lstStyle/>
          <a:p>
            <a:endParaRPr lang="en-US" dirty="0"/>
          </a:p>
        </p:txBody>
      </p:sp>
      <p:sp>
        <p:nvSpPr>
          <p:cNvPr id="13" name="TextBox 12">
            <a:extLst>
              <a:ext uri="{FF2B5EF4-FFF2-40B4-BE49-F238E27FC236}">
                <a16:creationId xmlns:a16="http://schemas.microsoft.com/office/drawing/2014/main" id="{FA7DC71B-4F4D-7385-6626-C391C46DF1E4}"/>
              </a:ext>
            </a:extLst>
          </p:cNvPr>
          <p:cNvSpPr txBox="1"/>
          <p:nvPr/>
        </p:nvSpPr>
        <p:spPr>
          <a:xfrm>
            <a:off x="97654" y="6338656"/>
            <a:ext cx="7119892" cy="457200"/>
          </a:xfrm>
          <a:prstGeom prst="rect">
            <a:avLst/>
          </a:prstGeom>
          <a:solidFill>
            <a:schemeClr val="bg1"/>
          </a:solidFill>
        </p:spPr>
        <p:txBody>
          <a:bodyPr wrap="square" rtlCol="0">
            <a:spAutoFit/>
          </a:bodyPr>
          <a:lstStyle/>
          <a:p>
            <a:endParaRPr lang="en-US" dirty="0"/>
          </a:p>
        </p:txBody>
      </p:sp>
      <p:sp>
        <p:nvSpPr>
          <p:cNvPr id="14" name="TextBox 13">
            <a:extLst>
              <a:ext uri="{FF2B5EF4-FFF2-40B4-BE49-F238E27FC236}">
                <a16:creationId xmlns:a16="http://schemas.microsoft.com/office/drawing/2014/main" id="{46C9E6D9-C73D-AB4A-93B0-11567F947D3D}"/>
              </a:ext>
            </a:extLst>
          </p:cNvPr>
          <p:cNvSpPr txBox="1"/>
          <p:nvPr/>
        </p:nvSpPr>
        <p:spPr>
          <a:xfrm>
            <a:off x="3480046" y="3789032"/>
            <a:ext cx="3586579" cy="646331"/>
          </a:xfrm>
          <a:prstGeom prst="rect">
            <a:avLst/>
          </a:prstGeom>
          <a:noFill/>
        </p:spPr>
        <p:txBody>
          <a:bodyPr wrap="square" rtlCol="0">
            <a:spAutoFit/>
          </a:bodyPr>
          <a:lstStyle/>
          <a:p>
            <a:pPr algn="ct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BSc. Final Year Project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dirty="0"/>
          </a:p>
        </p:txBody>
      </p:sp>
      <p:sp>
        <p:nvSpPr>
          <p:cNvPr id="15" name="TextBox 14">
            <a:extLst>
              <a:ext uri="{FF2B5EF4-FFF2-40B4-BE49-F238E27FC236}">
                <a16:creationId xmlns:a16="http://schemas.microsoft.com/office/drawing/2014/main" id="{D9039555-905D-1469-8203-CF4EC41E04AE}"/>
              </a:ext>
            </a:extLst>
          </p:cNvPr>
          <p:cNvSpPr txBox="1"/>
          <p:nvPr/>
        </p:nvSpPr>
        <p:spPr>
          <a:xfrm>
            <a:off x="0" y="82118"/>
            <a:ext cx="1109709" cy="98320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926245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8</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13">
            <a:extLst>
              <a:ext uri="{FF2B5EF4-FFF2-40B4-BE49-F238E27FC236}">
                <a16:creationId xmlns:a16="http://schemas.microsoft.com/office/drawing/2014/main" id="{5FF16EBD-0B16-FF6E-890B-B927917C00A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9" name="Group 8">
            <a:extLst>
              <a:ext uri="{FF2B5EF4-FFF2-40B4-BE49-F238E27FC236}">
                <a16:creationId xmlns:a16="http://schemas.microsoft.com/office/drawing/2014/main" id="{3096E826-50DC-9630-DAE6-45D6D8347C7B}"/>
              </a:ext>
            </a:extLst>
          </p:cNvPr>
          <p:cNvGrpSpPr/>
          <p:nvPr/>
        </p:nvGrpSpPr>
        <p:grpSpPr>
          <a:xfrm>
            <a:off x="857809" y="1001984"/>
            <a:ext cx="9813339" cy="4332606"/>
            <a:chOff x="778089" y="1770529"/>
            <a:chExt cx="9813339" cy="4332606"/>
          </a:xfrm>
        </p:grpSpPr>
        <p:grpSp>
          <p:nvGrpSpPr>
            <p:cNvPr id="10" name="Group 9">
              <a:extLst>
                <a:ext uri="{FF2B5EF4-FFF2-40B4-BE49-F238E27FC236}">
                  <a16:creationId xmlns:a16="http://schemas.microsoft.com/office/drawing/2014/main" id="{772DCCD9-D71B-3EFB-3858-7C818319DAF5}"/>
                </a:ext>
              </a:extLst>
            </p:cNvPr>
            <p:cNvGrpSpPr/>
            <p:nvPr/>
          </p:nvGrpSpPr>
          <p:grpSpPr>
            <a:xfrm>
              <a:off x="816744" y="1770529"/>
              <a:ext cx="9774684" cy="1487443"/>
              <a:chOff x="1270617" y="1941557"/>
              <a:chExt cx="9774684" cy="1487443"/>
            </a:xfrm>
          </p:grpSpPr>
          <p:sp>
            <p:nvSpPr>
              <p:cNvPr id="17" name="TextBox 16">
                <a:extLst>
                  <a:ext uri="{FF2B5EF4-FFF2-40B4-BE49-F238E27FC236}">
                    <a16:creationId xmlns:a16="http://schemas.microsoft.com/office/drawing/2014/main" id="{D4C9D1F9-F072-A8E8-F7F3-3600B883C855}"/>
                  </a:ext>
                </a:extLst>
              </p:cNvPr>
              <p:cNvSpPr txBox="1"/>
              <p:nvPr/>
            </p:nvSpPr>
            <p:spPr>
              <a:xfrm>
                <a:off x="1270617" y="1941557"/>
                <a:ext cx="1543604" cy="369332"/>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preprocessing</a:t>
                </a:r>
                <a:endParaRPr lang="en-US" b="1" dirty="0"/>
              </a:p>
            </p:txBody>
          </p:sp>
          <p:sp>
            <p:nvSpPr>
              <p:cNvPr id="19" name="Subtitle 3">
                <a:extLst>
                  <a:ext uri="{FF2B5EF4-FFF2-40B4-BE49-F238E27FC236}">
                    <a16:creationId xmlns:a16="http://schemas.microsoft.com/office/drawing/2014/main" id="{24F5E7FE-C9E0-72A1-746A-0A6DCF8E3E59}"/>
                  </a:ext>
                </a:extLst>
              </p:cNvPr>
              <p:cNvSpPr txBox="1">
                <a:spLocks/>
              </p:cNvSpPr>
              <p:nvPr/>
            </p:nvSpPr>
            <p:spPr>
              <a:xfrm>
                <a:off x="1467406" y="2321953"/>
                <a:ext cx="9577895" cy="11070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first, it converts color images to gray scale images and </a:t>
                </a:r>
              </a:p>
              <a:p>
                <a:pPr marL="342900" indent="-342900" algn="l">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Each face image will convert into pixels and will divides the image into various pieces then it stores the values of each pixel. </a:t>
                </a:r>
              </a:p>
            </p:txBody>
          </p:sp>
        </p:grpSp>
        <p:grpSp>
          <p:nvGrpSpPr>
            <p:cNvPr id="11" name="Group 10">
              <a:extLst>
                <a:ext uri="{FF2B5EF4-FFF2-40B4-BE49-F238E27FC236}">
                  <a16:creationId xmlns:a16="http://schemas.microsoft.com/office/drawing/2014/main" id="{F478EEB5-4A4C-430A-6B6E-277CD7D6A227}"/>
                </a:ext>
              </a:extLst>
            </p:cNvPr>
            <p:cNvGrpSpPr/>
            <p:nvPr/>
          </p:nvGrpSpPr>
          <p:grpSpPr>
            <a:xfrm>
              <a:off x="778089" y="3126350"/>
              <a:ext cx="8713804" cy="1591790"/>
              <a:chOff x="1007245" y="4047406"/>
              <a:chExt cx="8713804" cy="1591790"/>
            </a:xfrm>
          </p:grpSpPr>
          <p:sp>
            <p:nvSpPr>
              <p:cNvPr id="15" name="TextBox 14">
                <a:extLst>
                  <a:ext uri="{FF2B5EF4-FFF2-40B4-BE49-F238E27FC236}">
                    <a16:creationId xmlns:a16="http://schemas.microsoft.com/office/drawing/2014/main" id="{CE991068-40B1-9DB1-1807-9B3088DF9DF2}"/>
                  </a:ext>
                </a:extLst>
              </p:cNvPr>
              <p:cNvSpPr txBox="1"/>
              <p:nvPr/>
            </p:nvSpPr>
            <p:spPr>
              <a:xfrm>
                <a:off x="1007245" y="4047406"/>
                <a:ext cx="2037796" cy="369333"/>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Feature extraction</a:t>
                </a:r>
                <a:endParaRPr lang="en-US" b="1" dirty="0"/>
              </a:p>
            </p:txBody>
          </p:sp>
          <p:sp>
            <p:nvSpPr>
              <p:cNvPr id="16" name="TextBox 15">
                <a:extLst>
                  <a:ext uri="{FF2B5EF4-FFF2-40B4-BE49-F238E27FC236}">
                    <a16:creationId xmlns:a16="http://schemas.microsoft.com/office/drawing/2014/main" id="{D90A69D3-93E8-6E43-E767-F133819B1108}"/>
                  </a:ext>
                </a:extLst>
              </p:cNvPr>
              <p:cNvSpPr txBox="1"/>
              <p:nvPr/>
            </p:nvSpPr>
            <p:spPr>
              <a:xfrm>
                <a:off x="1140411" y="4438867"/>
                <a:ext cx="8580638"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In this stage the facial feature like mouse, nose, and eyes will take and their correlation will generated and these data will replace the face images in the form of pythons data-frame, previously converted from an array. </a:t>
                </a:r>
              </a:p>
              <a:p>
                <a:pPr marL="285750" indent="-285750">
                  <a:buFont typeface="Wingdings" panose="05000000000000000000" pitchFamily="2" charset="2"/>
                  <a:buChar char="§"/>
                </a:pPr>
                <a:r>
                  <a:rPr lang="en-US" dirty="0"/>
                  <a:t>The algorithm will do all the detail of the feature extractions. </a:t>
                </a:r>
              </a:p>
            </p:txBody>
          </p:sp>
        </p:grpSp>
        <p:grpSp>
          <p:nvGrpSpPr>
            <p:cNvPr id="12" name="Group 11">
              <a:extLst>
                <a:ext uri="{FF2B5EF4-FFF2-40B4-BE49-F238E27FC236}">
                  <a16:creationId xmlns:a16="http://schemas.microsoft.com/office/drawing/2014/main" id="{38465A60-25EE-3FF7-2881-F0D5CC271427}"/>
                </a:ext>
              </a:extLst>
            </p:cNvPr>
            <p:cNvGrpSpPr/>
            <p:nvPr/>
          </p:nvGrpSpPr>
          <p:grpSpPr>
            <a:xfrm>
              <a:off x="816744" y="4718140"/>
              <a:ext cx="8675149" cy="1384995"/>
              <a:chOff x="1007245" y="3973310"/>
              <a:chExt cx="8675149" cy="1384995"/>
            </a:xfrm>
          </p:grpSpPr>
          <p:sp>
            <p:nvSpPr>
              <p:cNvPr id="13" name="TextBox 12">
                <a:extLst>
                  <a:ext uri="{FF2B5EF4-FFF2-40B4-BE49-F238E27FC236}">
                    <a16:creationId xmlns:a16="http://schemas.microsoft.com/office/drawing/2014/main" id="{8AB8DBCF-710A-7FCB-48BF-057BEB3B058C}"/>
                  </a:ext>
                </a:extLst>
              </p:cNvPr>
              <p:cNvSpPr txBox="1"/>
              <p:nvPr/>
            </p:nvSpPr>
            <p:spPr>
              <a:xfrm>
                <a:off x="1007245" y="3973310"/>
                <a:ext cx="2249014" cy="369332"/>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Classification phase</a:t>
                </a:r>
                <a:endParaRPr lang="en-US" b="1" dirty="0"/>
              </a:p>
            </p:txBody>
          </p:sp>
          <p:sp>
            <p:nvSpPr>
              <p:cNvPr id="14" name="TextBox 13">
                <a:extLst>
                  <a:ext uri="{FF2B5EF4-FFF2-40B4-BE49-F238E27FC236}">
                    <a16:creationId xmlns:a16="http://schemas.microsoft.com/office/drawing/2014/main" id="{BD802096-B841-0C86-9724-5443BE91AC2B}"/>
                  </a:ext>
                </a:extLst>
              </p:cNvPr>
              <p:cNvSpPr txBox="1"/>
              <p:nvPr/>
            </p:nvSpPr>
            <p:spPr>
              <a:xfrm>
                <a:off x="1101756" y="4342642"/>
                <a:ext cx="8580638" cy="1015663"/>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At this stage, based on the features take in the above phase, the recognizer will made a classification to group faces those are related and will generate a data in the form an arrays, and following it will stored in the form of trainer.xml.</a:t>
                </a:r>
              </a:p>
            </p:txBody>
          </p:sp>
        </p:grpSp>
      </p:grpSp>
      <p:sp>
        <p:nvSpPr>
          <p:cNvPr id="22" name="Title 1">
            <a:extLst>
              <a:ext uri="{FF2B5EF4-FFF2-40B4-BE49-F238E27FC236}">
                <a16:creationId xmlns:a16="http://schemas.microsoft.com/office/drawing/2014/main" id="{B1F2B779-8E9B-F710-55B4-23F3BD18F074}"/>
              </a:ext>
            </a:extLst>
          </p:cNvPr>
          <p:cNvSpPr>
            <a:spLocks noGrp="1"/>
          </p:cNvSpPr>
          <p:nvPr>
            <p:ph type="ctrTitle"/>
          </p:nvPr>
        </p:nvSpPr>
        <p:spPr>
          <a:xfrm>
            <a:off x="896464" y="334858"/>
            <a:ext cx="5314767" cy="554277"/>
          </a:xfrm>
        </p:spPr>
        <p:txBody>
          <a:bodyPr>
            <a:normAutofit/>
          </a:bodyPr>
          <a:lstStyle/>
          <a:p>
            <a:pPr algn="l"/>
            <a:r>
              <a:rPr lang="en-US" sz="2800" b="1" dirty="0" err="1">
                <a:latin typeface="Times New Roman" panose="02020603050405020304" pitchFamily="18" charset="0"/>
                <a:cs typeface="Times New Roman" panose="02020603050405020304" pitchFamily="18" charset="0"/>
              </a:rPr>
              <a:t>Con’t</a:t>
            </a:r>
            <a:r>
              <a:rPr lang="en-US" sz="2800" b="1" dirty="0">
                <a:latin typeface="Times New Roman" panose="02020603050405020304" pitchFamily="18" charset="0"/>
                <a:cs typeface="Times New Roman" panose="02020603050405020304" pitchFamily="18" charset="0"/>
              </a:rPr>
              <a:t>…</a:t>
            </a: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98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C713-86DE-D7A5-D635-6AB355A2144C}"/>
              </a:ext>
            </a:extLst>
          </p:cNvPr>
          <p:cNvSpPr>
            <a:spLocks noGrp="1"/>
          </p:cNvSpPr>
          <p:nvPr>
            <p:ph type="ctrTitle"/>
          </p:nvPr>
        </p:nvSpPr>
        <p:spPr>
          <a:xfrm>
            <a:off x="923278" y="260572"/>
            <a:ext cx="5314767" cy="554277"/>
          </a:xfrm>
        </p:spPr>
        <p:txBody>
          <a:bodyPr>
            <a:normAutofit/>
          </a:bodyPr>
          <a:lstStyle/>
          <a:p>
            <a:pPr algn="l"/>
            <a:r>
              <a:rPr lang="en-US" sz="2800" b="1" dirty="0" err="1">
                <a:latin typeface="Times New Roman" panose="02020603050405020304" pitchFamily="18" charset="0"/>
                <a:cs typeface="Times New Roman" panose="02020603050405020304" pitchFamily="18" charset="0"/>
              </a:rPr>
              <a:t>Con’t</a:t>
            </a:r>
            <a:r>
              <a:rPr lang="en-US" sz="2800" b="1" dirty="0">
                <a:latin typeface="Times New Roman" panose="02020603050405020304" pitchFamily="18" charset="0"/>
                <a:cs typeface="Times New Roman" panose="02020603050405020304" pitchFamily="18" charset="0"/>
              </a:rPr>
              <a:t>…</a:t>
            </a:r>
            <a:endParaRPr lang="en-US" sz="48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9</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13">
            <a:extLst>
              <a:ext uri="{FF2B5EF4-FFF2-40B4-BE49-F238E27FC236}">
                <a16:creationId xmlns:a16="http://schemas.microsoft.com/office/drawing/2014/main" id="{5FF16EBD-0B16-FF6E-890B-B927917C00A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4" name="Group 13">
            <a:extLst>
              <a:ext uri="{FF2B5EF4-FFF2-40B4-BE49-F238E27FC236}">
                <a16:creationId xmlns:a16="http://schemas.microsoft.com/office/drawing/2014/main" id="{6D0CEE3D-F48C-9D32-C6A8-6C59768D7DC6}"/>
              </a:ext>
            </a:extLst>
          </p:cNvPr>
          <p:cNvGrpSpPr/>
          <p:nvPr/>
        </p:nvGrpSpPr>
        <p:grpSpPr>
          <a:xfrm>
            <a:off x="778088" y="1018963"/>
            <a:ext cx="10185834" cy="2956196"/>
            <a:chOff x="1270616" y="1941557"/>
            <a:chExt cx="9774685" cy="1427209"/>
          </a:xfrm>
        </p:grpSpPr>
        <p:sp>
          <p:nvSpPr>
            <p:cNvPr id="9" name="TextBox 8">
              <a:extLst>
                <a:ext uri="{FF2B5EF4-FFF2-40B4-BE49-F238E27FC236}">
                  <a16:creationId xmlns:a16="http://schemas.microsoft.com/office/drawing/2014/main" id="{0F7DCE74-6359-1356-D7E4-5692B8FE170F}"/>
                </a:ext>
              </a:extLst>
            </p:cNvPr>
            <p:cNvSpPr txBox="1"/>
            <p:nvPr/>
          </p:nvSpPr>
          <p:spPr>
            <a:xfrm>
              <a:off x="1270616" y="1941557"/>
              <a:ext cx="2345834" cy="193167"/>
            </a:xfrm>
            <a:prstGeom prst="rect">
              <a:avLst/>
            </a:prstGeom>
            <a:noFill/>
          </p:spPr>
          <p:txBody>
            <a:bodyPr wrap="square" rtlCol="0">
              <a:spAutoFit/>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Recognition phase</a:t>
              </a:r>
              <a:endParaRPr lang="en-US" sz="2000" b="1" dirty="0"/>
            </a:p>
          </p:txBody>
        </p:sp>
        <p:sp>
          <p:nvSpPr>
            <p:cNvPr id="29" name="Subtitle 3">
              <a:extLst>
                <a:ext uri="{FF2B5EF4-FFF2-40B4-BE49-F238E27FC236}">
                  <a16:creationId xmlns:a16="http://schemas.microsoft.com/office/drawing/2014/main" id="{0E8624B4-A03D-2894-A2D7-6FA50A9D8A13}"/>
                </a:ext>
              </a:extLst>
            </p:cNvPr>
            <p:cNvSpPr txBox="1">
              <a:spLocks/>
            </p:cNvSpPr>
            <p:nvPr/>
          </p:nvSpPr>
          <p:spPr>
            <a:xfrm>
              <a:off x="1409945" y="2135030"/>
              <a:ext cx="9635356" cy="12337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At this stage,  we have a model which was trained over the registered employees face data.</a:t>
              </a:r>
            </a:p>
            <a:p>
              <a:pPr marL="342900" indent="-342900" algn="l">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After this, the system can detect a person and </a:t>
              </a:r>
              <a:r>
                <a:rPr lang="en-US" sz="2000" dirty="0">
                  <a:latin typeface="Times New Roman" panose="02020603050405020304" pitchFamily="18" charset="0"/>
                  <a:ea typeface="Calibri" panose="020F0502020204030204" pitchFamily="34" charset="0"/>
                  <a:cs typeface="Times New Roman" panose="02020603050405020304" pitchFamily="18" charset="0"/>
                </a:rPr>
                <a:t>will identify his identity based on his face image – </a:t>
              </a:r>
              <a:r>
                <a:rPr lang="en-US" sz="2000" b="1" dirty="0">
                  <a:latin typeface="Times New Roman" panose="02020603050405020304" pitchFamily="18" charset="0"/>
                  <a:ea typeface="Calibri" panose="020F0502020204030204" pitchFamily="34" charset="0"/>
                  <a:cs typeface="Times New Roman" panose="02020603050405020304" pitchFamily="18" charset="0"/>
                </a:rPr>
                <a:t>face recognition</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The system take person’s face data at from the camera and once doing the preprocessing phase, it will compare with the existing face data with in the trained model.</a:t>
              </a:r>
            </a:p>
            <a:p>
              <a:pPr marL="342900" indent="-342900" algn="l">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Once a match with the specified confusion matrix found, the face is known recognized, else the face is said to be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‘unknown’. </a:t>
              </a:r>
            </a:p>
          </p:txBody>
        </p:sp>
      </p:grpSp>
      <p:sp>
        <p:nvSpPr>
          <p:cNvPr id="18" name="Subtitle 3">
            <a:extLst>
              <a:ext uri="{FF2B5EF4-FFF2-40B4-BE49-F238E27FC236}">
                <a16:creationId xmlns:a16="http://schemas.microsoft.com/office/drawing/2014/main" id="{6C5B9BD9-6F9A-28EB-8282-F603C32ABEA3}"/>
              </a:ext>
            </a:extLst>
          </p:cNvPr>
          <p:cNvSpPr txBox="1">
            <a:spLocks/>
          </p:cNvSpPr>
          <p:nvPr/>
        </p:nvSpPr>
        <p:spPr>
          <a:xfrm>
            <a:off x="923278" y="4141772"/>
            <a:ext cx="10040644" cy="17461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For the first case, the door will opened, the person welcomed, and will closed after the specified period of time- (30seconds). At this stage, attendance for the recognized person will taken.</a:t>
            </a:r>
          </a:p>
          <a:p>
            <a:pPr marL="342900" indent="-342900" algn="l">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the second case, when the face get unknow, the system will keep the person to try other means to get access at the gate –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guest mode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5420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10</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13">
            <a:extLst>
              <a:ext uri="{FF2B5EF4-FFF2-40B4-BE49-F238E27FC236}">
                <a16:creationId xmlns:a16="http://schemas.microsoft.com/office/drawing/2014/main" id="{5FF16EBD-0B16-FF6E-890B-B927917C00A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Content Placeholder 2">
            <a:extLst>
              <a:ext uri="{FF2B5EF4-FFF2-40B4-BE49-F238E27FC236}">
                <a16:creationId xmlns:a16="http://schemas.microsoft.com/office/drawing/2014/main" id="{8970FCDA-C0B9-A816-1FBA-C525CE0D624A}"/>
              </a:ext>
            </a:extLst>
          </p:cNvPr>
          <p:cNvSpPr txBox="1">
            <a:spLocks/>
          </p:cNvSpPr>
          <p:nvPr/>
        </p:nvSpPr>
        <p:spPr>
          <a:xfrm>
            <a:off x="900344" y="983203"/>
            <a:ext cx="10515600" cy="23437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At the recognition phase, there are more than one possibilities:</a:t>
            </a:r>
          </a:p>
          <a:p>
            <a:pPr marL="800100" lvl="1" indent="-342900" algn="l">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person may not positioned appropriately in front of the camera, or </a:t>
            </a:r>
          </a:p>
          <a:p>
            <a:pPr marL="800100" lvl="1" indent="-342900" algn="l">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light intensity may varied too much from the conditions were the training was made.</a:t>
            </a:r>
          </a:p>
          <a:p>
            <a:pPr algn="l">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 only considered the second case only, since the first case seems obvious.</a:t>
            </a:r>
          </a:p>
          <a:p>
            <a:pPr algn="l">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Our system will recognize this situation when there is no face detected at the camera once the system is at recognition phase.</a:t>
            </a: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3DAB685E-879A-744C-3CFA-08A662226D7F}"/>
              </a:ext>
            </a:extLst>
          </p:cNvPr>
          <p:cNvGrpSpPr/>
          <p:nvPr/>
        </p:nvGrpSpPr>
        <p:grpSpPr>
          <a:xfrm>
            <a:off x="420949" y="3229252"/>
            <a:ext cx="10605117" cy="3065015"/>
            <a:chOff x="323295" y="3728621"/>
            <a:chExt cx="10605117" cy="3065015"/>
          </a:xfrm>
        </p:grpSpPr>
        <p:sp>
          <p:nvSpPr>
            <p:cNvPr id="15" name="Title 1">
              <a:extLst>
                <a:ext uri="{FF2B5EF4-FFF2-40B4-BE49-F238E27FC236}">
                  <a16:creationId xmlns:a16="http://schemas.microsoft.com/office/drawing/2014/main" id="{1EA96058-9D06-8074-6310-F4F1A49799F3}"/>
                </a:ext>
              </a:extLst>
            </p:cNvPr>
            <p:cNvSpPr txBox="1">
              <a:spLocks/>
            </p:cNvSpPr>
            <p:nvPr/>
          </p:nvSpPr>
          <p:spPr>
            <a:xfrm>
              <a:off x="323295" y="3728621"/>
              <a:ext cx="3289916" cy="370134"/>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Two factor authentication</a:t>
              </a:r>
            </a:p>
          </p:txBody>
        </p:sp>
        <p:sp>
          <p:nvSpPr>
            <p:cNvPr id="16" name="Content Placeholder 2">
              <a:extLst>
                <a:ext uri="{FF2B5EF4-FFF2-40B4-BE49-F238E27FC236}">
                  <a16:creationId xmlns:a16="http://schemas.microsoft.com/office/drawing/2014/main" id="{C005AB80-0068-E7F6-FBB3-B72D858D4C6F}"/>
                </a:ext>
              </a:extLst>
            </p:cNvPr>
            <p:cNvSpPr txBox="1">
              <a:spLocks/>
            </p:cNvSpPr>
            <p:nvPr/>
          </p:nvSpPr>
          <p:spPr>
            <a:xfrm>
              <a:off x="800100" y="4094316"/>
              <a:ext cx="10128312" cy="269932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person at the moment will entertained to try two factor authentication.</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system request  a username and password, user will forward via the keypad and the communication with the system is interfaced via a liquid crystal display(LCD).</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system will generate 4-digit one time password(OTP) which will expired after 30seconds, and it will sent to the respective email address.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User will entered this via  the keypad, and if the generated OTP and the </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user’s input are equal with in the specified time- </a:t>
              </a:r>
              <a:r>
                <a:rPr lang="en-US" sz="2400" dirty="0" err="1">
                  <a:latin typeface="Times New Roman" panose="02020603050405020304" pitchFamily="18" charset="0"/>
                  <a:cs typeface="Times New Roman" panose="02020603050405020304" pitchFamily="18" charset="0"/>
                </a:rPr>
                <a:t>otpage</a:t>
              </a:r>
              <a:r>
                <a:rPr lang="en-US" sz="2400" dirty="0">
                  <a:latin typeface="Times New Roman" panose="02020603050405020304" pitchFamily="18" charset="0"/>
                  <a:cs typeface="Times New Roman" panose="02020603050405020304" pitchFamily="18" charset="0"/>
                </a:rPr>
                <a:t>, the door will opened and the other task will done as a detected person.</a:t>
              </a: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grpSp>
      <p:sp>
        <p:nvSpPr>
          <p:cNvPr id="17" name="Title 1">
            <a:extLst>
              <a:ext uri="{FF2B5EF4-FFF2-40B4-BE49-F238E27FC236}">
                <a16:creationId xmlns:a16="http://schemas.microsoft.com/office/drawing/2014/main" id="{5256B847-D0D3-3A11-6FCA-15F8D413E716}"/>
              </a:ext>
            </a:extLst>
          </p:cNvPr>
          <p:cNvSpPr txBox="1">
            <a:spLocks/>
          </p:cNvSpPr>
          <p:nvPr/>
        </p:nvSpPr>
        <p:spPr>
          <a:xfrm>
            <a:off x="900344" y="387605"/>
            <a:ext cx="2839745" cy="5048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Times New Roman" panose="02020603050405020304" pitchFamily="18" charset="0"/>
                <a:cs typeface="Times New Roman" panose="02020603050405020304" pitchFamily="18" charset="0"/>
              </a:rPr>
              <a:t>Unknown face…</a:t>
            </a:r>
          </a:p>
        </p:txBody>
      </p:sp>
    </p:spTree>
    <p:extLst>
      <p:ext uri="{BB962C8B-B14F-4D97-AF65-F5344CB8AC3E}">
        <p14:creationId xmlns:p14="http://schemas.microsoft.com/office/powerpoint/2010/main" val="2861111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11</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13">
            <a:extLst>
              <a:ext uri="{FF2B5EF4-FFF2-40B4-BE49-F238E27FC236}">
                <a16:creationId xmlns:a16="http://schemas.microsoft.com/office/drawing/2014/main" id="{5FF16EBD-0B16-FF6E-890B-B927917C00A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Content Placeholder 2">
            <a:extLst>
              <a:ext uri="{FF2B5EF4-FFF2-40B4-BE49-F238E27FC236}">
                <a16:creationId xmlns:a16="http://schemas.microsoft.com/office/drawing/2014/main" id="{8970FCDA-C0B9-A816-1FBA-C525CE0D624A}"/>
              </a:ext>
            </a:extLst>
          </p:cNvPr>
          <p:cNvSpPr txBox="1">
            <a:spLocks/>
          </p:cNvSpPr>
          <p:nvPr/>
        </p:nvSpPr>
        <p:spPr>
          <a:xfrm>
            <a:off x="900344" y="983203"/>
            <a:ext cx="10515600" cy="23437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3DAB685E-879A-744C-3CFA-08A662226D7F}"/>
              </a:ext>
            </a:extLst>
          </p:cNvPr>
          <p:cNvGrpSpPr/>
          <p:nvPr/>
        </p:nvGrpSpPr>
        <p:grpSpPr>
          <a:xfrm>
            <a:off x="465337" y="1258409"/>
            <a:ext cx="10605117" cy="4341181"/>
            <a:chOff x="323295" y="3728621"/>
            <a:chExt cx="10605117" cy="4341181"/>
          </a:xfrm>
        </p:grpSpPr>
        <p:sp>
          <p:nvSpPr>
            <p:cNvPr id="15" name="Title 1">
              <a:extLst>
                <a:ext uri="{FF2B5EF4-FFF2-40B4-BE49-F238E27FC236}">
                  <a16:creationId xmlns:a16="http://schemas.microsoft.com/office/drawing/2014/main" id="{1EA96058-9D06-8074-6310-F4F1A49799F3}"/>
                </a:ext>
              </a:extLst>
            </p:cNvPr>
            <p:cNvSpPr txBox="1">
              <a:spLocks/>
            </p:cNvSpPr>
            <p:nvPr/>
          </p:nvSpPr>
          <p:spPr>
            <a:xfrm>
              <a:off x="323295" y="3728621"/>
              <a:ext cx="3289916" cy="370134"/>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Guest mode…</a:t>
              </a:r>
            </a:p>
          </p:txBody>
        </p:sp>
        <p:sp>
          <p:nvSpPr>
            <p:cNvPr id="16" name="Content Placeholder 2">
              <a:extLst>
                <a:ext uri="{FF2B5EF4-FFF2-40B4-BE49-F238E27FC236}">
                  <a16:creationId xmlns:a16="http://schemas.microsoft.com/office/drawing/2014/main" id="{C005AB80-0068-E7F6-FBB3-B72D858D4C6F}"/>
                </a:ext>
              </a:extLst>
            </p:cNvPr>
            <p:cNvSpPr txBox="1">
              <a:spLocks/>
            </p:cNvSpPr>
            <p:nvPr/>
          </p:nvSpPr>
          <p:spPr>
            <a:xfrm>
              <a:off x="800100" y="4094315"/>
              <a:ext cx="10128312" cy="39754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When the person detected ‘Unknow’, we added a guest mode option.</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new, unregistered person will prompt to try a guest mode and his request will forward to the admins email, based on the response he will get or denied access.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email contains three images of the guest, a onetime password from the system and guest’s phone number.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If the admin grant permission, he will call and tell the </a:t>
              </a:r>
              <a:r>
                <a:rPr lang="en-US" sz="2400" dirty="0" err="1">
                  <a:latin typeface="Times New Roman" panose="02020603050405020304" pitchFamily="18" charset="0"/>
                  <a:cs typeface="Times New Roman" panose="02020603050405020304" pitchFamily="18" charset="0"/>
                </a:rPr>
                <a:t>otp</a:t>
              </a:r>
              <a:r>
                <a:rPr lang="en-US" sz="2400" dirty="0">
                  <a:latin typeface="Times New Roman" panose="02020603050405020304" pitchFamily="18" charset="0"/>
                  <a:cs typeface="Times New Roman" panose="02020603050405020304" pitchFamily="18" charset="0"/>
                </a:rPr>
                <a:t>, guest entered and the system will let him get access.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If admins denied the request, the system will tell the guest and continue to the normal operation – looking for a person.</a:t>
              </a:r>
            </a:p>
            <a:p>
              <a:pPr lvl="1"/>
              <a:endParaRPr 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52738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12</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13">
            <a:extLst>
              <a:ext uri="{FF2B5EF4-FFF2-40B4-BE49-F238E27FC236}">
                <a16:creationId xmlns:a16="http://schemas.microsoft.com/office/drawing/2014/main" id="{5FF16EBD-0B16-FF6E-890B-B927917C00A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Content Placeholder 2">
            <a:extLst>
              <a:ext uri="{FF2B5EF4-FFF2-40B4-BE49-F238E27FC236}">
                <a16:creationId xmlns:a16="http://schemas.microsoft.com/office/drawing/2014/main" id="{8970FCDA-C0B9-A816-1FBA-C525CE0D624A}"/>
              </a:ext>
            </a:extLst>
          </p:cNvPr>
          <p:cNvSpPr txBox="1">
            <a:spLocks/>
          </p:cNvSpPr>
          <p:nvPr/>
        </p:nvSpPr>
        <p:spPr>
          <a:xfrm>
            <a:off x="900344" y="983203"/>
            <a:ext cx="10515600" cy="23437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3DAB685E-879A-744C-3CFA-08A662226D7F}"/>
              </a:ext>
            </a:extLst>
          </p:cNvPr>
          <p:cNvGrpSpPr/>
          <p:nvPr/>
        </p:nvGrpSpPr>
        <p:grpSpPr>
          <a:xfrm>
            <a:off x="417250" y="1171343"/>
            <a:ext cx="10653204" cy="3152081"/>
            <a:chOff x="275208" y="3641555"/>
            <a:chExt cx="10653204" cy="3152081"/>
          </a:xfrm>
        </p:grpSpPr>
        <p:sp>
          <p:nvSpPr>
            <p:cNvPr id="15" name="Title 1">
              <a:extLst>
                <a:ext uri="{FF2B5EF4-FFF2-40B4-BE49-F238E27FC236}">
                  <a16:creationId xmlns:a16="http://schemas.microsoft.com/office/drawing/2014/main" id="{1EA96058-9D06-8074-6310-F4F1A49799F3}"/>
                </a:ext>
              </a:extLst>
            </p:cNvPr>
            <p:cNvSpPr txBox="1">
              <a:spLocks/>
            </p:cNvSpPr>
            <p:nvPr/>
          </p:nvSpPr>
          <p:spPr>
            <a:xfrm>
              <a:off x="275208" y="3641555"/>
              <a:ext cx="3338003" cy="457200"/>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Employee monitoring…</a:t>
              </a:r>
            </a:p>
          </p:txBody>
        </p:sp>
        <p:sp>
          <p:nvSpPr>
            <p:cNvPr id="16" name="Content Placeholder 2">
              <a:extLst>
                <a:ext uri="{FF2B5EF4-FFF2-40B4-BE49-F238E27FC236}">
                  <a16:creationId xmlns:a16="http://schemas.microsoft.com/office/drawing/2014/main" id="{C005AB80-0068-E7F6-FBB3-B72D858D4C6F}"/>
                </a:ext>
              </a:extLst>
            </p:cNvPr>
            <p:cNvSpPr txBox="1">
              <a:spLocks/>
            </p:cNvSpPr>
            <p:nvPr/>
          </p:nvSpPr>
          <p:spPr>
            <a:xfrm>
              <a:off x="800100" y="4094316"/>
              <a:ext cx="10128312" cy="2699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At time of detection attendance will taken into forms, </a:t>
              </a:r>
            </a:p>
            <a:p>
              <a:pPr lvl="1">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report which contain every track of the systems detection.</a:t>
              </a:r>
            </a:p>
            <a:p>
              <a:pPr lvl="1">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summary of attendance which contain one record for a user per a day.</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Both can be seen in a form of csv file, once generated via a button from the admin’s window.</a:t>
              </a:r>
            </a:p>
          </p:txBody>
        </p:sp>
      </p:grpSp>
      <p:sp>
        <p:nvSpPr>
          <p:cNvPr id="8" name="Title 1">
            <a:extLst>
              <a:ext uri="{FF2B5EF4-FFF2-40B4-BE49-F238E27FC236}">
                <a16:creationId xmlns:a16="http://schemas.microsoft.com/office/drawing/2014/main" id="{CB9E9A30-F87F-BA59-F5EC-27A821AFDF77}"/>
              </a:ext>
            </a:extLst>
          </p:cNvPr>
          <p:cNvSpPr txBox="1">
            <a:spLocks/>
          </p:cNvSpPr>
          <p:nvPr/>
        </p:nvSpPr>
        <p:spPr>
          <a:xfrm>
            <a:off x="2218310" y="4323424"/>
            <a:ext cx="7575975" cy="1023017"/>
          </a:xfrm>
          <a:prstGeom prst="rect">
            <a:avLst/>
          </a:prstGeom>
          <a:solidFill>
            <a:schemeClr val="bg1">
              <a:lumMod val="95000"/>
            </a:schemeClr>
          </a:solidFill>
          <a:ln>
            <a:solidFill>
              <a:schemeClr val="accent2"/>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For the registration, training and recognition processes, see the flowchart diagram.</a:t>
            </a:r>
          </a:p>
        </p:txBody>
      </p:sp>
    </p:spTree>
    <p:extLst>
      <p:ext uri="{BB962C8B-B14F-4D97-AF65-F5344CB8AC3E}">
        <p14:creationId xmlns:p14="http://schemas.microsoft.com/office/powerpoint/2010/main" val="2199470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C713-86DE-D7A5-D635-6AB355A2144C}"/>
              </a:ext>
            </a:extLst>
          </p:cNvPr>
          <p:cNvSpPr>
            <a:spLocks noGrp="1"/>
          </p:cNvSpPr>
          <p:nvPr>
            <p:ph type="ctrTitle"/>
          </p:nvPr>
        </p:nvSpPr>
        <p:spPr>
          <a:xfrm>
            <a:off x="959388" y="400945"/>
            <a:ext cx="5314767" cy="554277"/>
          </a:xfrm>
        </p:spPr>
        <p:txBody>
          <a:bodyPr>
            <a:noAutofit/>
          </a:bodyPr>
          <a:lstStyle/>
          <a:p>
            <a:pPr algn="l"/>
            <a:r>
              <a:rPr lang="en-US" sz="3200" b="1" dirty="0">
                <a:latin typeface="Times New Roman" panose="02020603050405020304" pitchFamily="18" charset="0"/>
                <a:cs typeface="Times New Roman" panose="02020603050405020304" pitchFamily="18" charset="0"/>
              </a:rPr>
              <a:t>Systems design(components)</a:t>
            </a:r>
          </a:p>
        </p:txBody>
      </p:sp>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13</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13">
            <a:extLst>
              <a:ext uri="{FF2B5EF4-FFF2-40B4-BE49-F238E27FC236}">
                <a16:creationId xmlns:a16="http://schemas.microsoft.com/office/drawing/2014/main" id="{5FF16EBD-0B16-FF6E-890B-B927917C00A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TextBox 22">
            <a:extLst>
              <a:ext uri="{FF2B5EF4-FFF2-40B4-BE49-F238E27FC236}">
                <a16:creationId xmlns:a16="http://schemas.microsoft.com/office/drawing/2014/main" id="{765CB165-78E5-B1D7-E47C-B636928F2118}"/>
              </a:ext>
            </a:extLst>
          </p:cNvPr>
          <p:cNvSpPr txBox="1"/>
          <p:nvPr/>
        </p:nvSpPr>
        <p:spPr>
          <a:xfrm>
            <a:off x="1062025" y="5651218"/>
            <a:ext cx="6097554" cy="463397"/>
          </a:xfrm>
          <a:prstGeom prst="rect">
            <a:avLst/>
          </a:prstGeom>
          <a:noFill/>
        </p:spPr>
        <p:txBody>
          <a:bodyPr wrap="square">
            <a:spAutoFit/>
          </a:bodyPr>
          <a:lstStyle/>
          <a:p>
            <a:pPr marL="0" marR="0" algn="just">
              <a:lnSpc>
                <a:spcPct val="150000"/>
              </a:lnSpc>
              <a:spcBef>
                <a:spcPts val="0"/>
              </a:spcBef>
              <a:spcAft>
                <a:spcPts val="1000"/>
              </a:spcAft>
            </a:pPr>
            <a:r>
              <a:rPr lang="en-US" sz="1800" i="1" dirty="0">
                <a:effectLst/>
                <a:latin typeface="Times New Roman" panose="02020603050405020304" pitchFamily="18" charset="0"/>
                <a:ea typeface="Calibri" panose="020F0502020204030204" pitchFamily="34" charset="0"/>
              </a:rPr>
              <a:t>Figure-3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our system design</a:t>
            </a:r>
            <a:endParaRPr lang="en-US" sz="1800" i="1" dirty="0">
              <a:effectLst/>
              <a:latin typeface="Times New Roman" panose="02020603050405020304" pitchFamily="18" charset="0"/>
              <a:ea typeface="Calibri" panose="020F0502020204030204" pitchFamily="34" charset="0"/>
            </a:endParaRPr>
          </a:p>
        </p:txBody>
      </p:sp>
      <p:pic>
        <p:nvPicPr>
          <p:cNvPr id="7" name="Picture 6">
            <a:extLst>
              <a:ext uri="{FF2B5EF4-FFF2-40B4-BE49-F238E27FC236}">
                <a16:creationId xmlns:a16="http://schemas.microsoft.com/office/drawing/2014/main" id="{473267F1-79B3-460D-67E2-E3A6A91198E2}"/>
              </a:ext>
            </a:extLst>
          </p:cNvPr>
          <p:cNvPicPr>
            <a:picLocks noChangeAspect="1"/>
          </p:cNvPicPr>
          <p:nvPr/>
        </p:nvPicPr>
        <p:blipFill>
          <a:blip r:embed="rId2"/>
          <a:stretch>
            <a:fillRect/>
          </a:stretch>
        </p:blipFill>
        <p:spPr>
          <a:xfrm>
            <a:off x="1820925" y="2091982"/>
            <a:ext cx="6385448" cy="3559236"/>
          </a:xfrm>
          <a:prstGeom prst="rect">
            <a:avLst/>
          </a:prstGeom>
        </p:spPr>
      </p:pic>
      <p:sp>
        <p:nvSpPr>
          <p:cNvPr id="8" name="TextBox 7">
            <a:extLst>
              <a:ext uri="{FF2B5EF4-FFF2-40B4-BE49-F238E27FC236}">
                <a16:creationId xmlns:a16="http://schemas.microsoft.com/office/drawing/2014/main" id="{79E5850C-B632-96E8-40B7-0D2137C5C0C1}"/>
              </a:ext>
            </a:extLst>
          </p:cNvPr>
          <p:cNvSpPr txBox="1"/>
          <p:nvPr/>
        </p:nvSpPr>
        <p:spPr>
          <a:xfrm>
            <a:off x="1156995" y="1206782"/>
            <a:ext cx="9703837" cy="461665"/>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 follow the following components connectivity in doing the project.</a:t>
            </a:r>
          </a:p>
        </p:txBody>
      </p:sp>
    </p:spTree>
    <p:extLst>
      <p:ext uri="{BB962C8B-B14F-4D97-AF65-F5344CB8AC3E}">
        <p14:creationId xmlns:p14="http://schemas.microsoft.com/office/powerpoint/2010/main" val="24996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14</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13">
            <a:extLst>
              <a:ext uri="{FF2B5EF4-FFF2-40B4-BE49-F238E27FC236}">
                <a16:creationId xmlns:a16="http://schemas.microsoft.com/office/drawing/2014/main" id="{5FF16EBD-0B16-FF6E-890B-B927917C00A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2E7C7699-0DAC-6D9D-8867-2F4D3D2F6BF5}"/>
              </a:ext>
            </a:extLst>
          </p:cNvPr>
          <p:cNvSpPr txBox="1"/>
          <p:nvPr/>
        </p:nvSpPr>
        <p:spPr>
          <a:xfrm>
            <a:off x="1299400" y="513113"/>
            <a:ext cx="696752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Components connectivity</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B2A9666-9D6A-5B98-8E53-4AB991C16341}"/>
              </a:ext>
            </a:extLst>
          </p:cNvPr>
          <p:cNvSpPr txBox="1"/>
          <p:nvPr/>
        </p:nvSpPr>
        <p:spPr>
          <a:xfrm>
            <a:off x="1464905" y="1166327"/>
            <a:ext cx="8453535" cy="461665"/>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Components are connected and configured as shown below</a:t>
            </a:r>
          </a:p>
        </p:txBody>
      </p:sp>
      <p:pic>
        <p:nvPicPr>
          <p:cNvPr id="17" name="Picture 16">
            <a:extLst>
              <a:ext uri="{FF2B5EF4-FFF2-40B4-BE49-F238E27FC236}">
                <a16:creationId xmlns:a16="http://schemas.microsoft.com/office/drawing/2014/main" id="{6D0273A6-7D70-B646-5CB6-52C981BA32B5}"/>
              </a:ext>
            </a:extLst>
          </p:cNvPr>
          <p:cNvPicPr>
            <a:picLocks noChangeAspect="1"/>
          </p:cNvPicPr>
          <p:nvPr/>
        </p:nvPicPr>
        <p:blipFill rotWithShape="1">
          <a:blip r:embed="rId2"/>
          <a:srcRect l="2628" t="4145" r="2846" b="5123"/>
          <a:stretch/>
        </p:blipFill>
        <p:spPr>
          <a:xfrm>
            <a:off x="1804957" y="1819541"/>
            <a:ext cx="7372216" cy="3741576"/>
          </a:xfrm>
          <a:prstGeom prst="rect">
            <a:avLst/>
          </a:prstGeom>
        </p:spPr>
      </p:pic>
      <p:sp>
        <p:nvSpPr>
          <p:cNvPr id="18" name="TextBox 17">
            <a:extLst>
              <a:ext uri="{FF2B5EF4-FFF2-40B4-BE49-F238E27FC236}">
                <a16:creationId xmlns:a16="http://schemas.microsoft.com/office/drawing/2014/main" id="{8D63625A-8ADB-38D1-7D3C-36891D2EC7D4}"/>
              </a:ext>
            </a:extLst>
          </p:cNvPr>
          <p:cNvSpPr txBox="1"/>
          <p:nvPr/>
        </p:nvSpPr>
        <p:spPr>
          <a:xfrm>
            <a:off x="1299400" y="5710334"/>
            <a:ext cx="7921690" cy="400110"/>
          </a:xfrm>
          <a:prstGeom prst="rect">
            <a:avLst/>
          </a:prstGeom>
          <a:noFill/>
        </p:spPr>
        <p:txBody>
          <a:bodyPr wrap="square">
            <a:spAutoFit/>
          </a:bodyPr>
          <a:lstStyle/>
          <a:p>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Figure-4 Components connectivity, electrical and mechanical design system</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16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15</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13">
            <a:extLst>
              <a:ext uri="{FF2B5EF4-FFF2-40B4-BE49-F238E27FC236}">
                <a16:creationId xmlns:a16="http://schemas.microsoft.com/office/drawing/2014/main" id="{5FF16EBD-0B16-FF6E-890B-B927917C00A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2E7C7699-0DAC-6D9D-8867-2F4D3D2F6BF5}"/>
              </a:ext>
            </a:extLst>
          </p:cNvPr>
          <p:cNvSpPr txBox="1"/>
          <p:nvPr/>
        </p:nvSpPr>
        <p:spPr>
          <a:xfrm>
            <a:off x="1299400" y="513113"/>
            <a:ext cx="696752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Components connectivity</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B2A9666-9D6A-5B98-8E53-4AB991C16341}"/>
              </a:ext>
            </a:extLst>
          </p:cNvPr>
          <p:cNvSpPr txBox="1"/>
          <p:nvPr/>
        </p:nvSpPr>
        <p:spPr>
          <a:xfrm>
            <a:off x="1464906" y="1166327"/>
            <a:ext cx="5237736" cy="461665"/>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Summary of component connection</a:t>
            </a:r>
          </a:p>
        </p:txBody>
      </p:sp>
      <p:sp>
        <p:nvSpPr>
          <p:cNvPr id="18" name="TextBox 17">
            <a:extLst>
              <a:ext uri="{FF2B5EF4-FFF2-40B4-BE49-F238E27FC236}">
                <a16:creationId xmlns:a16="http://schemas.microsoft.com/office/drawing/2014/main" id="{8D63625A-8ADB-38D1-7D3C-36891D2EC7D4}"/>
              </a:ext>
            </a:extLst>
          </p:cNvPr>
          <p:cNvSpPr txBox="1"/>
          <p:nvPr/>
        </p:nvSpPr>
        <p:spPr>
          <a:xfrm>
            <a:off x="1299400" y="5710334"/>
            <a:ext cx="4089346" cy="677108"/>
          </a:xfrm>
          <a:prstGeom prst="rect">
            <a:avLst/>
          </a:prstGeom>
          <a:noFill/>
        </p:spPr>
        <p:txBody>
          <a:bodyPr wrap="square">
            <a:spAutoFit/>
          </a:bodyPr>
          <a:lstStyle/>
          <a:p>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Table-1 component pin connection</a:t>
            </a:r>
          </a:p>
          <a:p>
            <a:endParaRPr lang="en-US" sz="2000" i="1" dirty="0">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81017867-340A-C690-A8EF-152D5A69D3A7}"/>
              </a:ext>
            </a:extLst>
          </p:cNvPr>
          <p:cNvGrpSpPr/>
          <p:nvPr/>
        </p:nvGrpSpPr>
        <p:grpSpPr>
          <a:xfrm>
            <a:off x="2401331" y="1842687"/>
            <a:ext cx="5277854" cy="3652952"/>
            <a:chOff x="0" y="0"/>
            <a:chExt cx="5867400" cy="3924300"/>
          </a:xfrm>
        </p:grpSpPr>
        <p:pic>
          <p:nvPicPr>
            <p:cNvPr id="10" name="Picture 9">
              <a:extLst>
                <a:ext uri="{FF2B5EF4-FFF2-40B4-BE49-F238E27FC236}">
                  <a16:creationId xmlns:a16="http://schemas.microsoft.com/office/drawing/2014/main" id="{B59848EA-1AD0-72BB-8C96-E43D29F3D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900" y="106680"/>
              <a:ext cx="2857500" cy="2762250"/>
            </a:xfrm>
            <a:prstGeom prst="rect">
              <a:avLst/>
            </a:prstGeom>
          </p:spPr>
        </p:pic>
        <p:pic>
          <p:nvPicPr>
            <p:cNvPr id="11" name="Picture 10">
              <a:extLst>
                <a:ext uri="{FF2B5EF4-FFF2-40B4-BE49-F238E27FC236}">
                  <a16:creationId xmlns:a16="http://schemas.microsoft.com/office/drawing/2014/main" id="{B7CE9158-3EF0-D86B-D0D4-B43C5C3C2C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886075" cy="3924300"/>
            </a:xfrm>
            <a:prstGeom prst="rect">
              <a:avLst/>
            </a:prstGeom>
          </p:spPr>
        </p:pic>
      </p:grpSp>
    </p:spTree>
    <p:extLst>
      <p:ext uri="{BB962C8B-B14F-4D97-AF65-F5344CB8AC3E}">
        <p14:creationId xmlns:p14="http://schemas.microsoft.com/office/powerpoint/2010/main" val="245629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16</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13">
            <a:extLst>
              <a:ext uri="{FF2B5EF4-FFF2-40B4-BE49-F238E27FC236}">
                <a16:creationId xmlns:a16="http://schemas.microsoft.com/office/drawing/2014/main" id="{5FF16EBD-0B16-FF6E-890B-B927917C00A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CB2A9666-9D6A-5B98-8E53-4AB991C16341}"/>
              </a:ext>
            </a:extLst>
          </p:cNvPr>
          <p:cNvSpPr txBox="1"/>
          <p:nvPr/>
        </p:nvSpPr>
        <p:spPr>
          <a:xfrm>
            <a:off x="1171942" y="633267"/>
            <a:ext cx="845353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Door’s closing – opening mechanism</a:t>
            </a:r>
          </a:p>
        </p:txBody>
      </p:sp>
      <p:sp>
        <p:nvSpPr>
          <p:cNvPr id="18" name="TextBox 17">
            <a:extLst>
              <a:ext uri="{FF2B5EF4-FFF2-40B4-BE49-F238E27FC236}">
                <a16:creationId xmlns:a16="http://schemas.microsoft.com/office/drawing/2014/main" id="{8D63625A-8ADB-38D1-7D3C-36891D2EC7D4}"/>
              </a:ext>
            </a:extLst>
          </p:cNvPr>
          <p:cNvSpPr txBox="1"/>
          <p:nvPr/>
        </p:nvSpPr>
        <p:spPr>
          <a:xfrm>
            <a:off x="1171941" y="5188119"/>
            <a:ext cx="5947949" cy="498663"/>
          </a:xfrm>
          <a:prstGeom prst="rect">
            <a:avLst/>
          </a:prstGeom>
          <a:noFill/>
        </p:spPr>
        <p:txBody>
          <a:bodyPr wrap="square">
            <a:spAutoFit/>
          </a:bodyPr>
          <a:lstStyle/>
          <a:p>
            <a:pPr marL="0" marR="0" algn="just">
              <a:lnSpc>
                <a:spcPct val="150000"/>
              </a:lnSpc>
              <a:spcBef>
                <a:spcPts val="0"/>
              </a:spcBef>
              <a:spcAft>
                <a:spcPts val="1000"/>
              </a:spcAft>
            </a:pP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Figure-5 M</a:t>
            </a:r>
            <a:r>
              <a:rPr lang="en-US" sz="1800" i="1" dirty="0">
                <a:effectLst/>
                <a:latin typeface="Times New Roman" panose="02020603050405020304" pitchFamily="18" charset="0"/>
                <a:ea typeface="Calibri" panose="020F0502020204030204" pitchFamily="34" charset="0"/>
              </a:rPr>
              <a:t>echanical design for controlling door movement</a:t>
            </a:r>
          </a:p>
        </p:txBody>
      </p:sp>
      <p:pic>
        <p:nvPicPr>
          <p:cNvPr id="9" name="Picture 8">
            <a:extLst>
              <a:ext uri="{FF2B5EF4-FFF2-40B4-BE49-F238E27FC236}">
                <a16:creationId xmlns:a16="http://schemas.microsoft.com/office/drawing/2014/main" id="{4251FC31-745F-55EA-2474-A3FF3F8183D0}"/>
              </a:ext>
            </a:extLst>
          </p:cNvPr>
          <p:cNvPicPr>
            <a:picLocks noChangeAspect="1"/>
          </p:cNvPicPr>
          <p:nvPr/>
        </p:nvPicPr>
        <p:blipFill>
          <a:blip r:embed="rId2">
            <a:extLst>
              <a:ext uri="{28A0092B-C50C-407E-A947-70E740481C1C}">
                <a14:useLocalDpi xmlns:a14="http://schemas.microsoft.com/office/drawing/2010/main" val="0"/>
              </a:ext>
            </a:extLst>
          </a:blip>
          <a:srcRect l="6702" t="19479" r="26753" b="27779"/>
          <a:stretch>
            <a:fillRect/>
          </a:stretch>
        </p:blipFill>
        <p:spPr bwMode="auto">
          <a:xfrm>
            <a:off x="1639367" y="1104372"/>
            <a:ext cx="8186956" cy="3700750"/>
          </a:xfrm>
          <a:prstGeom prst="rect">
            <a:avLst/>
          </a:prstGeom>
          <a:noFill/>
          <a:ln>
            <a:noFill/>
          </a:ln>
        </p:spPr>
      </p:pic>
      <p:pic>
        <p:nvPicPr>
          <p:cNvPr id="10" name="Picture 9">
            <a:extLst>
              <a:ext uri="{FF2B5EF4-FFF2-40B4-BE49-F238E27FC236}">
                <a16:creationId xmlns:a16="http://schemas.microsoft.com/office/drawing/2014/main" id="{4FA51C97-F00C-6565-D3CF-A86727EF228F}"/>
              </a:ext>
            </a:extLst>
          </p:cNvPr>
          <p:cNvPicPr>
            <a:picLocks noChangeAspect="1"/>
          </p:cNvPicPr>
          <p:nvPr/>
        </p:nvPicPr>
        <p:blipFill>
          <a:blip r:embed="rId3" cstate="print">
            <a:extLst>
              <a:ext uri="{28A0092B-C50C-407E-A947-70E740481C1C}">
                <a14:useLocalDpi xmlns:a14="http://schemas.microsoft.com/office/drawing/2010/main" val="0"/>
              </a:ext>
            </a:extLst>
          </a:blip>
          <a:srcRect l="10934" t="15851" r="5640" b="17181"/>
          <a:stretch>
            <a:fillRect/>
          </a:stretch>
        </p:blipFill>
        <p:spPr bwMode="auto">
          <a:xfrm>
            <a:off x="7297444" y="4805122"/>
            <a:ext cx="3514418" cy="1588426"/>
          </a:xfrm>
          <a:prstGeom prst="rect">
            <a:avLst/>
          </a:prstGeom>
          <a:noFill/>
          <a:ln>
            <a:noFill/>
          </a:ln>
        </p:spPr>
      </p:pic>
    </p:spTree>
    <p:extLst>
      <p:ext uri="{BB962C8B-B14F-4D97-AF65-F5344CB8AC3E}">
        <p14:creationId xmlns:p14="http://schemas.microsoft.com/office/powerpoint/2010/main" val="3134538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17</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13">
            <a:extLst>
              <a:ext uri="{FF2B5EF4-FFF2-40B4-BE49-F238E27FC236}">
                <a16:creationId xmlns:a16="http://schemas.microsoft.com/office/drawing/2014/main" id="{5FF16EBD-0B16-FF6E-890B-B927917C00A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CB2A9666-9D6A-5B98-8E53-4AB991C16341}"/>
              </a:ext>
            </a:extLst>
          </p:cNvPr>
          <p:cNvSpPr txBox="1"/>
          <p:nvPr/>
        </p:nvSpPr>
        <p:spPr>
          <a:xfrm>
            <a:off x="1003178" y="457200"/>
            <a:ext cx="409251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Code implementation</a:t>
            </a:r>
          </a:p>
        </p:txBody>
      </p:sp>
      <p:sp>
        <p:nvSpPr>
          <p:cNvPr id="2" name="TextBox 1">
            <a:extLst>
              <a:ext uri="{FF2B5EF4-FFF2-40B4-BE49-F238E27FC236}">
                <a16:creationId xmlns:a16="http://schemas.microsoft.com/office/drawing/2014/main" id="{06756A0C-AE8F-5AFC-A825-AD0027DE30EC}"/>
              </a:ext>
            </a:extLst>
          </p:cNvPr>
          <p:cNvSpPr txBox="1"/>
          <p:nvPr/>
        </p:nvSpPr>
        <p:spPr>
          <a:xfrm>
            <a:off x="792983" y="1100964"/>
            <a:ext cx="253013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Software used</a:t>
            </a:r>
          </a:p>
        </p:txBody>
      </p:sp>
      <p:sp>
        <p:nvSpPr>
          <p:cNvPr id="9" name="TextBox 8">
            <a:extLst>
              <a:ext uri="{FF2B5EF4-FFF2-40B4-BE49-F238E27FC236}">
                <a16:creationId xmlns:a16="http://schemas.microsoft.com/office/drawing/2014/main" id="{D6C237B7-483F-732D-B2DB-6B53400112C8}"/>
              </a:ext>
            </a:extLst>
          </p:cNvPr>
          <p:cNvSpPr txBox="1"/>
          <p:nvPr/>
        </p:nvSpPr>
        <p:spPr>
          <a:xfrm>
            <a:off x="1391576" y="2023550"/>
            <a:ext cx="8037251" cy="2200602"/>
          </a:xfrm>
          <a:prstGeom prst="rect">
            <a:avLst/>
          </a:prstGeom>
          <a:noFill/>
        </p:spPr>
        <p:txBody>
          <a:bodyPr wrap="square">
            <a:spAutoFit/>
          </a:bodyPr>
          <a:lstStyle/>
          <a:p>
            <a:pPr marL="0" marR="0" algn="just">
              <a:lnSpc>
                <a:spcPct val="150000"/>
              </a:lnSpc>
              <a:spcBef>
                <a:spcPts val="0"/>
              </a:spcBef>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TKinter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provides a powerful object-oriented interface to the Tk GUI toolkit.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Time module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used to manage time related tasks.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GPIO pins</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declare pins of </a:t>
            </a:r>
            <a:r>
              <a:rPr lang="en-US" dirty="0">
                <a:latin typeface="Times New Roman" panose="02020603050405020304" pitchFamily="18" charset="0"/>
                <a:ea typeface="Calibri" panose="020F0502020204030204" pitchFamily="34" charset="0"/>
                <a:cs typeface="Times New Roman" panose="02020603050405020304" pitchFamily="18" charset="0"/>
              </a:rPr>
              <a:t>the raspberry pi.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rPr>
              <a:t>SQLite</a:t>
            </a:r>
            <a:r>
              <a:rPr lang="en-US" sz="1800" dirty="0">
                <a:effectLst/>
                <a:latin typeface="Times New Roman" panose="02020603050405020304" pitchFamily="18" charset="0"/>
                <a:ea typeface="Calibri" panose="020F0502020204030204" pitchFamily="34" charset="0"/>
              </a:rPr>
              <a:t> provides a lightweight disk-based database that doesn’t require a separate server process </a:t>
            </a:r>
            <a:endParaRPr lang="en-US" dirty="0"/>
          </a:p>
        </p:txBody>
      </p:sp>
      <p:sp>
        <p:nvSpPr>
          <p:cNvPr id="10" name="TextBox 9">
            <a:extLst>
              <a:ext uri="{FF2B5EF4-FFF2-40B4-BE49-F238E27FC236}">
                <a16:creationId xmlns:a16="http://schemas.microsoft.com/office/drawing/2014/main" id="{B4F920CB-D5BB-AEBC-F5F4-551CDEA27601}"/>
              </a:ext>
            </a:extLst>
          </p:cNvPr>
          <p:cNvSpPr txBox="1"/>
          <p:nvPr/>
        </p:nvSpPr>
        <p:spPr>
          <a:xfrm>
            <a:off x="908392" y="1636215"/>
            <a:ext cx="6735282" cy="461665"/>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Some of the software(python libraries) used are:</a:t>
            </a:r>
          </a:p>
        </p:txBody>
      </p:sp>
      <p:grpSp>
        <p:nvGrpSpPr>
          <p:cNvPr id="14" name="Group 13">
            <a:extLst>
              <a:ext uri="{FF2B5EF4-FFF2-40B4-BE49-F238E27FC236}">
                <a16:creationId xmlns:a16="http://schemas.microsoft.com/office/drawing/2014/main" id="{E1AC2E06-B660-9165-3AD1-F39C7C72B457}"/>
              </a:ext>
            </a:extLst>
          </p:cNvPr>
          <p:cNvGrpSpPr/>
          <p:nvPr/>
        </p:nvGrpSpPr>
        <p:grpSpPr>
          <a:xfrm>
            <a:off x="1178465" y="4518222"/>
            <a:ext cx="7344097" cy="1678392"/>
            <a:chOff x="1333870" y="1818799"/>
            <a:chExt cx="7284040" cy="1709892"/>
          </a:xfrm>
        </p:grpSpPr>
        <p:sp>
          <p:nvSpPr>
            <p:cNvPr id="16" name="TextBox 15">
              <a:extLst>
                <a:ext uri="{FF2B5EF4-FFF2-40B4-BE49-F238E27FC236}">
                  <a16:creationId xmlns:a16="http://schemas.microsoft.com/office/drawing/2014/main" id="{8EC2EA62-EEEE-1B5F-2660-C94DAABB7735}"/>
                </a:ext>
              </a:extLst>
            </p:cNvPr>
            <p:cNvSpPr txBox="1"/>
            <p:nvPr/>
          </p:nvSpPr>
          <p:spPr>
            <a:xfrm>
              <a:off x="1333870" y="1818799"/>
              <a:ext cx="2732103" cy="1709892"/>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Headshot.py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Recognition.py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Train_model.py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Database.py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6C13B14-ABAC-C142-2867-D7B4FDB53474}"/>
                </a:ext>
              </a:extLst>
            </p:cNvPr>
            <p:cNvSpPr txBox="1"/>
            <p:nvPr/>
          </p:nvSpPr>
          <p:spPr>
            <a:xfrm>
              <a:off x="5095694" y="1818799"/>
              <a:ext cx="3522216" cy="1709892"/>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Otp.py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Guest.py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Admin.py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Main.py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8" name="TextBox 17">
            <a:extLst>
              <a:ext uri="{FF2B5EF4-FFF2-40B4-BE49-F238E27FC236}">
                <a16:creationId xmlns:a16="http://schemas.microsoft.com/office/drawing/2014/main" id="{94C6CB10-901D-D546-BF21-291BF257A3AF}"/>
              </a:ext>
            </a:extLst>
          </p:cNvPr>
          <p:cNvSpPr txBox="1"/>
          <p:nvPr/>
        </p:nvSpPr>
        <p:spPr>
          <a:xfrm>
            <a:off x="908392" y="4160751"/>
            <a:ext cx="6220377" cy="400110"/>
          </a:xfrm>
          <a:prstGeom prst="rect">
            <a:avLst/>
          </a:prstGeom>
          <a:noFill/>
        </p:spPr>
        <p:txBody>
          <a:bodyPr wrap="square">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Python scripts in the project folder</a:t>
            </a:r>
          </a:p>
        </p:txBody>
      </p:sp>
    </p:spTree>
    <p:extLst>
      <p:ext uri="{BB962C8B-B14F-4D97-AF65-F5344CB8AC3E}">
        <p14:creationId xmlns:p14="http://schemas.microsoft.com/office/powerpoint/2010/main" val="200329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7F03378-4DD6-8F5D-EF38-3852FCAC1E1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TextBox 5">
            <a:extLst>
              <a:ext uri="{FF2B5EF4-FFF2-40B4-BE49-F238E27FC236}">
                <a16:creationId xmlns:a16="http://schemas.microsoft.com/office/drawing/2014/main" id="{9E676D3D-8FDC-707F-99A3-2DDB841AFDEE}"/>
              </a:ext>
            </a:extLst>
          </p:cNvPr>
          <p:cNvSpPr txBox="1"/>
          <p:nvPr/>
        </p:nvSpPr>
        <p:spPr>
          <a:xfrm>
            <a:off x="1365889" y="1528575"/>
            <a:ext cx="3649994" cy="523220"/>
          </a:xfrm>
          <a:prstGeom prst="rect">
            <a:avLst/>
          </a:prstGeom>
          <a:solidFill>
            <a:schemeClr val="accent2"/>
          </a:solidFill>
          <a:ln w="3175">
            <a:solidFill>
              <a:schemeClr val="tx2"/>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Project Contributors </a:t>
            </a:r>
            <a:endPar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1E95138-C167-AF46-F266-D67ABCB20C9C}"/>
              </a:ext>
            </a:extLst>
          </p:cNvPr>
          <p:cNvSpPr txBox="1"/>
          <p:nvPr/>
        </p:nvSpPr>
        <p:spPr>
          <a:xfrm>
            <a:off x="2539010" y="2909162"/>
            <a:ext cx="4811700" cy="923330"/>
          </a:xfrm>
          <a:prstGeom prst="rect">
            <a:avLst/>
          </a:prstGeom>
          <a:solidFill>
            <a:schemeClr val="bg1">
              <a:lumMod val="95000"/>
            </a:schemeClr>
          </a:solidFill>
        </p:spPr>
        <p:txBody>
          <a:bodyPr wrap="square" rtlCol="0">
            <a:spAutoFit/>
          </a:bodyPr>
          <a:lstStyle/>
          <a:p>
            <a:pPr marL="342900" indent="-342900">
              <a:buAutoNum type="arabicPeriod"/>
            </a:pPr>
            <a:r>
              <a:rPr lang="en-US" b="1" dirty="0">
                <a:latin typeface="Times New Roman" panose="02020603050405020304" pitchFamily="18" charset="0"/>
                <a:cs typeface="Times New Roman" panose="02020603050405020304" pitchFamily="18" charset="0"/>
              </a:rPr>
              <a:t>Getachew </a:t>
            </a:r>
            <a:r>
              <a:rPr lang="en-US" b="1" dirty="0" err="1">
                <a:latin typeface="Times New Roman" panose="02020603050405020304" pitchFamily="18" charset="0"/>
                <a:cs typeface="Times New Roman" panose="02020603050405020304" pitchFamily="18" charset="0"/>
              </a:rPr>
              <a:t>Getu</a:t>
            </a:r>
            <a:r>
              <a:rPr lang="en-US" b="1" dirty="0">
                <a:latin typeface="Times New Roman" panose="02020603050405020304" pitchFamily="18" charset="0"/>
                <a:cs typeface="Times New Roman" panose="02020603050405020304" pitchFamily="18" charset="0"/>
              </a:rPr>
              <a:t> 	ETS0557/10</a:t>
            </a:r>
          </a:p>
          <a:p>
            <a:pPr marL="342900" indent="-342900">
              <a:buAutoNum type="arabicPeriod"/>
            </a:pPr>
            <a:r>
              <a:rPr lang="en-US" b="1" dirty="0">
                <a:latin typeface="Times New Roman" panose="02020603050405020304" pitchFamily="18" charset="0"/>
                <a:cs typeface="Times New Roman" panose="02020603050405020304" pitchFamily="18" charset="0"/>
              </a:rPr>
              <a:t>Yinebeb Tariku	ETS1263/10</a:t>
            </a:r>
          </a:p>
          <a:p>
            <a:pPr marL="342900" indent="-342900">
              <a:buAutoNum type="arabicPeriod"/>
            </a:pPr>
            <a:r>
              <a:rPr lang="en-US" b="1" dirty="0">
                <a:latin typeface="Times New Roman" panose="02020603050405020304" pitchFamily="18" charset="0"/>
                <a:cs typeface="Times New Roman" panose="02020603050405020304" pitchFamily="18" charset="0"/>
              </a:rPr>
              <a:t>Yosef </a:t>
            </a:r>
            <a:r>
              <a:rPr lang="en-US" b="1" dirty="0" err="1">
                <a:latin typeface="Times New Roman" panose="02020603050405020304" pitchFamily="18" charset="0"/>
                <a:cs typeface="Times New Roman" panose="02020603050405020304" pitchFamily="18" charset="0"/>
              </a:rPr>
              <a:t>Emyayu</a:t>
            </a:r>
            <a:r>
              <a:rPr lang="en-US" b="1" dirty="0">
                <a:latin typeface="Times New Roman" panose="02020603050405020304" pitchFamily="18" charset="0"/>
                <a:cs typeface="Times New Roman" panose="02020603050405020304" pitchFamily="18" charset="0"/>
              </a:rPr>
              <a:t>		ETS1310/10</a:t>
            </a:r>
          </a:p>
        </p:txBody>
      </p:sp>
      <p:grpSp>
        <p:nvGrpSpPr>
          <p:cNvPr id="13" name="Group 12">
            <a:extLst>
              <a:ext uri="{FF2B5EF4-FFF2-40B4-BE49-F238E27FC236}">
                <a16:creationId xmlns:a16="http://schemas.microsoft.com/office/drawing/2014/main" id="{236F4D25-27E1-936B-5021-72A1F9C10BFF}"/>
              </a:ext>
            </a:extLst>
          </p:cNvPr>
          <p:cNvGrpSpPr/>
          <p:nvPr/>
        </p:nvGrpSpPr>
        <p:grpSpPr>
          <a:xfrm>
            <a:off x="1988597" y="2421463"/>
            <a:ext cx="4333887" cy="400110"/>
            <a:chOff x="2086252" y="2513197"/>
            <a:chExt cx="4333887" cy="400110"/>
          </a:xfrm>
        </p:grpSpPr>
        <p:sp>
          <p:nvSpPr>
            <p:cNvPr id="12" name="TextBox 11">
              <a:extLst>
                <a:ext uri="{FF2B5EF4-FFF2-40B4-BE49-F238E27FC236}">
                  <a16:creationId xmlns:a16="http://schemas.microsoft.com/office/drawing/2014/main" id="{DFA2C1C2-9623-9118-58AB-6E56516BC0F1}"/>
                </a:ext>
              </a:extLst>
            </p:cNvPr>
            <p:cNvSpPr txBox="1"/>
            <p:nvPr/>
          </p:nvSpPr>
          <p:spPr>
            <a:xfrm>
              <a:off x="2086252" y="2513197"/>
              <a:ext cx="191757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Students Name</a:t>
              </a:r>
            </a:p>
          </p:txBody>
        </p:sp>
        <p:sp>
          <p:nvSpPr>
            <p:cNvPr id="14" name="TextBox 13">
              <a:extLst>
                <a:ext uri="{FF2B5EF4-FFF2-40B4-BE49-F238E27FC236}">
                  <a16:creationId xmlns:a16="http://schemas.microsoft.com/office/drawing/2014/main" id="{9BFF3BCD-F468-8B2A-47ED-FED208CF0852}"/>
                </a:ext>
              </a:extLst>
            </p:cNvPr>
            <p:cNvSpPr txBox="1"/>
            <p:nvPr/>
          </p:nvSpPr>
          <p:spPr>
            <a:xfrm>
              <a:off x="5365176" y="2513197"/>
              <a:ext cx="105496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ID. No</a:t>
              </a:r>
            </a:p>
          </p:txBody>
        </p:sp>
      </p:grpSp>
      <p:sp>
        <p:nvSpPr>
          <p:cNvPr id="16" name="TextBox 15">
            <a:extLst>
              <a:ext uri="{FF2B5EF4-FFF2-40B4-BE49-F238E27FC236}">
                <a16:creationId xmlns:a16="http://schemas.microsoft.com/office/drawing/2014/main" id="{7E94952E-65DF-8729-ADC7-49D565B5B364}"/>
              </a:ext>
            </a:extLst>
          </p:cNvPr>
          <p:cNvSpPr txBox="1"/>
          <p:nvPr/>
        </p:nvSpPr>
        <p:spPr>
          <a:xfrm>
            <a:off x="1988597" y="4257535"/>
            <a:ext cx="162619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Advisor name</a:t>
            </a:r>
          </a:p>
        </p:txBody>
      </p:sp>
      <p:sp>
        <p:nvSpPr>
          <p:cNvPr id="17" name="TextBox 16">
            <a:extLst>
              <a:ext uri="{FF2B5EF4-FFF2-40B4-BE49-F238E27FC236}">
                <a16:creationId xmlns:a16="http://schemas.microsoft.com/office/drawing/2014/main" id="{B04973EB-A9CF-D378-B7D3-C9CEBD72CE8C}"/>
              </a:ext>
            </a:extLst>
          </p:cNvPr>
          <p:cNvSpPr txBox="1"/>
          <p:nvPr/>
        </p:nvSpPr>
        <p:spPr>
          <a:xfrm>
            <a:off x="3318663" y="4620770"/>
            <a:ext cx="268264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Mr. </a:t>
            </a:r>
            <a:r>
              <a:rPr lang="en-US" sz="2000" b="1" dirty="0" err="1">
                <a:latin typeface="Times New Roman" panose="02020603050405020304" pitchFamily="18" charset="0"/>
                <a:cs typeface="Times New Roman" panose="02020603050405020304" pitchFamily="18" charset="0"/>
              </a:rPr>
              <a:t>Ashenafi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Yadesa</a:t>
            </a:r>
            <a:endParaRPr lang="en-US" sz="2000" b="1"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9860B40-F877-2BCC-8CDB-B66429C273F3}"/>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i</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198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18</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13">
            <a:extLst>
              <a:ext uri="{FF2B5EF4-FFF2-40B4-BE49-F238E27FC236}">
                <a16:creationId xmlns:a16="http://schemas.microsoft.com/office/drawing/2014/main" id="{5FF16EBD-0B16-FF6E-890B-B927917C00A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06756A0C-AE8F-5AFC-A825-AD0027DE30EC}"/>
              </a:ext>
            </a:extLst>
          </p:cNvPr>
          <p:cNvSpPr txBox="1"/>
          <p:nvPr/>
        </p:nvSpPr>
        <p:spPr>
          <a:xfrm>
            <a:off x="1047565" y="381595"/>
            <a:ext cx="661386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Sample code </a:t>
            </a:r>
            <a:r>
              <a:rPr lang="en-US" sz="2800" b="1" dirty="0" err="1">
                <a:latin typeface="Times New Roman" panose="02020603050405020304" pitchFamily="18" charset="0"/>
                <a:cs typeface="Times New Roman" panose="02020603050405020304" pitchFamily="18" charset="0"/>
              </a:rPr>
              <a:t>snipest</a:t>
            </a:r>
            <a:r>
              <a:rPr lang="en-US" sz="2800" b="1" dirty="0">
                <a:latin typeface="Times New Roman" panose="02020603050405020304" pitchFamily="18" charset="0"/>
                <a:cs typeface="Times New Roman" panose="02020603050405020304" pitchFamily="18" charset="0"/>
              </a:rPr>
              <a:t>(from headshot.py)</a:t>
            </a:r>
          </a:p>
        </p:txBody>
      </p:sp>
      <p:pic>
        <p:nvPicPr>
          <p:cNvPr id="3074" name="Picture 77">
            <a:extLst>
              <a:ext uri="{FF2B5EF4-FFF2-40B4-BE49-F238E27FC236}">
                <a16:creationId xmlns:a16="http://schemas.microsoft.com/office/drawing/2014/main" id="{A9D40E16-E8D1-A3BE-DCE8-5361C2ABA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996" y="1755555"/>
            <a:ext cx="7241016" cy="2177302"/>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70">
            <a:extLst>
              <a:ext uri="{FF2B5EF4-FFF2-40B4-BE49-F238E27FC236}">
                <a16:creationId xmlns:a16="http://schemas.microsoft.com/office/drawing/2014/main" id="{FCF1C4E1-4C9D-8C31-8992-0CEEC8B29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565" y="4452761"/>
            <a:ext cx="7427447" cy="185038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047A82F-FB66-FFAE-78D2-F9F7EEAD9FFF}"/>
              </a:ext>
            </a:extLst>
          </p:cNvPr>
          <p:cNvSpPr>
            <a:spLocks noChangeArrowheads="1"/>
          </p:cNvSpPr>
          <p:nvPr/>
        </p:nvSpPr>
        <p:spPr bwMode="auto">
          <a:xfrm>
            <a:off x="550416" y="998610"/>
            <a:ext cx="859581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Below code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loop over the frames of person’s face and putting in an array of data is given below</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4">
            <a:extLst>
              <a:ext uri="{FF2B5EF4-FFF2-40B4-BE49-F238E27FC236}">
                <a16:creationId xmlns:a16="http://schemas.microsoft.com/office/drawing/2014/main" id="{EE356CEF-B231-F222-DB90-FFFF80AE5361}"/>
              </a:ext>
            </a:extLst>
          </p:cNvPr>
          <p:cNvSpPr>
            <a:spLocks noChangeArrowheads="1"/>
          </p:cNvSpPr>
          <p:nvPr/>
        </p:nvSpPr>
        <p:spPr bwMode="auto">
          <a:xfrm>
            <a:off x="550416" y="3992754"/>
            <a:ext cx="58237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code to save a gripped image into image directory</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938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C713-86DE-D7A5-D635-6AB355A2144C}"/>
              </a:ext>
            </a:extLst>
          </p:cNvPr>
          <p:cNvSpPr>
            <a:spLocks noGrp="1"/>
          </p:cNvSpPr>
          <p:nvPr>
            <p:ph type="ctrTitle"/>
          </p:nvPr>
        </p:nvSpPr>
        <p:spPr>
          <a:xfrm>
            <a:off x="2867484" y="85895"/>
            <a:ext cx="5655079" cy="625390"/>
          </a:xfrm>
        </p:spPr>
        <p:txBody>
          <a:bodyPr>
            <a:normAutofit/>
          </a:bodyPr>
          <a:lstStyle/>
          <a:p>
            <a:r>
              <a:rPr lang="en-US" sz="3200" b="1" dirty="0">
                <a:latin typeface="Times New Roman" panose="02020603050405020304" pitchFamily="18" charset="0"/>
                <a:cs typeface="Times New Roman" panose="02020603050405020304" pitchFamily="18" charset="0"/>
              </a:rPr>
              <a:t>Result, testing and discussion </a:t>
            </a:r>
            <a:endParaRPr lang="en-US" sz="48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19</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1DD2C3-F603-58F8-5B22-95EE5C12B6EA}"/>
              </a:ext>
            </a:extLst>
          </p:cNvPr>
          <p:cNvSpPr txBox="1"/>
          <p:nvPr/>
        </p:nvSpPr>
        <p:spPr>
          <a:xfrm>
            <a:off x="910352" y="1162587"/>
            <a:ext cx="2436530" cy="338554"/>
          </a:xfrm>
          <a:prstGeom prst="rect">
            <a:avLst/>
          </a:prstGeom>
          <a:noFill/>
        </p:spPr>
        <p:txBody>
          <a:bodyPr wrap="square" rtlCol="0">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Admin login window</a:t>
            </a:r>
            <a:endParaRPr lang="en-US" sz="1600" b="1" dirty="0"/>
          </a:p>
        </p:txBody>
      </p:sp>
      <p:pic>
        <p:nvPicPr>
          <p:cNvPr id="10" name="Picture 9">
            <a:extLst>
              <a:ext uri="{FF2B5EF4-FFF2-40B4-BE49-F238E27FC236}">
                <a16:creationId xmlns:a16="http://schemas.microsoft.com/office/drawing/2014/main" id="{F51DD14A-4075-0317-BA53-17952B30F81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532" r="7479" b="8189"/>
          <a:stretch/>
        </p:blipFill>
        <p:spPr>
          <a:xfrm>
            <a:off x="816001" y="1597384"/>
            <a:ext cx="5400300" cy="3668033"/>
          </a:xfrm>
          <a:prstGeom prst="rect">
            <a:avLst/>
          </a:prstGeom>
        </p:spPr>
      </p:pic>
      <p:sp>
        <p:nvSpPr>
          <p:cNvPr id="12" name="TextBox 11">
            <a:extLst>
              <a:ext uri="{FF2B5EF4-FFF2-40B4-BE49-F238E27FC236}">
                <a16:creationId xmlns:a16="http://schemas.microsoft.com/office/drawing/2014/main" id="{CE85BBDE-D86B-6B47-040C-3B0E7646C5D5}"/>
              </a:ext>
            </a:extLst>
          </p:cNvPr>
          <p:cNvSpPr txBox="1"/>
          <p:nvPr/>
        </p:nvSpPr>
        <p:spPr>
          <a:xfrm>
            <a:off x="533443" y="5475986"/>
            <a:ext cx="3789982" cy="369332"/>
          </a:xfrm>
          <a:prstGeom prst="rect">
            <a:avLst/>
          </a:prstGeom>
          <a:noFill/>
        </p:spPr>
        <p:txBody>
          <a:bodyPr wrap="square">
            <a:spAutoFit/>
          </a:bodyPr>
          <a:lstStyle/>
          <a:p>
            <a:r>
              <a:rPr lang="en-US" sz="1800" i="1" dirty="0">
                <a:effectLst/>
                <a:latin typeface="Times New Roman" panose="02020603050405020304" pitchFamily="18" charset="0"/>
                <a:ea typeface="Calibri" panose="020F0502020204030204" pitchFamily="34" charset="0"/>
              </a:rPr>
              <a:t> Figure-6 a) admin login page</a:t>
            </a:r>
            <a:endParaRPr lang="en-US" dirty="0"/>
          </a:p>
        </p:txBody>
      </p:sp>
      <p:sp>
        <p:nvSpPr>
          <p:cNvPr id="15" name="TextBox 14">
            <a:extLst>
              <a:ext uri="{FF2B5EF4-FFF2-40B4-BE49-F238E27FC236}">
                <a16:creationId xmlns:a16="http://schemas.microsoft.com/office/drawing/2014/main" id="{7F016646-4B9E-8375-A0A6-A2919609568A}"/>
              </a:ext>
            </a:extLst>
          </p:cNvPr>
          <p:cNvSpPr txBox="1"/>
          <p:nvPr/>
        </p:nvSpPr>
        <p:spPr>
          <a:xfrm>
            <a:off x="949905" y="762477"/>
            <a:ext cx="3256626" cy="400110"/>
          </a:xfrm>
          <a:prstGeom prst="rect">
            <a:avLst/>
          </a:prstGeom>
          <a:noFill/>
        </p:spPr>
        <p:txBody>
          <a:bodyPr wrap="square" rtlCol="0">
            <a:spAutoFit/>
          </a:bodyPr>
          <a:lstStyle/>
          <a:p>
            <a:r>
              <a:rPr lang="en-US" sz="2000" b="1" dirty="0">
                <a:latin typeface="Times New Roman" panose="02020603050405020304" pitchFamily="18" charset="0"/>
                <a:ea typeface="Calibri" panose="020F0502020204030204" pitchFamily="34" charset="0"/>
                <a:cs typeface="Times New Roman" panose="02020603050405020304" pitchFamily="18" charset="0"/>
              </a:rPr>
              <a:t>GUI’s result…</a:t>
            </a:r>
            <a:endParaRPr lang="en-US" sz="2000" b="1" dirty="0"/>
          </a:p>
        </p:txBody>
      </p:sp>
      <p:pic>
        <p:nvPicPr>
          <p:cNvPr id="16" name="Picture 15">
            <a:extLst>
              <a:ext uri="{FF2B5EF4-FFF2-40B4-BE49-F238E27FC236}">
                <a16:creationId xmlns:a16="http://schemas.microsoft.com/office/drawing/2014/main" id="{2A5A4078-91F4-439A-B474-3339C313FBB7}"/>
              </a:ext>
            </a:extLst>
          </p:cNvPr>
          <p:cNvPicPr>
            <a:picLocks noChangeAspect="1"/>
          </p:cNvPicPr>
          <p:nvPr/>
        </p:nvPicPr>
        <p:blipFill rotWithShape="1">
          <a:blip r:embed="rId3">
            <a:extLst>
              <a:ext uri="{28A0092B-C50C-407E-A947-70E740481C1C}">
                <a14:useLocalDpi xmlns:a14="http://schemas.microsoft.com/office/drawing/2010/main" val="0"/>
              </a:ext>
            </a:extLst>
          </a:blip>
          <a:srcRect l="4359" t="6380" r="27180" b="11795"/>
          <a:stretch/>
        </p:blipFill>
        <p:spPr bwMode="auto">
          <a:xfrm>
            <a:off x="6476266" y="1597384"/>
            <a:ext cx="5456874" cy="3668033"/>
          </a:xfrm>
          <a:prstGeom prst="rect">
            <a:avLst/>
          </a:prstGeom>
          <a:ln>
            <a:noFill/>
          </a:ln>
          <a:extLst>
            <a:ext uri="{53640926-AAD7-44D8-BBD7-CCE9431645EC}">
              <a14:shadowObscured xmlns:a14="http://schemas.microsoft.com/office/drawing/2010/main"/>
            </a:ext>
          </a:extLst>
        </p:spPr>
      </p:pic>
      <p:sp>
        <p:nvSpPr>
          <p:cNvPr id="17" name="TextBox 16">
            <a:extLst>
              <a:ext uri="{FF2B5EF4-FFF2-40B4-BE49-F238E27FC236}">
                <a16:creationId xmlns:a16="http://schemas.microsoft.com/office/drawing/2014/main" id="{EEB0546E-142C-74A5-62C6-259B55E153D7}"/>
              </a:ext>
            </a:extLst>
          </p:cNvPr>
          <p:cNvSpPr txBox="1"/>
          <p:nvPr/>
        </p:nvSpPr>
        <p:spPr>
          <a:xfrm>
            <a:off x="6476266" y="5475986"/>
            <a:ext cx="3789982" cy="369332"/>
          </a:xfrm>
          <a:prstGeom prst="rect">
            <a:avLst/>
          </a:prstGeom>
          <a:noFill/>
        </p:spPr>
        <p:txBody>
          <a:bodyPr wrap="square">
            <a:spAutoFit/>
          </a:bodyPr>
          <a:lstStyle/>
          <a:p>
            <a:r>
              <a:rPr lang="en-US" sz="1800" i="1" dirty="0">
                <a:effectLst/>
                <a:latin typeface="Times New Roman" panose="02020603050405020304" pitchFamily="18" charset="0"/>
                <a:ea typeface="Calibri" panose="020F0502020204030204" pitchFamily="34" charset="0"/>
              </a:rPr>
              <a:t> </a:t>
            </a:r>
            <a:r>
              <a:rPr lang="en-US" i="1" dirty="0">
                <a:latin typeface="Times New Roman" panose="02020603050405020304" pitchFamily="18" charset="0"/>
                <a:ea typeface="Calibri" panose="020F0502020204030204" pitchFamily="34" charset="0"/>
              </a:rPr>
              <a:t>b</a:t>
            </a:r>
            <a:r>
              <a:rPr lang="en-US" sz="1800" i="1" dirty="0">
                <a:effectLst/>
                <a:latin typeface="Times New Roman" panose="02020603050405020304" pitchFamily="18" charset="0"/>
                <a:ea typeface="Calibri" panose="020F0502020204030204" pitchFamily="34" charset="0"/>
              </a:rPr>
              <a:t>) </a:t>
            </a:r>
            <a:r>
              <a:rPr lang="en-US" i="1" dirty="0">
                <a:latin typeface="Times New Roman" panose="02020603050405020304" pitchFamily="18" charset="0"/>
                <a:ea typeface="Calibri" panose="020F0502020204030204" pitchFamily="34" charset="0"/>
              </a:rPr>
              <a:t>registration </a:t>
            </a:r>
            <a:r>
              <a:rPr lang="en-US" sz="1800" i="1" dirty="0">
                <a:effectLst/>
                <a:latin typeface="Times New Roman" panose="02020603050405020304" pitchFamily="18" charset="0"/>
                <a:ea typeface="Calibri" panose="020F0502020204030204" pitchFamily="34" charset="0"/>
              </a:rPr>
              <a:t>window</a:t>
            </a:r>
            <a:endParaRPr lang="en-US" dirty="0"/>
          </a:p>
        </p:txBody>
      </p:sp>
      <p:sp>
        <p:nvSpPr>
          <p:cNvPr id="18" name="TextBox 17">
            <a:extLst>
              <a:ext uri="{FF2B5EF4-FFF2-40B4-BE49-F238E27FC236}">
                <a16:creationId xmlns:a16="http://schemas.microsoft.com/office/drawing/2014/main" id="{5030ABD2-2F8E-3833-0DB7-9F0457A6C132}"/>
              </a:ext>
            </a:extLst>
          </p:cNvPr>
          <p:cNvSpPr txBox="1"/>
          <p:nvPr/>
        </p:nvSpPr>
        <p:spPr>
          <a:xfrm>
            <a:off x="6476266" y="1131809"/>
            <a:ext cx="3018410" cy="338554"/>
          </a:xfrm>
          <a:prstGeom prst="rect">
            <a:avLst/>
          </a:prstGeom>
          <a:noFill/>
        </p:spPr>
        <p:txBody>
          <a:bodyPr wrap="square" rtlCol="0">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Registration window</a:t>
            </a:r>
            <a:endParaRPr lang="en-US" sz="1600" b="1" dirty="0"/>
          </a:p>
        </p:txBody>
      </p:sp>
    </p:spTree>
    <p:extLst>
      <p:ext uri="{BB962C8B-B14F-4D97-AF65-F5344CB8AC3E}">
        <p14:creationId xmlns:p14="http://schemas.microsoft.com/office/powerpoint/2010/main" val="3993339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20</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1DD2C3-F603-58F8-5B22-95EE5C12B6EA}"/>
              </a:ext>
            </a:extLst>
          </p:cNvPr>
          <p:cNvSpPr txBox="1"/>
          <p:nvPr/>
        </p:nvSpPr>
        <p:spPr>
          <a:xfrm>
            <a:off x="816740" y="954581"/>
            <a:ext cx="9374825" cy="1323439"/>
          </a:xfrm>
          <a:prstGeom prst="rect">
            <a:avLst/>
          </a:prstGeom>
          <a:noFill/>
        </p:spPr>
        <p:txBody>
          <a:bodyPr wrap="square" rtlCol="0">
            <a:spAutoFit/>
          </a:bodyPr>
          <a:lstStyle/>
          <a:p>
            <a:r>
              <a:rPr lang="en-US" sz="2000" b="1" dirty="0">
                <a:latin typeface="Times New Roman" panose="02020603050405020304" pitchFamily="18" charset="0"/>
                <a:ea typeface="Calibri" panose="020F0502020204030204" pitchFamily="34" charset="0"/>
                <a:cs typeface="Times New Roman" panose="02020603050405020304" pitchFamily="18" charset="0"/>
              </a:rPr>
              <a:t>Recognition phase, sample result screenshot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In the first, both Yosef and Getachew were registered before, and the system recognize them at a time.</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second screenshot show for a single person –Yosef’ recognition.</a:t>
            </a:r>
            <a:endParaRPr lang="en-US" sz="2000" dirty="0"/>
          </a:p>
        </p:txBody>
      </p:sp>
      <p:sp>
        <p:nvSpPr>
          <p:cNvPr id="12" name="TextBox 11">
            <a:extLst>
              <a:ext uri="{FF2B5EF4-FFF2-40B4-BE49-F238E27FC236}">
                <a16:creationId xmlns:a16="http://schemas.microsoft.com/office/drawing/2014/main" id="{CE85BBDE-D86B-6B47-040C-3B0E7646C5D5}"/>
              </a:ext>
            </a:extLst>
          </p:cNvPr>
          <p:cNvSpPr txBox="1"/>
          <p:nvPr/>
        </p:nvSpPr>
        <p:spPr>
          <a:xfrm>
            <a:off x="716872" y="5534086"/>
            <a:ext cx="4574220" cy="369332"/>
          </a:xfrm>
          <a:prstGeom prst="rect">
            <a:avLst/>
          </a:prstGeom>
          <a:noFill/>
        </p:spPr>
        <p:txBody>
          <a:bodyPr wrap="square">
            <a:spAutoFit/>
          </a:bodyPr>
          <a:lstStyle/>
          <a:p>
            <a:r>
              <a:rPr lang="en-US" sz="1800" i="1" dirty="0">
                <a:effectLst/>
                <a:latin typeface="Times New Roman" panose="02020603050405020304" pitchFamily="18" charset="0"/>
                <a:ea typeface="Calibri" panose="020F0502020204030204" pitchFamily="34" charset="0"/>
              </a:rPr>
              <a:t> Figure-6  </a:t>
            </a:r>
            <a:r>
              <a:rPr lang="en-US" i="1" dirty="0">
                <a:latin typeface="Times New Roman" panose="02020603050405020304" pitchFamily="18" charset="0"/>
                <a:ea typeface="Calibri" panose="020F0502020204030204" pitchFamily="34" charset="0"/>
              </a:rPr>
              <a:t>Recognition – testing result</a:t>
            </a:r>
            <a:endParaRPr lang="en-US" dirty="0"/>
          </a:p>
        </p:txBody>
      </p:sp>
      <p:sp>
        <p:nvSpPr>
          <p:cNvPr id="15" name="TextBox 14">
            <a:extLst>
              <a:ext uri="{FF2B5EF4-FFF2-40B4-BE49-F238E27FC236}">
                <a16:creationId xmlns:a16="http://schemas.microsoft.com/office/drawing/2014/main" id="{7F016646-4B9E-8375-A0A6-A2919609568A}"/>
              </a:ext>
            </a:extLst>
          </p:cNvPr>
          <p:cNvSpPr txBox="1"/>
          <p:nvPr/>
        </p:nvSpPr>
        <p:spPr>
          <a:xfrm>
            <a:off x="958786" y="413497"/>
            <a:ext cx="3496324" cy="461665"/>
          </a:xfrm>
          <a:prstGeom prst="rect">
            <a:avLst/>
          </a:prstGeom>
          <a:noFill/>
        </p:spPr>
        <p:txBody>
          <a:bodyPr wrap="square" rtlCol="0">
            <a:spAutoFit/>
          </a:bodyPr>
          <a:lstStyle/>
          <a:p>
            <a:r>
              <a:rPr lang="en-US" sz="2400" b="1" dirty="0">
                <a:latin typeface="Times New Roman" panose="02020603050405020304" pitchFamily="18" charset="0"/>
                <a:ea typeface="Calibri" panose="020F0502020204030204" pitchFamily="34" charset="0"/>
                <a:cs typeface="Times New Roman" panose="02020603050405020304" pitchFamily="18" charset="0"/>
              </a:rPr>
              <a:t>Testing and Results</a:t>
            </a:r>
            <a:endParaRPr lang="en-US" sz="2400" b="1" dirty="0"/>
          </a:p>
        </p:txBody>
      </p:sp>
      <p:pic>
        <p:nvPicPr>
          <p:cNvPr id="8" name="Picture 7">
            <a:extLst>
              <a:ext uri="{FF2B5EF4-FFF2-40B4-BE49-F238E27FC236}">
                <a16:creationId xmlns:a16="http://schemas.microsoft.com/office/drawing/2014/main" id="{EB89FDE8-BC22-CFFE-682F-67AB79E76B35}"/>
              </a:ext>
            </a:extLst>
          </p:cNvPr>
          <p:cNvPicPr>
            <a:picLocks noChangeAspect="1"/>
          </p:cNvPicPr>
          <p:nvPr/>
        </p:nvPicPr>
        <p:blipFill rotWithShape="1">
          <a:blip r:embed="rId2"/>
          <a:srcRect l="2214" t="51424" r="66049" b="5654"/>
          <a:stretch/>
        </p:blipFill>
        <p:spPr bwMode="auto">
          <a:xfrm>
            <a:off x="1214021" y="2511320"/>
            <a:ext cx="3810740" cy="2897176"/>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6F139CE-6A1D-851A-4E02-8EC0127B1E02}"/>
              </a:ext>
            </a:extLst>
          </p:cNvPr>
          <p:cNvPicPr>
            <a:picLocks noChangeAspect="1"/>
          </p:cNvPicPr>
          <p:nvPr/>
        </p:nvPicPr>
        <p:blipFill rotWithShape="1">
          <a:blip r:embed="rId3"/>
          <a:srcRect l="32984" t="30477" r="35890" b="24323"/>
          <a:stretch/>
        </p:blipFill>
        <p:spPr bwMode="auto">
          <a:xfrm>
            <a:off x="5678767" y="2557214"/>
            <a:ext cx="3492594" cy="28512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8944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21</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E85BBDE-D86B-6B47-040C-3B0E7646C5D5}"/>
              </a:ext>
            </a:extLst>
          </p:cNvPr>
          <p:cNvSpPr txBox="1"/>
          <p:nvPr/>
        </p:nvSpPr>
        <p:spPr>
          <a:xfrm>
            <a:off x="5523390" y="5546859"/>
            <a:ext cx="4889947" cy="369332"/>
          </a:xfrm>
          <a:prstGeom prst="rect">
            <a:avLst/>
          </a:prstGeom>
          <a:noFill/>
        </p:spPr>
        <p:txBody>
          <a:bodyPr wrap="square">
            <a:spAutoFit/>
          </a:bodyPr>
          <a:lstStyle/>
          <a:p>
            <a:r>
              <a:rPr lang="en-US" i="1" dirty="0">
                <a:latin typeface="Times New Roman" panose="02020603050405020304" pitchFamily="18" charset="0"/>
                <a:ea typeface="Calibri" panose="020F0502020204030204" pitchFamily="34" charset="0"/>
              </a:rPr>
              <a:t>b</a:t>
            </a:r>
            <a:r>
              <a:rPr lang="en-US" sz="1800" i="1" dirty="0">
                <a:effectLst/>
                <a:latin typeface="Times New Roman" panose="02020603050405020304" pitchFamily="18" charset="0"/>
                <a:ea typeface="Calibri" panose="020F0502020204030204" pitchFamily="34" charset="0"/>
              </a:rPr>
              <a:t>).Guest mode email notification</a:t>
            </a:r>
          </a:p>
        </p:txBody>
      </p:sp>
      <p:sp>
        <p:nvSpPr>
          <p:cNvPr id="15" name="TextBox 14">
            <a:extLst>
              <a:ext uri="{FF2B5EF4-FFF2-40B4-BE49-F238E27FC236}">
                <a16:creationId xmlns:a16="http://schemas.microsoft.com/office/drawing/2014/main" id="{7F016646-4B9E-8375-A0A6-A2919609568A}"/>
              </a:ext>
            </a:extLst>
          </p:cNvPr>
          <p:cNvSpPr txBox="1"/>
          <p:nvPr/>
        </p:nvSpPr>
        <p:spPr>
          <a:xfrm>
            <a:off x="958786" y="413497"/>
            <a:ext cx="3496324" cy="461665"/>
          </a:xfrm>
          <a:prstGeom prst="rect">
            <a:avLst/>
          </a:prstGeom>
          <a:noFill/>
        </p:spPr>
        <p:txBody>
          <a:bodyPr wrap="square" rtlCol="0">
            <a:spAutoFit/>
          </a:bodyPr>
          <a:lstStyle/>
          <a:p>
            <a:r>
              <a:rPr lang="en-US" sz="2400" b="1" dirty="0">
                <a:latin typeface="Times New Roman" panose="02020603050405020304" pitchFamily="18" charset="0"/>
                <a:ea typeface="Calibri" panose="020F0502020204030204" pitchFamily="34" charset="0"/>
                <a:cs typeface="Times New Roman" panose="02020603050405020304" pitchFamily="18" charset="0"/>
              </a:rPr>
              <a:t>Testing and Results</a:t>
            </a:r>
            <a:endParaRPr lang="en-US" sz="2400" b="1" dirty="0"/>
          </a:p>
        </p:txBody>
      </p:sp>
      <p:sp>
        <p:nvSpPr>
          <p:cNvPr id="2" name="Rectangle 2">
            <a:extLst>
              <a:ext uri="{FF2B5EF4-FFF2-40B4-BE49-F238E27FC236}">
                <a16:creationId xmlns:a16="http://schemas.microsoft.com/office/drawing/2014/main" id="{55EF6950-58C2-E1B3-5548-B2F22CCE48F9}"/>
              </a:ext>
            </a:extLst>
          </p:cNvPr>
          <p:cNvSpPr>
            <a:spLocks noChangeArrowheads="1"/>
          </p:cNvSpPr>
          <p:nvPr/>
        </p:nvSpPr>
        <p:spPr bwMode="auto">
          <a:xfrm>
            <a:off x="424817" y="1060125"/>
            <a:ext cx="53071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Email verification (OTP) during fog weather condition </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097" name="Picture 74">
            <a:extLst>
              <a:ext uri="{FF2B5EF4-FFF2-40B4-BE49-F238E27FC236}">
                <a16:creationId xmlns:a16="http://schemas.microsoft.com/office/drawing/2014/main" id="{827183B9-59F8-5D99-FC2E-6A35B7409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0" t="10649" r="517" b="26204"/>
          <a:stretch>
            <a:fillRect/>
          </a:stretch>
        </p:blipFill>
        <p:spPr bwMode="auto">
          <a:xfrm>
            <a:off x="1055047" y="1608457"/>
            <a:ext cx="3303802" cy="39307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EAC62EA-5419-1952-7C2C-82BD448E448E}"/>
              </a:ext>
            </a:extLst>
          </p:cNvPr>
          <p:cNvPicPr>
            <a:picLocks noChangeAspect="1"/>
          </p:cNvPicPr>
          <p:nvPr/>
        </p:nvPicPr>
        <p:blipFill rotWithShape="1">
          <a:blip r:embed="rId3"/>
          <a:srcRect l="2418" t="1019" r="2205" b="6889"/>
          <a:stretch/>
        </p:blipFill>
        <p:spPr bwMode="auto">
          <a:xfrm>
            <a:off x="5995386" y="1669749"/>
            <a:ext cx="2917796" cy="3808202"/>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EB8E5736-D4A5-01B4-B9CB-287A90B00C18}"/>
              </a:ext>
            </a:extLst>
          </p:cNvPr>
          <p:cNvSpPr txBox="1"/>
          <p:nvPr/>
        </p:nvSpPr>
        <p:spPr>
          <a:xfrm>
            <a:off x="424817" y="5593026"/>
            <a:ext cx="4889947" cy="646331"/>
          </a:xfrm>
          <a:prstGeom prst="rect">
            <a:avLst/>
          </a:prstGeom>
          <a:noFill/>
        </p:spPr>
        <p:txBody>
          <a:bodyPr wrap="square">
            <a:spAutoFit/>
          </a:bodyPr>
          <a:lstStyle/>
          <a:p>
            <a:r>
              <a:rPr lang="en-US" sz="1800" i="1" dirty="0">
                <a:effectLst/>
                <a:latin typeface="Times New Roman" panose="02020603050405020304" pitchFamily="18" charset="0"/>
                <a:ea typeface="Calibri" panose="020F0502020204030204" pitchFamily="34" charset="0"/>
              </a:rPr>
              <a:t> Figure-7 a).</a:t>
            </a:r>
            <a:r>
              <a:rPr kumimoji="0" lang="en-US" altLang="en-US" sz="1800" b="0" i="1" u="none" strike="noStrike" cap="none" normalizeH="0" baseline="0" dirty="0" bmk="">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Email verification (OTP) during fog weather condition</a:t>
            </a:r>
            <a:r>
              <a:rPr kumimoji="0" lang="en-US" altLang="en-US" sz="18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p>
        </p:txBody>
      </p:sp>
      <p:sp>
        <p:nvSpPr>
          <p:cNvPr id="14" name="TextBox 13">
            <a:extLst>
              <a:ext uri="{FF2B5EF4-FFF2-40B4-BE49-F238E27FC236}">
                <a16:creationId xmlns:a16="http://schemas.microsoft.com/office/drawing/2014/main" id="{2452A5BE-AE45-39F2-3F22-0F318650DAC1}"/>
              </a:ext>
            </a:extLst>
          </p:cNvPr>
          <p:cNvSpPr txBox="1"/>
          <p:nvPr/>
        </p:nvSpPr>
        <p:spPr>
          <a:xfrm>
            <a:off x="6221028" y="1060125"/>
            <a:ext cx="3917270" cy="369332"/>
          </a:xfrm>
          <a:prstGeom prst="rect">
            <a:avLst/>
          </a:prstGeom>
          <a:noFill/>
        </p:spPr>
        <p:txBody>
          <a:bodyPr wrap="square">
            <a:spAutoFit/>
          </a:bodyPr>
          <a:lstStyle/>
          <a:p>
            <a:pPr marL="285750" indent="-285750">
              <a:buFont typeface="Wingdings" panose="05000000000000000000" pitchFamily="2" charset="2"/>
              <a:buChar char="§"/>
            </a:pPr>
            <a:r>
              <a:rPr lang="en-US" sz="1800" b="1" i="1" dirty="0">
                <a:effectLst/>
                <a:latin typeface="Times New Roman" panose="02020603050405020304" pitchFamily="18" charset="0"/>
                <a:ea typeface="Calibri" panose="020F0502020204030204" pitchFamily="34" charset="0"/>
              </a:rPr>
              <a:t>Guest-mode email notification</a:t>
            </a:r>
          </a:p>
        </p:txBody>
      </p:sp>
    </p:spTree>
    <p:extLst>
      <p:ext uri="{BB962C8B-B14F-4D97-AF65-F5344CB8AC3E}">
        <p14:creationId xmlns:p14="http://schemas.microsoft.com/office/powerpoint/2010/main" val="3378134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C713-86DE-D7A5-D635-6AB355A2144C}"/>
              </a:ext>
            </a:extLst>
          </p:cNvPr>
          <p:cNvSpPr>
            <a:spLocks noGrp="1"/>
          </p:cNvSpPr>
          <p:nvPr>
            <p:ph type="ctrTitle"/>
          </p:nvPr>
        </p:nvSpPr>
        <p:spPr>
          <a:xfrm>
            <a:off x="2052220" y="360082"/>
            <a:ext cx="7010400" cy="554277"/>
          </a:xfrm>
        </p:spPr>
        <p:txBody>
          <a:bodyPr>
            <a:normAutofit fontScale="90000"/>
          </a:bodyPr>
          <a:lstStyle/>
          <a:p>
            <a:pPr algn="l"/>
            <a:r>
              <a:rPr lang="en-US" sz="3600" b="1" dirty="0">
                <a:latin typeface="Times New Roman" panose="02020603050405020304" pitchFamily="18" charset="0"/>
                <a:cs typeface="Times New Roman" panose="02020603050405020304" pitchFamily="18" charset="0"/>
              </a:rPr>
              <a:t>Conclusion and recommendation </a:t>
            </a:r>
            <a:endParaRPr lang="en-US" sz="54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22</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6F14AFA-D20C-37EA-B465-934B8C23581C}"/>
              </a:ext>
            </a:extLst>
          </p:cNvPr>
          <p:cNvSpPr txBox="1"/>
          <p:nvPr/>
        </p:nvSpPr>
        <p:spPr>
          <a:xfrm>
            <a:off x="328473" y="1606857"/>
            <a:ext cx="11594237" cy="1263231"/>
          </a:xfrm>
          <a:prstGeom prst="rect">
            <a:avLst/>
          </a:prstGeom>
          <a:noFill/>
        </p:spPr>
        <p:txBody>
          <a:bodyPr wrap="square">
            <a:spAutoFit/>
          </a:bodyPr>
          <a:lstStyle/>
          <a:p>
            <a:pPr marL="285750" marR="0" indent="-285750">
              <a:lnSpc>
                <a:spcPct val="107000"/>
              </a:lnSpc>
              <a:spcBef>
                <a:spcPts val="0"/>
              </a:spcBef>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have implemented computer vision-based authentication and employee monitoring system.</a:t>
            </a:r>
          </a:p>
          <a:p>
            <a:pPr marL="285750" indent="-285750">
              <a:lnSpc>
                <a:spcPct val="107000"/>
              </a:lnSpc>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have used local binary pattern histogram LBPH algorithm for face recognition system. </a:t>
            </a:r>
          </a:p>
          <a:p>
            <a:pPr marL="285750" marR="0" indent="-285750">
              <a:lnSpc>
                <a:spcPct val="107000"/>
              </a:lnSpc>
              <a:spcBef>
                <a:spcPts val="0"/>
              </a:spcBef>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authentication is based </a:t>
            </a:r>
            <a:r>
              <a:rPr lang="en-US" sz="2000" dirty="0">
                <a:latin typeface="Times New Roman" panose="02020603050405020304" pitchFamily="18" charset="0"/>
                <a:ea typeface="Calibri" panose="020F0502020204030204" pitchFamily="34" charset="0"/>
                <a:cs typeface="Times New Roman" panose="02020603050405020304" pitchFamily="18" charset="0"/>
              </a:rPr>
              <a:t>on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face images taken from the streaming video with raspberry pi camera. </a:t>
            </a:r>
          </a:p>
        </p:txBody>
      </p:sp>
      <p:sp>
        <p:nvSpPr>
          <p:cNvPr id="6" name="TextBox 5">
            <a:extLst>
              <a:ext uri="{FF2B5EF4-FFF2-40B4-BE49-F238E27FC236}">
                <a16:creationId xmlns:a16="http://schemas.microsoft.com/office/drawing/2014/main" id="{CFC7B87C-1B5C-662F-022A-402AA6063A05}"/>
              </a:ext>
            </a:extLst>
          </p:cNvPr>
          <p:cNvSpPr txBox="1"/>
          <p:nvPr/>
        </p:nvSpPr>
        <p:spPr>
          <a:xfrm>
            <a:off x="328473" y="2965143"/>
            <a:ext cx="10457895" cy="2055756"/>
          </a:xfrm>
          <a:prstGeom prst="rect">
            <a:avLst/>
          </a:prstGeom>
          <a:noFill/>
        </p:spPr>
        <p:txBody>
          <a:bodyPr wrap="square" rtlCol="0">
            <a:spAutoFit/>
          </a:bodyPr>
          <a:lstStyle/>
          <a:p>
            <a:pPr marL="285750" marR="0" indent="-285750">
              <a:lnSpc>
                <a:spcPct val="107000"/>
              </a:lnSpc>
              <a:spcBef>
                <a:spcPts val="0"/>
              </a:spcBef>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has user mode and guest mode. The attendance </a:t>
            </a:r>
            <a:r>
              <a:rPr lang="en-US" sz="1800" dirty="0">
                <a:latin typeface="Times New Roman" panose="02020603050405020304" pitchFamily="18" charset="0"/>
                <a:ea typeface="Calibri" panose="020F0502020204030204" pitchFamily="34" charset="0"/>
                <a:cs typeface="Times New Roman" panose="02020603050405020304" pitchFamily="18" charset="0"/>
              </a:rPr>
              <a:t>generation-taking feature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minimize the drawback of manual attendance system.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have implemented two factor password authentication system with email notifications.</a:t>
            </a:r>
          </a:p>
          <a:p>
            <a:pPr marL="285750" marR="0" indent="-285750">
              <a:lnSpc>
                <a:spcPct val="107000"/>
              </a:lnSpc>
              <a:spcBef>
                <a:spcPts val="0"/>
              </a:spcBef>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the testing case, when the motion is detected, the camera is initialized. The faces are compared with the previously trained image. If the face is Match, then the system will be recognized, the door is opened and the attendance is generated simultaneously.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14E14F97-21B4-FBAE-4D8B-F821DCDD8FE8}"/>
              </a:ext>
            </a:extLst>
          </p:cNvPr>
          <p:cNvSpPr txBox="1"/>
          <p:nvPr/>
        </p:nvSpPr>
        <p:spPr>
          <a:xfrm>
            <a:off x="328472" y="1145192"/>
            <a:ext cx="229931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Conclusion</a:t>
            </a:r>
            <a:endParaRPr lang="en-US" sz="2800" dirty="0"/>
          </a:p>
        </p:txBody>
      </p:sp>
    </p:spTree>
    <p:extLst>
      <p:ext uri="{BB962C8B-B14F-4D97-AF65-F5344CB8AC3E}">
        <p14:creationId xmlns:p14="http://schemas.microsoft.com/office/powerpoint/2010/main" val="46216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23</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6F14AFA-D20C-37EA-B465-934B8C23581C}"/>
              </a:ext>
            </a:extLst>
          </p:cNvPr>
          <p:cNvSpPr txBox="1"/>
          <p:nvPr/>
        </p:nvSpPr>
        <p:spPr>
          <a:xfrm>
            <a:off x="328473" y="1606856"/>
            <a:ext cx="10493407" cy="2675604"/>
          </a:xfrm>
          <a:prstGeom prst="rect">
            <a:avLst/>
          </a:prstGeom>
          <a:noFill/>
        </p:spPr>
        <p:txBody>
          <a:bodyPr wrap="square">
            <a:spAutoFit/>
          </a:bodyPr>
          <a:lstStyle/>
          <a:p>
            <a:pPr marL="342900" indent="-342900">
              <a:lnSpc>
                <a:spcPct val="90000"/>
              </a:lnSpc>
              <a:spcBef>
                <a:spcPts val="1000"/>
              </a:spcBef>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This project is aim to applicable in home’s (rooms) door, data center and offices by using face recognition systems by providing more authentication.</a:t>
            </a:r>
          </a:p>
          <a:p>
            <a:pPr marL="342900" indent="-342900">
              <a:lnSpc>
                <a:spcPct val="90000"/>
              </a:lnSpc>
              <a:spcBef>
                <a:spcPts val="1000"/>
              </a:spcBef>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We recommend any interested individuals and companies to try this system and hope they will get an expected result as we depicted in the systems detail description.</a:t>
            </a:r>
          </a:p>
          <a:p>
            <a:pPr marL="342900" indent="-342900">
              <a:lnSpc>
                <a:spcPct val="90000"/>
              </a:lnSpc>
              <a:spcBef>
                <a:spcPts val="1000"/>
              </a:spcBef>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We are happy to work and deploy the prototype-level project on a real industry-level along technical help of our advisors.</a:t>
            </a:r>
          </a:p>
        </p:txBody>
      </p:sp>
      <p:sp>
        <p:nvSpPr>
          <p:cNvPr id="9" name="TextBox 8">
            <a:extLst>
              <a:ext uri="{FF2B5EF4-FFF2-40B4-BE49-F238E27FC236}">
                <a16:creationId xmlns:a16="http://schemas.microsoft.com/office/drawing/2014/main" id="{14E14F97-21B4-FBAE-4D8B-F821DCDD8FE8}"/>
              </a:ext>
            </a:extLst>
          </p:cNvPr>
          <p:cNvSpPr txBox="1"/>
          <p:nvPr/>
        </p:nvSpPr>
        <p:spPr>
          <a:xfrm>
            <a:off x="328473" y="1015215"/>
            <a:ext cx="300953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Recommendation</a:t>
            </a:r>
            <a:endParaRPr lang="en-US" sz="2800" dirty="0"/>
          </a:p>
        </p:txBody>
      </p:sp>
    </p:spTree>
    <p:extLst>
      <p:ext uri="{BB962C8B-B14F-4D97-AF65-F5344CB8AC3E}">
        <p14:creationId xmlns:p14="http://schemas.microsoft.com/office/powerpoint/2010/main" val="1713796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24</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6F14AFA-D20C-37EA-B465-934B8C23581C}"/>
              </a:ext>
            </a:extLst>
          </p:cNvPr>
          <p:cNvSpPr txBox="1"/>
          <p:nvPr/>
        </p:nvSpPr>
        <p:spPr>
          <a:xfrm>
            <a:off x="849296" y="1860878"/>
            <a:ext cx="10493407" cy="3136243"/>
          </a:xfrm>
          <a:prstGeom prst="rect">
            <a:avLst/>
          </a:prstGeom>
          <a:noFill/>
        </p:spPr>
        <p:txBody>
          <a:bodyPr wrap="square">
            <a:spAutoFit/>
          </a:bodyPr>
          <a:lstStyle/>
          <a:p>
            <a:pPr marL="342900" indent="-342900">
              <a:lnSpc>
                <a:spcPct val="90000"/>
              </a:lnSpc>
              <a:spcBef>
                <a:spcPts val="1000"/>
              </a:spcBef>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Developing an algorithm where images can taken and processed to have similar and constant light intensity via the camera at any conditions equally.</a:t>
            </a:r>
          </a:p>
          <a:p>
            <a:pPr marL="342900" indent="-342900">
              <a:lnSpc>
                <a:spcPct val="90000"/>
              </a:lnSpc>
              <a:spcBef>
                <a:spcPts val="1000"/>
              </a:spcBef>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Redoing the system equally for remote server connection.</a:t>
            </a:r>
          </a:p>
          <a:p>
            <a:pPr marL="342900" indent="-342900">
              <a:lnSpc>
                <a:spcPct val="90000"/>
              </a:lnSpc>
              <a:spcBef>
                <a:spcPts val="1000"/>
              </a:spcBef>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Considering and come up with an effective means to detect and take a measure when another person get into the room with the </a:t>
            </a:r>
            <a:r>
              <a:rPr lang="en-US" sz="2400" dirty="0" err="1">
                <a:latin typeface="Times New Roman" panose="02020603050405020304" pitchFamily="18" charset="0"/>
                <a:cs typeface="Times New Roman" panose="02020603050405020304" pitchFamily="18" charset="0"/>
              </a:rPr>
              <a:t>reigistered</a:t>
            </a:r>
            <a:r>
              <a:rPr lang="en-US" sz="2400" dirty="0">
                <a:latin typeface="Times New Roman" panose="02020603050405020304" pitchFamily="18" charset="0"/>
                <a:cs typeface="Times New Roman" panose="02020603050405020304" pitchFamily="18" charset="0"/>
              </a:rPr>
              <a:t> employee at time of door opening.</a:t>
            </a:r>
          </a:p>
          <a:p>
            <a:pPr marL="342900" indent="-342900">
              <a:lnSpc>
                <a:spcPct val="90000"/>
              </a:lnSpc>
              <a:spcBef>
                <a:spcPts val="1000"/>
              </a:spcBef>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Developing  one additional algorithm to identify either a face is from persons’ face or from an image. </a:t>
            </a:r>
          </a:p>
        </p:txBody>
      </p:sp>
      <p:sp>
        <p:nvSpPr>
          <p:cNvPr id="9" name="TextBox 8">
            <a:extLst>
              <a:ext uri="{FF2B5EF4-FFF2-40B4-BE49-F238E27FC236}">
                <a16:creationId xmlns:a16="http://schemas.microsoft.com/office/drawing/2014/main" id="{14E14F97-21B4-FBAE-4D8B-F821DCDD8FE8}"/>
              </a:ext>
            </a:extLst>
          </p:cNvPr>
          <p:cNvSpPr txBox="1"/>
          <p:nvPr/>
        </p:nvSpPr>
        <p:spPr>
          <a:xfrm>
            <a:off x="630313" y="1103992"/>
            <a:ext cx="320484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Future work</a:t>
            </a:r>
            <a:endParaRPr lang="en-US" sz="2800" dirty="0"/>
          </a:p>
        </p:txBody>
      </p:sp>
    </p:spTree>
    <p:extLst>
      <p:ext uri="{BB962C8B-B14F-4D97-AF65-F5344CB8AC3E}">
        <p14:creationId xmlns:p14="http://schemas.microsoft.com/office/powerpoint/2010/main" val="378842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25</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02A102A-2548-DACF-5C82-004D4BC9D35B}"/>
              </a:ext>
            </a:extLst>
          </p:cNvPr>
          <p:cNvSpPr txBox="1"/>
          <p:nvPr/>
        </p:nvSpPr>
        <p:spPr>
          <a:xfrm>
            <a:off x="2691414" y="2388094"/>
            <a:ext cx="6418555" cy="1446550"/>
          </a:xfrm>
          <a:prstGeom prst="rect">
            <a:avLst/>
          </a:prstGeom>
          <a:solidFill>
            <a:schemeClr val="bg1">
              <a:lumMod val="95000"/>
            </a:schemeClr>
          </a:solidFill>
          <a:ln>
            <a:solidFill>
              <a:schemeClr val="accent2"/>
            </a:solidFill>
          </a:ln>
        </p:spPr>
        <p:txBody>
          <a:bodyPr wrap="square" rtlCol="0">
            <a:spAutoFit/>
          </a:bodyPr>
          <a:lstStyle/>
          <a:p>
            <a:pPr algn="ctr"/>
            <a:r>
              <a:rPr lang="en-US" sz="8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044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E983-36DD-B1CE-1AA5-A2C77C1B1B38}"/>
              </a:ext>
            </a:extLst>
          </p:cNvPr>
          <p:cNvSpPr>
            <a:spLocks noGrp="1"/>
          </p:cNvSpPr>
          <p:nvPr>
            <p:ph type="ctrTitle"/>
          </p:nvPr>
        </p:nvSpPr>
        <p:spPr>
          <a:xfrm>
            <a:off x="417251" y="1313895"/>
            <a:ext cx="8457460" cy="793396"/>
          </a:xfrm>
        </p:spPr>
        <p:txBody>
          <a:bodyPr>
            <a:normAutofit/>
          </a:bodyPr>
          <a:lstStyle/>
          <a:p>
            <a:pPr algn="l"/>
            <a:r>
              <a:rPr lang="en-US" sz="4000" b="1" dirty="0">
                <a:latin typeface="Times New Roman" panose="02020603050405020304" pitchFamily="18" charset="0"/>
                <a:cs typeface="Times New Roman" panose="02020603050405020304" pitchFamily="18" charset="0"/>
              </a:rPr>
              <a:t>Outline</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C1C633-E228-6B52-44CF-A9654950705F}"/>
              </a:ext>
            </a:extLst>
          </p:cNvPr>
          <p:cNvSpPr>
            <a:spLocks noGrp="1"/>
          </p:cNvSpPr>
          <p:nvPr>
            <p:ph type="subTitle" idx="1"/>
          </p:nvPr>
        </p:nvSpPr>
        <p:spPr>
          <a:xfrm>
            <a:off x="1524000" y="2107291"/>
            <a:ext cx="8457460" cy="3263700"/>
          </a:xfrm>
        </p:spPr>
        <p:txBody>
          <a:bodyPr>
            <a:noAutofit/>
          </a:bodyPr>
          <a:lstStyle/>
          <a:p>
            <a:pPr marL="285750" indent="-285750" algn="l">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Introduction</a:t>
            </a:r>
          </a:p>
          <a:p>
            <a:pPr marL="285750" indent="-285750" algn="l">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Statement of Problem </a:t>
            </a:r>
            <a:endParaRPr lang="en-US"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indent="-285750" algn="l">
              <a:buFont typeface="Wingdings" panose="05000000000000000000" pitchFamily="2" charset="2"/>
              <a:buChar char="Ø"/>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Objective</a:t>
            </a:r>
          </a:p>
          <a:p>
            <a:pPr marL="285750" indent="-285750" algn="l">
              <a:buFont typeface="Wingdings" panose="05000000000000000000" pitchFamily="2" charset="2"/>
              <a:buChar char="Ø"/>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Methodology</a:t>
            </a:r>
          </a:p>
          <a:p>
            <a:pPr marL="285750" indent="-285750" algn="l">
              <a:buFont typeface="Wingdings" panose="05000000000000000000" pitchFamily="2" charset="2"/>
              <a:buChar char="Ø"/>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Testing, results and discussions</a:t>
            </a:r>
          </a:p>
          <a:p>
            <a:pPr marL="285750" indent="-285750" algn="l">
              <a:buFont typeface="Wingdings" panose="05000000000000000000" pitchFamily="2" charset="2"/>
              <a:buChar char="Ø"/>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Conclusion and recommendation</a:t>
            </a:r>
          </a:p>
          <a:p>
            <a:pPr marL="285750" indent="-285750" algn="l">
              <a:buFont typeface="Wingdings" panose="05000000000000000000" pitchFamily="2" charset="2"/>
              <a:buChar char="Ø"/>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Future work</a:t>
            </a:r>
          </a:p>
          <a:p>
            <a:pPr marL="285750" indent="-285750" algn="l">
              <a:buFont typeface="Wingdings" panose="05000000000000000000" pitchFamily="2" charset="2"/>
              <a:buChar char="Ø"/>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References</a:t>
            </a:r>
            <a:endParaRPr lang="en-US" sz="1800" b="1"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US" sz="1800"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A2542A7-9C40-AE60-3160-BFACB6FF5D20}"/>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1</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74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C713-86DE-D7A5-D635-6AB355A2144C}"/>
              </a:ext>
            </a:extLst>
          </p:cNvPr>
          <p:cNvSpPr>
            <a:spLocks noGrp="1"/>
          </p:cNvSpPr>
          <p:nvPr>
            <p:ph type="ctrTitle"/>
          </p:nvPr>
        </p:nvSpPr>
        <p:spPr>
          <a:xfrm>
            <a:off x="1100830" y="888345"/>
            <a:ext cx="7010400" cy="554277"/>
          </a:xfrm>
        </p:spPr>
        <p:txBody>
          <a:bodyPr>
            <a:normAutofit fontScale="90000"/>
          </a:bodyPr>
          <a:lstStyle/>
          <a:p>
            <a:pPr algn="l"/>
            <a:r>
              <a:rPr lang="en-US" sz="3600" b="1" dirty="0">
                <a:latin typeface="Times New Roman" panose="02020603050405020304" pitchFamily="18" charset="0"/>
                <a:cs typeface="Times New Roman" panose="02020603050405020304" pitchFamily="18" charset="0"/>
              </a:rPr>
              <a:t>Introduction</a:t>
            </a:r>
            <a:endParaRPr lang="en-US" sz="5400" b="1"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093157DA-B80A-8DDD-ED66-FB48F303A6E7}"/>
              </a:ext>
            </a:extLst>
          </p:cNvPr>
          <p:cNvSpPr>
            <a:spLocks noGrp="1"/>
          </p:cNvSpPr>
          <p:nvPr>
            <p:ph type="subTitle" idx="1"/>
          </p:nvPr>
        </p:nvSpPr>
        <p:spPr>
          <a:xfrm>
            <a:off x="1100830" y="1557454"/>
            <a:ext cx="9596762" cy="4172504"/>
          </a:xfrm>
        </p:spPr>
        <p:txBody>
          <a:bodyPr>
            <a:normAutofit lnSpcReduction="10000"/>
          </a:bodyPr>
          <a:lstStyle/>
          <a:p>
            <a:pPr marL="342900" indent="-342900" algn="l">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Computer vision(CV) is a field of computer science that deals with replicating the complex parts of the human visual system and getting the machines </a:t>
            </a:r>
            <a:r>
              <a:rPr lang="en-US" dirty="0">
                <a:latin typeface="Times New Roman" panose="02020603050405020304" pitchFamily="18" charset="0"/>
                <a:ea typeface="Calibri" panose="020F0502020204030204" pitchFamily="34" charset="0"/>
                <a:cs typeface="Times New Roman" panose="02020603050405020304" pitchFamily="18" charset="0"/>
              </a:rPr>
              <a:t>to </a:t>
            </a:r>
            <a:r>
              <a:rPr lang="en-US" dirty="0">
                <a:effectLst/>
                <a:latin typeface="Times New Roman" panose="02020603050405020304" pitchFamily="18" charset="0"/>
                <a:ea typeface="Calibri" panose="020F0502020204030204" pitchFamily="34" charset="0"/>
                <a:cs typeface="Times New Roman" panose="02020603050405020304" pitchFamily="18" charset="0"/>
              </a:rPr>
              <a:t>understand the visual details present in a data.[1]</a:t>
            </a:r>
          </a:p>
          <a:p>
            <a:pPr marL="342900" indent="-342900" algn="l">
              <a:buFont typeface="Wingdings" panose="05000000000000000000" pitchFamily="2" charset="2"/>
              <a:buChar char="§"/>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CV enables computers and systems to derive meaningful information from digital images, videos and take actions or make recommendations based on that information.[1] </a:t>
            </a:r>
          </a:p>
          <a:p>
            <a:pPr marL="342900" indent="-342900" algn="l">
              <a:buFont typeface="Wingdings" panose="05000000000000000000" pitchFamily="2" charset="2"/>
              <a:buChar char="§"/>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Face detection and recognition are the most important application in computer vision. </a:t>
            </a:r>
          </a:p>
          <a:p>
            <a:pPr marL="342900" indent="-342900" algn="l">
              <a:buFont typeface="Wingdings" panose="05000000000000000000" pitchFamily="2" charset="2"/>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Face detection </a:t>
            </a:r>
            <a:r>
              <a:rPr lang="en-US" dirty="0">
                <a:effectLst/>
                <a:latin typeface="Times New Roman" panose="02020603050405020304" pitchFamily="18" charset="0"/>
                <a:ea typeface="Calibri" panose="020F0502020204030204" pitchFamily="34" charset="0"/>
                <a:cs typeface="Times New Roman" panose="02020603050405020304" pitchFamily="18" charset="0"/>
              </a:rPr>
              <a:t>is the process of simply detecting the presence of a face in an image or video stream. </a:t>
            </a:r>
          </a:p>
          <a:p>
            <a:pPr marL="342900" indent="-342900" algn="l">
              <a:buFont typeface="Wingdings" panose="05000000000000000000" pitchFamily="2" charset="2"/>
              <a:buChar char="§"/>
            </a:pPr>
            <a:r>
              <a:rPr lang="en-US" b="1" dirty="0">
                <a:effectLst/>
                <a:latin typeface="Times New Roman" panose="02020603050405020304" pitchFamily="18" charset="0"/>
                <a:ea typeface="Calibri" panose="020F0502020204030204" pitchFamily="34" charset="0"/>
              </a:rPr>
              <a:t>Face recognition </a:t>
            </a:r>
            <a:r>
              <a:rPr lang="en-US" dirty="0">
                <a:effectLst/>
                <a:latin typeface="Times New Roman" panose="02020603050405020304" pitchFamily="18" charset="0"/>
                <a:ea typeface="Calibri" panose="020F0502020204030204" pitchFamily="34" charset="0"/>
              </a:rPr>
              <a:t>takes the faces detected from the localization phase and attempts to identify whom the face belongs to.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6BBA6DE5-E0FF-26CB-5888-7CC9E94AB6AE}"/>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2</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77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C713-86DE-D7A5-D635-6AB355A2144C}"/>
              </a:ext>
            </a:extLst>
          </p:cNvPr>
          <p:cNvSpPr>
            <a:spLocks noGrp="1"/>
          </p:cNvSpPr>
          <p:nvPr>
            <p:ph type="ctrTitle"/>
          </p:nvPr>
        </p:nvSpPr>
        <p:spPr>
          <a:xfrm>
            <a:off x="1003175" y="826202"/>
            <a:ext cx="7010400" cy="554277"/>
          </a:xfrm>
        </p:spPr>
        <p:txBody>
          <a:bodyPr>
            <a:normAutofit fontScale="90000"/>
          </a:bodyPr>
          <a:lstStyle/>
          <a:p>
            <a:pPr algn="l"/>
            <a:r>
              <a:rPr lang="en-US" sz="3600" b="1" dirty="0">
                <a:latin typeface="Times New Roman" panose="02020603050405020304" pitchFamily="18" charset="0"/>
                <a:cs typeface="Times New Roman" panose="02020603050405020304" pitchFamily="18" charset="0"/>
              </a:rPr>
              <a:t>Statement of problems</a:t>
            </a:r>
            <a:endParaRPr lang="en-US" sz="5400" b="1"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093157DA-B80A-8DDD-ED66-FB48F303A6E7}"/>
              </a:ext>
            </a:extLst>
          </p:cNvPr>
          <p:cNvSpPr>
            <a:spLocks noGrp="1"/>
          </p:cNvSpPr>
          <p:nvPr>
            <p:ph type="subTitle" idx="1"/>
          </p:nvPr>
        </p:nvSpPr>
        <p:spPr>
          <a:xfrm>
            <a:off x="905523" y="1437027"/>
            <a:ext cx="10200442" cy="4594771"/>
          </a:xfrm>
        </p:spPr>
        <p:txBody>
          <a:bodyPr>
            <a:normAutofit lnSpcReduction="10000"/>
          </a:bodyPr>
          <a:lstStyle/>
          <a:p>
            <a:pPr marL="342900" indent="-342900" algn="l">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Strong and multifactor authentication system are needed at the current situation in many sectors.</a:t>
            </a:r>
          </a:p>
          <a:p>
            <a:pPr marL="342900" indent="-342900" algn="l">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we cannot trust the conventional methods namely a manual lock at the door, password keylock can be guessed/observed and token card can be stolen. </a:t>
            </a:r>
          </a:p>
          <a:p>
            <a:pPr marL="342900" indent="-342900" algn="l">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existing attendance system </a:t>
            </a:r>
          </a:p>
          <a:p>
            <a:pPr marL="800100" lvl="1" indent="-342900" algn="l">
              <a:buFont typeface="Wingdings" panose="05000000000000000000" pitchFamily="2" charset="2"/>
              <a:buChar char="ü"/>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requires employees to manually sign on a sheet every time they attend their work. </a:t>
            </a:r>
          </a:p>
          <a:p>
            <a:pPr marL="800100" lvl="1" indent="-342900" algn="l">
              <a:buFont typeface="Wingdings" panose="05000000000000000000" pitchFamily="2" charset="2"/>
              <a:buChar char="ü"/>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adds more extra time to be consumed by the employee to find their name on sheet, </a:t>
            </a:r>
          </a:p>
          <a:p>
            <a:pPr marL="800100" lvl="1" indent="-342900" algn="l">
              <a:buFont typeface="Wingdings" panose="05000000000000000000" pitchFamily="2" charset="2"/>
              <a:buChar char="ü"/>
            </a:pPr>
            <a:r>
              <a:rPr lang="en-US" sz="2200" dirty="0">
                <a:latin typeface="Times New Roman" panose="02020603050405020304" pitchFamily="18" charset="0"/>
                <a:ea typeface="Calibri" panose="020F0502020204030204" pitchFamily="34" charset="0"/>
                <a:cs typeface="Times New Roman" panose="02020603050405020304" pitchFamily="18" charset="0"/>
              </a:rPr>
              <a:t>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ome employees may mistakenly signed other’s name and sometimes sheet may get lost.</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solve those problem, we tried to design and implement a better </a:t>
            </a:r>
            <a:r>
              <a:rPr lang="en-US" dirty="0">
                <a:latin typeface="Times New Roman" panose="02020603050405020304" pitchFamily="18" charset="0"/>
                <a:ea typeface="Calibri" panose="020F0502020204030204" pitchFamily="34" charset="0"/>
                <a:cs typeface="Times New Roman" panose="02020603050405020304" pitchFamily="18" charset="0"/>
              </a:rPr>
              <a:t>authentication and employee monitoring system by using computer vision particularly via face recognition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3</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8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C713-86DE-D7A5-D635-6AB355A2144C}"/>
              </a:ext>
            </a:extLst>
          </p:cNvPr>
          <p:cNvSpPr>
            <a:spLocks noGrp="1"/>
          </p:cNvSpPr>
          <p:nvPr>
            <p:ph type="ctrTitle"/>
          </p:nvPr>
        </p:nvSpPr>
        <p:spPr>
          <a:xfrm>
            <a:off x="1003175" y="669686"/>
            <a:ext cx="7010400" cy="554277"/>
          </a:xfrm>
        </p:spPr>
        <p:txBody>
          <a:bodyPr>
            <a:normAutofit fontScale="90000"/>
          </a:bodyPr>
          <a:lstStyle/>
          <a:p>
            <a:pPr algn="l"/>
            <a:r>
              <a:rPr lang="en-US" sz="3600" b="1" dirty="0">
                <a:latin typeface="Times New Roman" panose="02020603050405020304" pitchFamily="18" charset="0"/>
                <a:cs typeface="Times New Roman" panose="02020603050405020304" pitchFamily="18" charset="0"/>
              </a:rPr>
              <a:t>Objective</a:t>
            </a:r>
            <a:endParaRPr lang="en-US" sz="5400" b="1"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093157DA-B80A-8DDD-ED66-FB48F303A6E7}"/>
              </a:ext>
            </a:extLst>
          </p:cNvPr>
          <p:cNvSpPr>
            <a:spLocks noGrp="1"/>
          </p:cNvSpPr>
          <p:nvPr>
            <p:ph type="subTitle" idx="1"/>
          </p:nvPr>
        </p:nvSpPr>
        <p:spPr>
          <a:xfrm>
            <a:off x="1003174" y="1358769"/>
            <a:ext cx="9712173" cy="1047080"/>
          </a:xfrm>
        </p:spPr>
        <p:txBody>
          <a:bodyPr>
            <a:normAutofit fontScale="92500" lnSpcReduction="10000"/>
          </a:bodyPr>
          <a:lstStyle/>
          <a:p>
            <a:pPr marL="342900" indent="-342900" algn="l">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main objective of this project is to develop multifactor authentication and employee monitoring system by using computer vision.</a:t>
            </a:r>
          </a:p>
          <a:p>
            <a:pPr marL="342900" indent="-342900" algn="l">
              <a:buFont typeface="Wingdings" panose="05000000000000000000" pitchFamily="2" charset="2"/>
              <a:buChar char="§"/>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4</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88D3FB0-D96D-683A-47B3-34C544467F01}"/>
              </a:ext>
            </a:extLst>
          </p:cNvPr>
          <p:cNvSpPr txBox="1"/>
          <p:nvPr/>
        </p:nvSpPr>
        <p:spPr>
          <a:xfrm>
            <a:off x="1145219" y="3151573"/>
            <a:ext cx="9232777" cy="2416046"/>
          </a:xfrm>
          <a:prstGeom prst="rect">
            <a:avLst/>
          </a:prstGeom>
          <a:noFill/>
        </p:spPr>
        <p:txBody>
          <a:bodyPr wrap="square" rtlCol="0">
            <a:spAutoFit/>
          </a:bodyPr>
          <a:lstStyle/>
          <a:p>
            <a:pPr marL="342900" indent="-342900">
              <a:lnSpc>
                <a:spcPct val="90000"/>
              </a:lnSpc>
              <a:spcBef>
                <a:spcPts val="1000"/>
              </a:spcBef>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To utilize the face recognition system based on OpenCV.</a:t>
            </a:r>
          </a:p>
          <a:p>
            <a:pPr marL="342900" indent="-342900">
              <a:lnSpc>
                <a:spcPct val="90000"/>
              </a:lnSpc>
              <a:spcBef>
                <a:spcPts val="1000"/>
              </a:spcBef>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To design and develop multifactor password authentication system.</a:t>
            </a:r>
          </a:p>
          <a:p>
            <a:pPr marL="342900" indent="-342900">
              <a:lnSpc>
                <a:spcPct val="90000"/>
              </a:lnSpc>
              <a:spcBef>
                <a:spcPts val="1000"/>
              </a:spcBef>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To generate and record user’s data who have been access the system.</a:t>
            </a:r>
          </a:p>
          <a:p>
            <a:pPr marL="342900" indent="-342900">
              <a:lnSpc>
                <a:spcPct val="90000"/>
              </a:lnSpc>
              <a:spcBef>
                <a:spcPts val="1000"/>
              </a:spcBef>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To design highly reliable and efficient and automated door opening-closing mechanism. </a:t>
            </a:r>
          </a:p>
          <a:p>
            <a:endParaRPr lang="en-US" dirty="0"/>
          </a:p>
        </p:txBody>
      </p:sp>
      <p:sp>
        <p:nvSpPr>
          <p:cNvPr id="8" name="TextBox 7">
            <a:extLst>
              <a:ext uri="{FF2B5EF4-FFF2-40B4-BE49-F238E27FC236}">
                <a16:creationId xmlns:a16="http://schemas.microsoft.com/office/drawing/2014/main" id="{2A2F3072-3D4A-E165-5222-4DFFBAC92F31}"/>
              </a:ext>
            </a:extLst>
          </p:cNvPr>
          <p:cNvSpPr txBox="1"/>
          <p:nvPr/>
        </p:nvSpPr>
        <p:spPr>
          <a:xfrm>
            <a:off x="1003174" y="2540655"/>
            <a:ext cx="2645546" cy="461665"/>
          </a:xfrm>
          <a:prstGeom prst="rect">
            <a:avLst/>
          </a:prstGeom>
          <a:noFill/>
        </p:spPr>
        <p:txBody>
          <a:bodyPr wrap="square" rtlCol="0">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Specific objective</a:t>
            </a:r>
            <a:endParaRPr lang="en-US" sz="2400" b="1" dirty="0"/>
          </a:p>
        </p:txBody>
      </p:sp>
    </p:spTree>
    <p:extLst>
      <p:ext uri="{BB962C8B-B14F-4D97-AF65-F5344CB8AC3E}">
        <p14:creationId xmlns:p14="http://schemas.microsoft.com/office/powerpoint/2010/main" val="332698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C713-86DE-D7A5-D635-6AB355A2144C}"/>
              </a:ext>
            </a:extLst>
          </p:cNvPr>
          <p:cNvSpPr>
            <a:spLocks noGrp="1"/>
          </p:cNvSpPr>
          <p:nvPr>
            <p:ph type="ctrTitle"/>
          </p:nvPr>
        </p:nvSpPr>
        <p:spPr>
          <a:xfrm>
            <a:off x="1003175" y="512630"/>
            <a:ext cx="7010400" cy="554277"/>
          </a:xfrm>
        </p:spPr>
        <p:txBody>
          <a:bodyPr>
            <a:normAutofit fontScale="90000"/>
          </a:bodyPr>
          <a:lstStyle/>
          <a:p>
            <a:pPr algn="l"/>
            <a:r>
              <a:rPr lang="en-US" sz="3600" b="1" dirty="0">
                <a:latin typeface="Times New Roman" panose="02020603050405020304" pitchFamily="18" charset="0"/>
                <a:cs typeface="Times New Roman" panose="02020603050405020304" pitchFamily="18" charset="0"/>
              </a:rPr>
              <a:t>Scope of the project</a:t>
            </a:r>
            <a:endParaRPr lang="en-US" sz="5400" b="1"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093157DA-B80A-8DDD-ED66-FB48F303A6E7}"/>
              </a:ext>
            </a:extLst>
          </p:cNvPr>
          <p:cNvSpPr>
            <a:spLocks noGrp="1"/>
          </p:cNvSpPr>
          <p:nvPr>
            <p:ph type="subTitle" idx="1"/>
          </p:nvPr>
        </p:nvSpPr>
        <p:spPr>
          <a:xfrm>
            <a:off x="1171848" y="1538893"/>
            <a:ext cx="9960748" cy="2010807"/>
          </a:xfrm>
        </p:spPr>
        <p:txBody>
          <a:bodyPr>
            <a:normAutofit/>
          </a:bodyPr>
          <a:lstStyle/>
          <a:p>
            <a:pPr marL="342900" indent="-342900" algn="l">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Authentication and taking attendance with employee’s facial features. </a:t>
            </a:r>
          </a:p>
          <a:p>
            <a:pPr marL="342900" indent="-342900" algn="l">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For fog and smog weather conditions, we add a two-factor authentication.</a:t>
            </a:r>
          </a:p>
          <a:p>
            <a:pPr marL="342900" indent="-342900" algn="l">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For unregistered person, guest mode option included. </a:t>
            </a:r>
          </a:p>
          <a:p>
            <a:pPr marL="342900" indent="-342900" algn="l">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work only for local connection between admin and the system.</a:t>
            </a:r>
          </a:p>
        </p:txBody>
      </p:sp>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5</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88D3FB0-D96D-683A-47B3-34C544467F01}"/>
              </a:ext>
            </a:extLst>
          </p:cNvPr>
          <p:cNvSpPr txBox="1"/>
          <p:nvPr/>
        </p:nvSpPr>
        <p:spPr>
          <a:xfrm>
            <a:off x="1171848" y="3829610"/>
            <a:ext cx="9232777" cy="2471446"/>
          </a:xfrm>
          <a:prstGeom prst="rect">
            <a:avLst/>
          </a:prstGeom>
          <a:noFill/>
        </p:spPr>
        <p:txBody>
          <a:bodyPr wrap="square" rtlCol="0">
            <a:spAutoFit/>
          </a:bodyPr>
          <a:lstStyle/>
          <a:p>
            <a:pPr marL="342900" indent="-342900">
              <a:lnSpc>
                <a:spcPct val="90000"/>
              </a:lnSpc>
              <a:spcBef>
                <a:spcPts val="1000"/>
              </a:spcBef>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remote server connection between the admins and the system.</a:t>
            </a:r>
          </a:p>
          <a:p>
            <a:pPr marL="342900" indent="-342900">
              <a:lnSpc>
                <a:spcPct val="90000"/>
              </a:lnSpc>
              <a:spcBef>
                <a:spcPts val="1000"/>
              </a:spcBef>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case where employee may leave the staff once they take attendance. </a:t>
            </a:r>
          </a:p>
          <a:p>
            <a:pPr marL="342900" indent="-342900">
              <a:lnSpc>
                <a:spcPct val="90000"/>
              </a:lnSpc>
              <a:spcBef>
                <a:spcPts val="1000"/>
              </a:spcBef>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A possible entrance of a person other than the registered one at time of door opening.</a:t>
            </a:r>
          </a:p>
          <a:p>
            <a:pPr marL="342900" indent="-342900">
              <a:lnSpc>
                <a:spcPct val="90000"/>
              </a:lnSpc>
              <a:spcBef>
                <a:spcPts val="1000"/>
              </a:spcBef>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Possible trial of opening the door via registered person’s face image.</a:t>
            </a:r>
          </a:p>
        </p:txBody>
      </p:sp>
      <p:sp>
        <p:nvSpPr>
          <p:cNvPr id="8" name="TextBox 7">
            <a:extLst>
              <a:ext uri="{FF2B5EF4-FFF2-40B4-BE49-F238E27FC236}">
                <a16:creationId xmlns:a16="http://schemas.microsoft.com/office/drawing/2014/main" id="{2A2F3072-3D4A-E165-5222-4DFFBAC92F31}"/>
              </a:ext>
            </a:extLst>
          </p:cNvPr>
          <p:cNvSpPr txBox="1"/>
          <p:nvPr/>
        </p:nvSpPr>
        <p:spPr>
          <a:xfrm>
            <a:off x="1171848" y="3395745"/>
            <a:ext cx="2645546" cy="461665"/>
          </a:xfrm>
          <a:prstGeom prst="rect">
            <a:avLst/>
          </a:prstGeom>
          <a:noFill/>
        </p:spPr>
        <p:txBody>
          <a:bodyPr wrap="square" rtlCol="0">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Out-scopes</a:t>
            </a:r>
            <a:endParaRPr lang="en-US" sz="2400" b="1" dirty="0"/>
          </a:p>
        </p:txBody>
      </p:sp>
      <p:sp>
        <p:nvSpPr>
          <p:cNvPr id="7" name="TextBox 6">
            <a:extLst>
              <a:ext uri="{FF2B5EF4-FFF2-40B4-BE49-F238E27FC236}">
                <a16:creationId xmlns:a16="http://schemas.microsoft.com/office/drawing/2014/main" id="{1F1DD2C3-F603-58F8-5B22-95EE5C12B6EA}"/>
              </a:ext>
            </a:extLst>
          </p:cNvPr>
          <p:cNvSpPr txBox="1"/>
          <p:nvPr/>
        </p:nvSpPr>
        <p:spPr>
          <a:xfrm>
            <a:off x="1171848" y="1165503"/>
            <a:ext cx="2645546" cy="461665"/>
          </a:xfrm>
          <a:prstGeom prst="rect">
            <a:avLst/>
          </a:prstGeom>
          <a:noFill/>
        </p:spPr>
        <p:txBody>
          <a:bodyPr wrap="square" rtlCol="0">
            <a:spAutoFit/>
          </a:bodyPr>
          <a:lstStyle/>
          <a:p>
            <a:r>
              <a:rPr lang="en-US" sz="2400" b="1" dirty="0">
                <a:latin typeface="Times New Roman" panose="02020603050405020304" pitchFamily="18" charset="0"/>
                <a:ea typeface="Calibri" panose="020F0502020204030204" pitchFamily="34" charset="0"/>
                <a:cs typeface="Times New Roman" panose="02020603050405020304" pitchFamily="18" charset="0"/>
              </a:rPr>
              <a:t>In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-scopes</a:t>
            </a:r>
            <a:endParaRPr lang="en-US" sz="2400" b="1" dirty="0"/>
          </a:p>
        </p:txBody>
      </p:sp>
    </p:spTree>
    <p:extLst>
      <p:ext uri="{BB962C8B-B14F-4D97-AF65-F5344CB8AC3E}">
        <p14:creationId xmlns:p14="http://schemas.microsoft.com/office/powerpoint/2010/main" val="1383008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C713-86DE-D7A5-D635-6AB355A2144C}"/>
              </a:ext>
            </a:extLst>
          </p:cNvPr>
          <p:cNvSpPr>
            <a:spLocks noGrp="1"/>
          </p:cNvSpPr>
          <p:nvPr>
            <p:ph type="ctrTitle"/>
          </p:nvPr>
        </p:nvSpPr>
        <p:spPr>
          <a:xfrm>
            <a:off x="1003175" y="669686"/>
            <a:ext cx="7010400" cy="554277"/>
          </a:xfrm>
        </p:spPr>
        <p:txBody>
          <a:bodyPr>
            <a:normAutofit fontScale="90000"/>
          </a:bodyPr>
          <a:lstStyle/>
          <a:p>
            <a:pPr algn="l"/>
            <a:r>
              <a:rPr lang="en-US" sz="3600" b="1" dirty="0">
                <a:latin typeface="Times New Roman" panose="02020603050405020304" pitchFamily="18" charset="0"/>
                <a:cs typeface="Times New Roman" panose="02020603050405020304" pitchFamily="18" charset="0"/>
              </a:rPr>
              <a:t>Methodology</a:t>
            </a:r>
            <a:endParaRPr lang="en-US" sz="5400" b="1"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093157DA-B80A-8DDD-ED66-FB48F303A6E7}"/>
              </a:ext>
            </a:extLst>
          </p:cNvPr>
          <p:cNvSpPr>
            <a:spLocks noGrp="1"/>
          </p:cNvSpPr>
          <p:nvPr>
            <p:ph type="subTitle" idx="1"/>
          </p:nvPr>
        </p:nvSpPr>
        <p:spPr>
          <a:xfrm>
            <a:off x="1270617" y="1308649"/>
            <a:ext cx="9684429" cy="384913"/>
          </a:xfrm>
        </p:spPr>
        <p:txBody>
          <a:bodyPr>
            <a:normAutofit/>
          </a:bodyPr>
          <a:lstStyle/>
          <a:p>
            <a:pPr marL="342900" indent="-342900" algn="l">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general procedure in doing the proposed system is as follow in the figure below.</a:t>
            </a:r>
          </a:p>
        </p:txBody>
      </p:sp>
      <p:sp>
        <p:nvSpPr>
          <p:cNvPr id="5" name="Rectangle 4">
            <a:extLst>
              <a:ext uri="{FF2B5EF4-FFF2-40B4-BE49-F238E27FC236}">
                <a16:creationId xmlns:a16="http://schemas.microsoft.com/office/drawing/2014/main" id="{734F7F60-F040-3F41-AA5D-0BA4C86148B7}"/>
              </a:ext>
            </a:extLst>
          </p:cNvPr>
          <p:cNvSpPr/>
          <p:nvPr/>
        </p:nvSpPr>
        <p:spPr>
          <a:xfrm>
            <a:off x="11540971" y="6178859"/>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6</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13">
            <a:extLst>
              <a:ext uri="{FF2B5EF4-FFF2-40B4-BE49-F238E27FC236}">
                <a16:creationId xmlns:a16="http://schemas.microsoft.com/office/drawing/2014/main" id="{5FF16EBD-0B16-FF6E-890B-B927917C00A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7" name="Group 26">
            <a:extLst>
              <a:ext uri="{FF2B5EF4-FFF2-40B4-BE49-F238E27FC236}">
                <a16:creationId xmlns:a16="http://schemas.microsoft.com/office/drawing/2014/main" id="{01E49F14-76B8-9D8B-06A1-D1B334DDE3A9}"/>
              </a:ext>
            </a:extLst>
          </p:cNvPr>
          <p:cNvGrpSpPr/>
          <p:nvPr/>
        </p:nvGrpSpPr>
        <p:grpSpPr>
          <a:xfrm>
            <a:off x="2368573" y="1996631"/>
            <a:ext cx="6094520" cy="2604312"/>
            <a:chOff x="2368573" y="1996631"/>
            <a:chExt cx="6094520" cy="2604312"/>
          </a:xfrm>
        </p:grpSpPr>
        <p:grpSp>
          <p:nvGrpSpPr>
            <p:cNvPr id="26" name="Group 25">
              <a:extLst>
                <a:ext uri="{FF2B5EF4-FFF2-40B4-BE49-F238E27FC236}">
                  <a16:creationId xmlns:a16="http://schemas.microsoft.com/office/drawing/2014/main" id="{0050D2C5-6281-3797-F8CF-D3EF2E43F69C}"/>
                </a:ext>
              </a:extLst>
            </p:cNvPr>
            <p:cNvGrpSpPr/>
            <p:nvPr/>
          </p:nvGrpSpPr>
          <p:grpSpPr>
            <a:xfrm>
              <a:off x="2368573" y="1996631"/>
              <a:ext cx="5768510" cy="1978830"/>
              <a:chOff x="1405841" y="2161868"/>
              <a:chExt cx="6667545" cy="1429758"/>
            </a:xfrm>
          </p:grpSpPr>
          <p:grpSp>
            <p:nvGrpSpPr>
              <p:cNvPr id="24" name="Group 23">
                <a:extLst>
                  <a:ext uri="{FF2B5EF4-FFF2-40B4-BE49-F238E27FC236}">
                    <a16:creationId xmlns:a16="http://schemas.microsoft.com/office/drawing/2014/main" id="{D17A605F-F586-6048-DCA9-A95A7E23C00D}"/>
                  </a:ext>
                </a:extLst>
              </p:cNvPr>
              <p:cNvGrpSpPr/>
              <p:nvPr/>
            </p:nvGrpSpPr>
            <p:grpSpPr>
              <a:xfrm>
                <a:off x="1405841" y="2172708"/>
                <a:ext cx="4153577" cy="384914"/>
                <a:chOff x="1405841" y="2172708"/>
                <a:chExt cx="4153577" cy="384914"/>
              </a:xfrm>
            </p:grpSpPr>
            <p:sp>
              <p:nvSpPr>
                <p:cNvPr id="10" name="Rectangle 9">
                  <a:extLst>
                    <a:ext uri="{FF2B5EF4-FFF2-40B4-BE49-F238E27FC236}">
                      <a16:creationId xmlns:a16="http://schemas.microsoft.com/office/drawing/2014/main" id="{41A31021-D889-BE7C-15DB-9D16B1471BE7}"/>
                    </a:ext>
                  </a:extLst>
                </p:cNvPr>
                <p:cNvSpPr/>
                <p:nvPr/>
              </p:nvSpPr>
              <p:spPr>
                <a:xfrm>
                  <a:off x="3817396" y="2172708"/>
                  <a:ext cx="1742022" cy="38491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Literature review</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15" name="Rectangle 14">
                  <a:extLst>
                    <a:ext uri="{FF2B5EF4-FFF2-40B4-BE49-F238E27FC236}">
                      <a16:creationId xmlns:a16="http://schemas.microsoft.com/office/drawing/2014/main" id="{67094D94-D9AD-81BE-EB41-E93402052E87}"/>
                    </a:ext>
                  </a:extLst>
                </p:cNvPr>
                <p:cNvSpPr/>
                <p:nvPr/>
              </p:nvSpPr>
              <p:spPr>
                <a:xfrm>
                  <a:off x="1405841" y="2172708"/>
                  <a:ext cx="1925464" cy="38491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Problem identification</a:t>
                  </a:r>
                </a:p>
              </p:txBody>
            </p:sp>
            <p:sp>
              <p:nvSpPr>
                <p:cNvPr id="16" name="Arrow: Right 15">
                  <a:extLst>
                    <a:ext uri="{FF2B5EF4-FFF2-40B4-BE49-F238E27FC236}">
                      <a16:creationId xmlns:a16="http://schemas.microsoft.com/office/drawing/2014/main" id="{7F130B25-7D80-6B4F-3CB5-0B340774D13E}"/>
                    </a:ext>
                  </a:extLst>
                </p:cNvPr>
                <p:cNvSpPr/>
                <p:nvPr/>
              </p:nvSpPr>
              <p:spPr>
                <a:xfrm>
                  <a:off x="3331305" y="2300099"/>
                  <a:ext cx="486091" cy="167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5" name="Group 24">
                <a:extLst>
                  <a:ext uri="{FF2B5EF4-FFF2-40B4-BE49-F238E27FC236}">
                    <a16:creationId xmlns:a16="http://schemas.microsoft.com/office/drawing/2014/main" id="{1FEF8C74-ED5D-474D-3D0D-B63B83EEBE1D}"/>
                  </a:ext>
                </a:extLst>
              </p:cNvPr>
              <p:cNvGrpSpPr/>
              <p:nvPr/>
            </p:nvGrpSpPr>
            <p:grpSpPr>
              <a:xfrm>
                <a:off x="3607256" y="2161868"/>
                <a:ext cx="4466130" cy="1429758"/>
                <a:chOff x="3574446" y="2172709"/>
                <a:chExt cx="4466130" cy="1429758"/>
              </a:xfrm>
            </p:grpSpPr>
            <p:sp>
              <p:nvSpPr>
                <p:cNvPr id="11" name="Rectangle 10">
                  <a:extLst>
                    <a:ext uri="{FF2B5EF4-FFF2-40B4-BE49-F238E27FC236}">
                      <a16:creationId xmlns:a16="http://schemas.microsoft.com/office/drawing/2014/main" id="{BADC4FFA-545A-E87E-1F84-3E2CDA687926}"/>
                    </a:ext>
                  </a:extLst>
                </p:cNvPr>
                <p:cNvSpPr/>
                <p:nvPr/>
              </p:nvSpPr>
              <p:spPr>
                <a:xfrm>
                  <a:off x="6112832" y="2172709"/>
                  <a:ext cx="1900743" cy="38491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Data collection </a:t>
                  </a:r>
                </a:p>
              </p:txBody>
            </p:sp>
            <p:sp>
              <p:nvSpPr>
                <p:cNvPr id="12" name="Rectangle 11">
                  <a:extLst>
                    <a:ext uri="{FF2B5EF4-FFF2-40B4-BE49-F238E27FC236}">
                      <a16:creationId xmlns:a16="http://schemas.microsoft.com/office/drawing/2014/main" id="{A7F7F7CC-D701-9B74-35CD-6B3795E7A360}"/>
                    </a:ext>
                  </a:extLst>
                </p:cNvPr>
                <p:cNvSpPr/>
                <p:nvPr/>
              </p:nvSpPr>
              <p:spPr>
                <a:xfrm>
                  <a:off x="6112831" y="3111402"/>
                  <a:ext cx="1927745" cy="43460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Data analysis </a:t>
                  </a:r>
                </a:p>
              </p:txBody>
            </p:sp>
            <p:sp>
              <p:nvSpPr>
                <p:cNvPr id="13" name="Rectangle 12">
                  <a:extLst>
                    <a:ext uri="{FF2B5EF4-FFF2-40B4-BE49-F238E27FC236}">
                      <a16:creationId xmlns:a16="http://schemas.microsoft.com/office/drawing/2014/main" id="{ED3DE508-25D4-3EA3-2C4C-E7E2E92E94B2}"/>
                    </a:ext>
                  </a:extLst>
                </p:cNvPr>
                <p:cNvSpPr/>
                <p:nvPr/>
              </p:nvSpPr>
              <p:spPr>
                <a:xfrm>
                  <a:off x="3574446" y="3167866"/>
                  <a:ext cx="1927745" cy="43460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Discussion and conclusion </a:t>
                  </a:r>
                </a:p>
              </p:txBody>
            </p:sp>
            <p:sp>
              <p:nvSpPr>
                <p:cNvPr id="17" name="Arrow: Right 16">
                  <a:extLst>
                    <a:ext uri="{FF2B5EF4-FFF2-40B4-BE49-F238E27FC236}">
                      <a16:creationId xmlns:a16="http://schemas.microsoft.com/office/drawing/2014/main" id="{3393BF32-973E-FC41-E5B3-FA271C1DE2AC}"/>
                    </a:ext>
                  </a:extLst>
                </p:cNvPr>
                <p:cNvSpPr/>
                <p:nvPr/>
              </p:nvSpPr>
              <p:spPr>
                <a:xfrm>
                  <a:off x="5593079" y="2300099"/>
                  <a:ext cx="486091" cy="167893"/>
                </a:xfrm>
                <a:prstGeom prst="rightArrow">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Arrow: Right 17">
                  <a:extLst>
                    <a:ext uri="{FF2B5EF4-FFF2-40B4-BE49-F238E27FC236}">
                      <a16:creationId xmlns:a16="http://schemas.microsoft.com/office/drawing/2014/main" id="{7DC89154-EB99-B199-126A-163EBAEE334B}"/>
                    </a:ext>
                  </a:extLst>
                </p:cNvPr>
                <p:cNvSpPr/>
                <p:nvPr/>
              </p:nvSpPr>
              <p:spPr>
                <a:xfrm rot="5400000">
                  <a:off x="6758130" y="2763299"/>
                  <a:ext cx="517383" cy="205403"/>
                </a:xfrm>
                <a:prstGeom prst="rightArrow">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Arrow: Right 18">
                  <a:extLst>
                    <a:ext uri="{FF2B5EF4-FFF2-40B4-BE49-F238E27FC236}">
                      <a16:creationId xmlns:a16="http://schemas.microsoft.com/office/drawing/2014/main" id="{0AA24B1C-71D8-1AF0-2EA7-7846868C1CF0}"/>
                    </a:ext>
                  </a:extLst>
                </p:cNvPr>
                <p:cNvSpPr/>
                <p:nvPr/>
              </p:nvSpPr>
              <p:spPr>
                <a:xfrm rot="10800000">
                  <a:off x="5533277" y="3273284"/>
                  <a:ext cx="517383" cy="155716"/>
                </a:xfrm>
                <a:prstGeom prst="rightArrow">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23" name="TextBox 22">
              <a:extLst>
                <a:ext uri="{FF2B5EF4-FFF2-40B4-BE49-F238E27FC236}">
                  <a16:creationId xmlns:a16="http://schemas.microsoft.com/office/drawing/2014/main" id="{1013E699-3080-14B4-43C2-8A2A839969F1}"/>
                </a:ext>
              </a:extLst>
            </p:cNvPr>
            <p:cNvSpPr txBox="1"/>
            <p:nvPr/>
          </p:nvSpPr>
          <p:spPr>
            <a:xfrm>
              <a:off x="2368573" y="4231611"/>
              <a:ext cx="6094520" cy="369332"/>
            </a:xfrm>
            <a:prstGeom prst="rect">
              <a:avLst/>
            </a:prstGeom>
            <a:noFill/>
          </p:spPr>
          <p:txBody>
            <a:bodyPr wrap="square">
              <a:spAutoFit/>
            </a:bodyPr>
            <a:lstStyle/>
            <a:p>
              <a:r>
                <a:rPr kumimoji="0" lang="en-US" altLang="en-US" sz="18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a:t>
              </a:r>
              <a:r>
                <a:rPr kumimoji="0" lang="en-US" altLang="en-US" sz="1800" b="0" i="1" u="none" strike="noStrike" cap="none" normalizeH="0" baseline="0" dirty="0" bmk="">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igure-1 Procedures we follow in the project</a:t>
              </a:r>
              <a:endParaRPr lang="en-US" dirty="0"/>
            </a:p>
          </p:txBody>
        </p:sp>
      </p:grpSp>
      <p:sp>
        <p:nvSpPr>
          <p:cNvPr id="28" name="Subtitle 3">
            <a:extLst>
              <a:ext uri="{FF2B5EF4-FFF2-40B4-BE49-F238E27FC236}">
                <a16:creationId xmlns:a16="http://schemas.microsoft.com/office/drawing/2014/main" id="{A05E7B0A-3587-D785-34F4-A72E1C734E20}"/>
              </a:ext>
            </a:extLst>
          </p:cNvPr>
          <p:cNvSpPr txBox="1">
            <a:spLocks/>
          </p:cNvSpPr>
          <p:nvPr/>
        </p:nvSpPr>
        <p:spPr>
          <a:xfrm>
            <a:off x="1270617" y="4750904"/>
            <a:ext cx="9817593" cy="132142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we will be used the Local Binary Pattern Histogram(LBPH ) face detection algorithm.</a:t>
            </a:r>
          </a:p>
          <a:p>
            <a:pPr marL="342900" indent="-342900" algn="l">
              <a:buFont typeface="Wingdings" panose="05000000000000000000" pitchFamily="2"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Also, at the detection stage, we used the LBPH based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Haar</a:t>
            </a:r>
            <a:r>
              <a:rPr lang="en-US" sz="1800" dirty="0">
                <a:latin typeface="Times New Roman" panose="02020603050405020304" pitchFamily="18" charset="0"/>
                <a:ea typeface="Calibri" panose="020F0502020204030204" pitchFamily="34" charset="0"/>
                <a:cs typeface="Times New Roman" panose="02020603050405020304" pitchFamily="18" charset="0"/>
              </a:rPr>
              <a:t>-cascaded recognizer as a classifier.</a:t>
            </a:r>
          </a:p>
          <a:p>
            <a:pPr marL="342900" indent="-342900" algn="l">
              <a:buFont typeface="Wingdings" panose="05000000000000000000" pitchFamily="2"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These algorithms are prebuilt-in by enthusiasts and we used them since they are tested and recommended.</a:t>
            </a:r>
          </a:p>
        </p:txBody>
      </p:sp>
    </p:spTree>
    <p:extLst>
      <p:ext uri="{BB962C8B-B14F-4D97-AF65-F5344CB8AC3E}">
        <p14:creationId xmlns:p14="http://schemas.microsoft.com/office/powerpoint/2010/main" val="50739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C713-86DE-D7A5-D635-6AB355A2144C}"/>
              </a:ext>
            </a:extLst>
          </p:cNvPr>
          <p:cNvSpPr>
            <a:spLocks noGrp="1"/>
          </p:cNvSpPr>
          <p:nvPr>
            <p:ph type="ctrTitle"/>
          </p:nvPr>
        </p:nvSpPr>
        <p:spPr>
          <a:xfrm>
            <a:off x="894074" y="265588"/>
            <a:ext cx="5314767" cy="554277"/>
          </a:xfrm>
        </p:spPr>
        <p:txBody>
          <a:bodyPr>
            <a:normAutofit/>
          </a:bodyPr>
          <a:lstStyle/>
          <a:p>
            <a:pPr algn="l"/>
            <a:r>
              <a:rPr lang="en-US" sz="2800" b="1" dirty="0" err="1">
                <a:latin typeface="Times New Roman" panose="02020603050405020304" pitchFamily="18" charset="0"/>
                <a:cs typeface="Times New Roman" panose="02020603050405020304" pitchFamily="18" charset="0"/>
              </a:rPr>
              <a:t>Con’t</a:t>
            </a:r>
            <a:r>
              <a:rPr lang="en-US" sz="2800" b="1" dirty="0">
                <a:latin typeface="Times New Roman" panose="02020603050405020304" pitchFamily="18" charset="0"/>
                <a:cs typeface="Times New Roman" panose="02020603050405020304" pitchFamily="18" charset="0"/>
              </a:rPr>
              <a:t>…</a:t>
            </a:r>
            <a:endParaRPr lang="en-US" sz="48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34F7F60-F040-3F41-AA5D-0BA4C86148B7}"/>
              </a:ext>
            </a:extLst>
          </p:cNvPr>
          <p:cNvSpPr/>
          <p:nvPr/>
        </p:nvSpPr>
        <p:spPr>
          <a:xfrm>
            <a:off x="11540971" y="6196614"/>
            <a:ext cx="541537" cy="577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cs typeface="Times New Roman" panose="02020603050405020304" pitchFamily="18" charset="0"/>
              </a:rPr>
              <a:t>7</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ectangle 13">
            <a:extLst>
              <a:ext uri="{FF2B5EF4-FFF2-40B4-BE49-F238E27FC236}">
                <a16:creationId xmlns:a16="http://schemas.microsoft.com/office/drawing/2014/main" id="{5FF16EBD-0B16-FF6E-890B-B927917C00A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1" name="Group 20">
            <a:extLst>
              <a:ext uri="{FF2B5EF4-FFF2-40B4-BE49-F238E27FC236}">
                <a16:creationId xmlns:a16="http://schemas.microsoft.com/office/drawing/2014/main" id="{401E69B0-F9EF-7204-93AB-0575ABC56881}"/>
              </a:ext>
            </a:extLst>
          </p:cNvPr>
          <p:cNvGrpSpPr/>
          <p:nvPr/>
        </p:nvGrpSpPr>
        <p:grpSpPr>
          <a:xfrm>
            <a:off x="826075" y="1039321"/>
            <a:ext cx="9636157" cy="1167770"/>
            <a:chOff x="732962" y="1304814"/>
            <a:chExt cx="9636157" cy="1167770"/>
          </a:xfrm>
        </p:grpSpPr>
        <p:sp>
          <p:nvSpPr>
            <p:cNvPr id="3" name="TextBox 2">
              <a:extLst>
                <a:ext uri="{FF2B5EF4-FFF2-40B4-BE49-F238E27FC236}">
                  <a16:creationId xmlns:a16="http://schemas.microsoft.com/office/drawing/2014/main" id="{880FA01E-CEC8-040A-4F6E-5C6558FDFA4D}"/>
                </a:ext>
              </a:extLst>
            </p:cNvPr>
            <p:cNvSpPr txBox="1"/>
            <p:nvPr/>
          </p:nvSpPr>
          <p:spPr>
            <a:xfrm>
              <a:off x="732962" y="1304814"/>
              <a:ext cx="261891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detail procedures</a:t>
              </a:r>
            </a:p>
          </p:txBody>
        </p:sp>
        <p:sp>
          <p:nvSpPr>
            <p:cNvPr id="30" name="Subtitle 3">
              <a:extLst>
                <a:ext uri="{FF2B5EF4-FFF2-40B4-BE49-F238E27FC236}">
                  <a16:creationId xmlns:a16="http://schemas.microsoft.com/office/drawing/2014/main" id="{32E0B144-5B60-204B-95AF-D436E5326675}"/>
                </a:ext>
              </a:extLst>
            </p:cNvPr>
            <p:cNvSpPr txBox="1">
              <a:spLocks/>
            </p:cNvSpPr>
            <p:nvPr/>
          </p:nvSpPr>
          <p:spPr>
            <a:xfrm>
              <a:off x="1131534" y="1630806"/>
              <a:ext cx="9237585" cy="8417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q"/>
              </a:pPr>
              <a:r>
                <a:rPr lang="en-US" sz="1800" dirty="0">
                  <a:latin typeface="Times New Roman" panose="02020603050405020304" pitchFamily="18" charset="0"/>
                  <a:ea typeface="Calibri" panose="020F0502020204030204" pitchFamily="34" charset="0"/>
                </a:rPr>
                <a:t>We will feed </a:t>
              </a:r>
              <a:r>
                <a:rPr lang="en-US" sz="1800" dirty="0">
                  <a:effectLst/>
                  <a:latin typeface="Times New Roman" panose="02020603050405020304" pitchFamily="18" charset="0"/>
                  <a:ea typeface="Calibri" panose="020F0502020204030204" pitchFamily="34" charset="0"/>
                </a:rPr>
                <a:t>30 number of face images per user </a:t>
              </a:r>
              <a:r>
                <a:rPr lang="en-US" sz="1800" dirty="0">
                  <a:latin typeface="Times New Roman" panose="02020603050405020304" pitchFamily="18" charset="0"/>
                  <a:ea typeface="Calibri" panose="020F0502020204030204" pitchFamily="34" charset="0"/>
                </a:rPr>
                <a:t>to the</a:t>
              </a:r>
              <a:r>
                <a:rPr lang="en-US" sz="1800" dirty="0">
                  <a:effectLst/>
                  <a:latin typeface="Times New Roman" panose="02020603050405020304" pitchFamily="18" charset="0"/>
                  <a:ea typeface="Calibri" panose="020F0502020204030204" pitchFamily="34" charset="0"/>
                </a:rPr>
                <a:t> LBPH Algorithm.</a:t>
              </a:r>
            </a:p>
            <a:p>
              <a:pPr marL="342900" indent="-342900" algn="l">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rPr>
                <a:t>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 divide the training phases into preprocessing, feature extraction and classification phases. </a:t>
              </a:r>
            </a:p>
            <a:p>
              <a:pPr marL="342900" indent="-342900" algn="l">
                <a:buFont typeface="Wingdings" panose="05000000000000000000" pitchFamily="2" charset="2"/>
                <a:buChar char="q"/>
              </a:pPr>
              <a:endParaRPr lang="en-US" sz="1800" dirty="0">
                <a:effectLst/>
                <a:latin typeface="Times New Roman" panose="02020603050405020304" pitchFamily="18" charset="0"/>
                <a:ea typeface="Calibri" panose="020F0502020204030204" pitchFamily="34" charset="0"/>
              </a:endParaRPr>
            </a:p>
          </p:txBody>
        </p:sp>
      </p:grpSp>
      <p:pic>
        <p:nvPicPr>
          <p:cNvPr id="18" name="Picture 17">
            <a:extLst>
              <a:ext uri="{FF2B5EF4-FFF2-40B4-BE49-F238E27FC236}">
                <a16:creationId xmlns:a16="http://schemas.microsoft.com/office/drawing/2014/main" id="{8B49877D-6FF9-4385-44DE-6B80E5C76D63}"/>
              </a:ext>
            </a:extLst>
          </p:cNvPr>
          <p:cNvPicPr>
            <a:picLocks noChangeAspect="1"/>
          </p:cNvPicPr>
          <p:nvPr/>
        </p:nvPicPr>
        <p:blipFill>
          <a:blip r:embed="rId2"/>
          <a:stretch>
            <a:fillRect/>
          </a:stretch>
        </p:blipFill>
        <p:spPr>
          <a:xfrm>
            <a:off x="894074" y="2533083"/>
            <a:ext cx="9898730" cy="3359694"/>
          </a:xfrm>
          <a:prstGeom prst="rect">
            <a:avLst/>
          </a:prstGeom>
        </p:spPr>
      </p:pic>
      <p:sp>
        <p:nvSpPr>
          <p:cNvPr id="23" name="TextBox 22">
            <a:extLst>
              <a:ext uri="{FF2B5EF4-FFF2-40B4-BE49-F238E27FC236}">
                <a16:creationId xmlns:a16="http://schemas.microsoft.com/office/drawing/2014/main" id="{765CB165-78E5-B1D7-E47C-B636928F2118}"/>
              </a:ext>
            </a:extLst>
          </p:cNvPr>
          <p:cNvSpPr txBox="1"/>
          <p:nvPr/>
        </p:nvSpPr>
        <p:spPr>
          <a:xfrm>
            <a:off x="2135531" y="5263650"/>
            <a:ext cx="6097554" cy="458074"/>
          </a:xfrm>
          <a:prstGeom prst="rect">
            <a:avLst/>
          </a:prstGeom>
          <a:noFill/>
        </p:spPr>
        <p:txBody>
          <a:bodyPr wrap="square">
            <a:spAutoFit/>
          </a:bodyPr>
          <a:lstStyle/>
          <a:p>
            <a:pPr marL="0" marR="0" algn="just">
              <a:lnSpc>
                <a:spcPct val="150000"/>
              </a:lnSpc>
              <a:spcBef>
                <a:spcPts val="0"/>
              </a:spcBef>
              <a:spcAft>
                <a:spcPts val="1000"/>
              </a:spcAft>
            </a:pPr>
            <a:r>
              <a:rPr lang="en-US" sz="1800" i="1" dirty="0">
                <a:effectLst/>
                <a:latin typeface="Times New Roman" panose="02020603050405020304" pitchFamily="18" charset="0"/>
                <a:ea typeface="Calibri" panose="020F0502020204030204" pitchFamily="34" charset="0"/>
              </a:rPr>
              <a:t>Figure-2 flow of operation</a:t>
            </a:r>
          </a:p>
        </p:txBody>
      </p:sp>
    </p:spTree>
    <p:extLst>
      <p:ext uri="{BB962C8B-B14F-4D97-AF65-F5344CB8AC3E}">
        <p14:creationId xmlns:p14="http://schemas.microsoft.com/office/powerpoint/2010/main" val="1867202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1949</Words>
  <Application>Microsoft Office PowerPoint</Application>
  <PresentationFormat>Widescreen</PresentationFormat>
  <Paragraphs>203</Paragraphs>
  <Slides>27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Calibri Light</vt:lpstr>
      <vt:lpstr>Courier New</vt:lpstr>
      <vt:lpstr>Times New Roman</vt:lpstr>
      <vt:lpstr>Wingdings</vt:lpstr>
      <vt:lpstr>Office Theme</vt:lpstr>
      <vt:lpstr>Custom Design</vt:lpstr>
      <vt:lpstr>PowerPoint Presentation</vt:lpstr>
      <vt:lpstr>PowerPoint Presentation</vt:lpstr>
      <vt:lpstr>Outline</vt:lpstr>
      <vt:lpstr>Introduction</vt:lpstr>
      <vt:lpstr>Statement of problems</vt:lpstr>
      <vt:lpstr>Objective</vt:lpstr>
      <vt:lpstr>Scope of the project</vt:lpstr>
      <vt:lpstr>Methodology</vt:lpstr>
      <vt:lpstr>Con’t…</vt:lpstr>
      <vt:lpstr>Con’t…</vt:lpstr>
      <vt:lpstr>Con’t…</vt:lpstr>
      <vt:lpstr>PowerPoint Presentation</vt:lpstr>
      <vt:lpstr>PowerPoint Presentation</vt:lpstr>
      <vt:lpstr>PowerPoint Presentation</vt:lpstr>
      <vt:lpstr>Systems design(components)</vt:lpstr>
      <vt:lpstr>PowerPoint Presentation</vt:lpstr>
      <vt:lpstr>PowerPoint Presentation</vt:lpstr>
      <vt:lpstr>PowerPoint Presentation</vt:lpstr>
      <vt:lpstr>PowerPoint Presentation</vt:lpstr>
      <vt:lpstr>PowerPoint Presentation</vt:lpstr>
      <vt:lpstr>Result, testing and discussion </vt:lpstr>
      <vt:lpstr>PowerPoint Presentation</vt:lpstr>
      <vt:lpstr>PowerPoint Presentation</vt:lpstr>
      <vt:lpstr>Conclusion and recommendation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Yinebeb Tariku</dc:creator>
  <cp:lastModifiedBy>Yinebeb Tariku</cp:lastModifiedBy>
  <cp:revision>25</cp:revision>
  <dcterms:created xsi:type="dcterms:W3CDTF">2022-06-21T03:39:03Z</dcterms:created>
  <dcterms:modified xsi:type="dcterms:W3CDTF">2022-06-21T19:24:47Z</dcterms:modified>
</cp:coreProperties>
</file>