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7" r:id="rId2"/>
    <p:sldId id="258" r:id="rId3"/>
    <p:sldId id="260" r:id="rId4"/>
    <p:sldId id="261" r:id="rId5"/>
    <p:sldId id="262" r:id="rId6"/>
    <p:sldId id="264" r:id="rId7"/>
    <p:sldId id="265" r:id="rId8"/>
    <p:sldId id="267" r:id="rId9"/>
    <p:sldId id="269" r:id="rId10"/>
    <p:sldId id="270" r:id="rId11"/>
    <p:sldId id="271" r:id="rId12"/>
    <p:sldId id="272" r:id="rId13"/>
    <p:sldId id="275" r:id="rId14"/>
    <p:sldId id="274"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55F9-11A3-4523-8F38-6BA37933791A}" type="datetime1">
              <a:rPr lang="en-US" smtClean="0"/>
              <a:t>6/30/2022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81165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BAB95-8DA7-460B-B00A-7037C8394FB0}" type="datetime1">
              <a:rPr lang="en-US" smtClean="0"/>
              <a:pPr/>
              <a:t>6/30/2022</a:t>
            </a:fld>
            <a:endParaRPr lang="en-US" dirty="0"/>
          </a:p>
        </p:txBody>
      </p:sp>
      <p:sp>
        <p:nvSpPr>
          <p:cNvPr id="6" name="Footer Placeholder 5"/>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4981084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BAB95-8DA7-460B-B00A-7037C8394FB0}" type="datetime1">
              <a:rPr lang="en-US" smtClean="0"/>
              <a:pPr/>
              <a:t>6/30/2022</a:t>
            </a:fld>
            <a:endParaRPr lang="en-US" dirty="0"/>
          </a:p>
        </p:txBody>
      </p:sp>
      <p:sp>
        <p:nvSpPr>
          <p:cNvPr id="6" name="Footer Placeholder 5"/>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956088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BAB95-8DA7-460B-B00A-7037C8394FB0}" type="datetime1">
              <a:rPr lang="en-US" smtClean="0"/>
              <a:pPr/>
              <a:t>6/30/2022</a:t>
            </a:fld>
            <a:endParaRPr lang="en-US" dirty="0"/>
          </a:p>
        </p:txBody>
      </p:sp>
      <p:sp>
        <p:nvSpPr>
          <p:cNvPr id="6" name="Footer Placeholder 5"/>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99725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BAB95-8DA7-460B-B00A-7037C8394FB0}" type="datetime1">
              <a:rPr lang="en-US" smtClean="0"/>
              <a:pPr/>
              <a:t>6/30/2022</a:t>
            </a:fld>
            <a:endParaRPr lang="en-US" dirty="0"/>
          </a:p>
        </p:txBody>
      </p:sp>
      <p:sp>
        <p:nvSpPr>
          <p:cNvPr id="6" name="Footer Placeholder 5"/>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7322978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3BAB95-8DA7-460B-B00A-7037C8394FB0}" type="datetime1">
              <a:rPr lang="en-US" smtClean="0"/>
              <a:pPr/>
              <a:t>6/30/2022</a:t>
            </a:fld>
            <a:endParaRPr lang="en-US" dirty="0"/>
          </a:p>
        </p:txBody>
      </p:sp>
      <p:sp>
        <p:nvSpPr>
          <p:cNvPr id="4" name="Footer Placeholder 3"/>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5" name="Slide Number Placeholder 4"/>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5378596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3BAB95-8DA7-460B-B00A-7037C8394FB0}" type="datetime1">
              <a:rPr lang="en-US" smtClean="0"/>
              <a:pPr/>
              <a:t>6/30/2022</a:t>
            </a:fld>
            <a:endParaRPr lang="en-US" dirty="0"/>
          </a:p>
        </p:txBody>
      </p:sp>
      <p:sp>
        <p:nvSpPr>
          <p:cNvPr id="4" name="Footer Placeholder 3"/>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5" name="Slide Number Placeholder 4"/>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3842673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6/30/2022</a:t>
            </a:fld>
            <a:endParaRPr lang="en-US" dirty="0"/>
          </a:p>
        </p:txBody>
      </p:sp>
      <p:sp>
        <p:nvSpPr>
          <p:cNvPr id="5" name="Footer Placeholder 4"/>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8369426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6/30/2022</a:t>
            </a:fld>
            <a:endParaRPr lang="en-US" dirty="0"/>
          </a:p>
        </p:txBody>
      </p:sp>
      <p:sp>
        <p:nvSpPr>
          <p:cNvPr id="5" name="Footer Placeholder 4"/>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9068615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t>6/30/2022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1995284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6/30/2022</a:t>
            </a:fld>
            <a:endParaRPr lang="en-US" dirty="0"/>
          </a:p>
        </p:txBody>
      </p:sp>
      <p:sp>
        <p:nvSpPr>
          <p:cNvPr id="5" name="Footer Placeholder 4"/>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0600063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6/30/2022</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3074960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3BAB95-8DA7-460B-B00A-7037C8394FB0}" type="datetime1">
              <a:rPr lang="en-US" smtClean="0"/>
              <a:pPr/>
              <a:t>6/30/2022</a:t>
            </a:fld>
            <a:endParaRPr lang="en-US" dirty="0"/>
          </a:p>
        </p:txBody>
      </p:sp>
      <p:sp>
        <p:nvSpPr>
          <p:cNvPr id="6" name="Footer Placeholder 5"/>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9732442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3BAB95-8DA7-460B-B00A-7037C8394FB0}" type="datetime1">
              <a:rPr lang="en-US" smtClean="0"/>
              <a:pPr/>
              <a:t>6/30/2022</a:t>
            </a:fld>
            <a:endParaRPr lang="en-US" dirty="0"/>
          </a:p>
        </p:txBody>
      </p:sp>
      <p:sp>
        <p:nvSpPr>
          <p:cNvPr id="8" name="Footer Placeholder 7"/>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9" name="Slide Number Placeholder 8"/>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6832184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237E6-0076-4915-A5A8-B7C11FA4F374}" type="datetime1">
              <a:rPr lang="en-US" smtClean="0"/>
              <a:t>6/30/2022</a:t>
            </a:fld>
            <a:endParaRPr lang="en-US" dirty="0"/>
          </a:p>
        </p:txBody>
      </p:sp>
      <p:sp>
        <p:nvSpPr>
          <p:cNvPr id="4" name="Footer Placeholder 3"/>
          <p:cNvSpPr>
            <a:spLocks noGrp="1"/>
          </p:cNvSpPr>
          <p:nvPr>
            <p:ph type="ftr" sz="quarter" idx="11"/>
          </p:nvPr>
        </p:nvSpPr>
        <p:spPr/>
        <p:txBody>
          <a:bodyPr/>
          <a:lstStyle/>
          <a:p>
            <a:r>
              <a:rPr lang="en-US" dirty="0"/>
              <a:t>Sample Footer Text</a:t>
            </a:r>
          </a:p>
        </p:txBody>
      </p:sp>
      <p:sp>
        <p:nvSpPr>
          <p:cNvPr id="5" name="Slide Number Placeholder 4"/>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428815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505F58F-C0B5-422A-8E5A-6B99E5D80F0A}" type="datetime1">
              <a:rPr lang="en-US" smtClean="0"/>
              <a:t>6/30/2022</a:t>
            </a:fld>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4" name="Slide Number Placeholder 3"/>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108338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3BAB95-8DA7-460B-B00A-7037C8394FB0}" type="datetime1">
              <a:rPr lang="en-US" smtClean="0"/>
              <a:pPr/>
              <a:t>6/30/2022</a:t>
            </a:fld>
            <a:endParaRPr lang="en-US" dirty="0"/>
          </a:p>
        </p:txBody>
      </p:sp>
      <p:sp>
        <p:nvSpPr>
          <p:cNvPr id="6" name="Footer Placeholder 5"/>
          <p:cNvSpPr>
            <a:spLocks noGrp="1"/>
          </p:cNvSpPr>
          <p:nvPr>
            <p:ph type="ftr" sz="quarter" idx="11"/>
          </p:nvPr>
        </p:nvSpPr>
        <p:spPr/>
        <p:txBody>
          <a:bodyPr/>
          <a:lstStyle/>
          <a:p>
            <a:r>
              <a:rPr lang="en-US" dirty="0"/>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4694445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7FD56A-AAB8-4544-A495-D0645413C9E3}" type="datetime1">
              <a:rPr lang="en-US" smtClean="0"/>
              <a:t>6/30/2022</a:t>
            </a:fld>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dirty="0"/>
          </a:p>
        </p:txBody>
      </p:sp>
    </p:spTree>
    <p:extLst>
      <p:ext uri="{BB962C8B-B14F-4D97-AF65-F5344CB8AC3E}">
        <p14:creationId xmlns:p14="http://schemas.microsoft.com/office/powerpoint/2010/main" val="120394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93BAB95-8DA7-460B-B00A-7037C8394FB0}" type="datetime1">
              <a:rPr lang="en-US" smtClean="0"/>
              <a:pPr/>
              <a:t>6/30/2022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dirty="0"/>
              <a:t>Sample Footer Text</a:t>
            </a:r>
            <a:endParaRPr lang="en-US" dirty="0">
              <a:solidFill>
                <a:srgbClr val="FFFFFF"/>
              </a:solidFill>
            </a:endParaRP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80966139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8BF834-9AF1-F7E4-B98D-AB535390FF9F}"/>
              </a:ext>
            </a:extLst>
          </p:cNvPr>
          <p:cNvSpPr/>
          <p:nvPr/>
        </p:nvSpPr>
        <p:spPr>
          <a:xfrm>
            <a:off x="815009" y="1371599"/>
            <a:ext cx="4532244" cy="46121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rtl="1">
              <a:lnSpc>
                <a:spcPct val="115000"/>
              </a:lnSpc>
              <a:spcAft>
                <a:spcPts val="1000"/>
              </a:spcAft>
            </a:pPr>
            <a:r>
              <a:rPr lang="he-IL" sz="2000" b="1" dirty="0">
                <a:effectLst/>
                <a:latin typeface="Calibri" panose="020F0502020204030204" pitchFamily="34" charset="0"/>
                <a:ea typeface="Calibri" panose="020F0502020204030204" pitchFamily="34" charset="0"/>
                <a:cs typeface="Arial" panose="020B0604020202020204" pitchFamily="34" charset="0"/>
              </a:rPr>
              <a:t>פרויקט</a:t>
            </a:r>
            <a:endParaRPr lang="en-IL" sz="2000" dirty="0">
              <a:effectLst/>
              <a:latin typeface="Calibri" panose="020F0502020204030204" pitchFamily="34" charset="0"/>
              <a:ea typeface="Calibri" panose="020F0502020204030204" pitchFamily="34" charset="0"/>
              <a:cs typeface="Arial" panose="020B0604020202020204" pitchFamily="34" charset="0"/>
            </a:endParaRPr>
          </a:p>
          <a:p>
            <a:pPr algn="ctr" rtl="1">
              <a:lnSpc>
                <a:spcPct val="115000"/>
              </a:lnSpc>
              <a:spcAft>
                <a:spcPts val="1000"/>
              </a:spcAft>
            </a:pPr>
            <a:r>
              <a:rPr lang="he-IL" sz="2000" b="1" dirty="0">
                <a:effectLst/>
                <a:latin typeface="Calibri" panose="020F0502020204030204" pitchFamily="34" charset="0"/>
                <a:ea typeface="Calibri" panose="020F0502020204030204" pitchFamily="34" charset="0"/>
                <a:cs typeface="Arial" panose="020B0604020202020204" pitchFamily="34" charset="0"/>
              </a:rPr>
              <a:t>יישום למיפוי בתי משפט בארץ</a:t>
            </a:r>
            <a:endParaRPr lang="he-IL" sz="2000" b="1" dirty="0">
              <a:latin typeface="Calibri" panose="020F0502020204030204" pitchFamily="34" charset="0"/>
              <a:ea typeface="Calibri" panose="020F0502020204030204" pitchFamily="34" charset="0"/>
              <a:cs typeface="Arial" panose="020B0604020202020204" pitchFamily="34" charset="0"/>
            </a:endParaRPr>
          </a:p>
          <a:p>
            <a:pPr algn="r" rtl="1">
              <a:lnSpc>
                <a:spcPct val="115000"/>
              </a:lnSpc>
              <a:spcAft>
                <a:spcPts val="1000"/>
              </a:spcAft>
            </a:pPr>
            <a:r>
              <a:rPr lang="he-IL" sz="1800" b="1" u="sng" dirty="0">
                <a:effectLst/>
                <a:latin typeface="Calibri" panose="020F0502020204030204" pitchFamily="34" charset="0"/>
                <a:ea typeface="Calibri" panose="020F0502020204030204" pitchFamily="34" charset="0"/>
                <a:cs typeface="Arial" panose="020B0604020202020204" pitchFamily="34" charset="0"/>
              </a:rPr>
              <a:t>מגישים : </a:t>
            </a:r>
          </a:p>
          <a:p>
            <a:pPr algn="r" rtl="1">
              <a:lnSpc>
                <a:spcPct val="115000"/>
              </a:lnSpc>
              <a:spcAft>
                <a:spcPts val="1000"/>
              </a:spcAft>
            </a:pPr>
            <a:r>
              <a:rPr lang="he-IL" sz="1800" dirty="0">
                <a:effectLst/>
                <a:latin typeface="Calibri" panose="020F0502020204030204" pitchFamily="34" charset="0"/>
                <a:ea typeface="Calibri" panose="020F0502020204030204" pitchFamily="34" charset="0"/>
                <a:cs typeface="Arial" panose="020B0604020202020204" pitchFamily="34" charset="0"/>
              </a:rPr>
              <a:t>דניאל זריהון 313221772</a:t>
            </a:r>
          </a:p>
          <a:p>
            <a:pPr algn="r" rtl="1">
              <a:lnSpc>
                <a:spcPct val="115000"/>
              </a:lnSpc>
              <a:spcAft>
                <a:spcPts val="1000"/>
              </a:spcAft>
            </a:pPr>
            <a:r>
              <a:rPr lang="he-IL" dirty="0">
                <a:latin typeface="Calibri" panose="020F0502020204030204" pitchFamily="34" charset="0"/>
                <a:ea typeface="Calibri" panose="020F0502020204030204" pitchFamily="34" charset="0"/>
                <a:cs typeface="Arial" panose="020B0604020202020204" pitchFamily="34" charset="0"/>
              </a:rPr>
              <a:t>דור סרוסי </a:t>
            </a:r>
            <a:r>
              <a:rPr lang="he-IL" sz="1800" dirty="0">
                <a:effectLst/>
                <a:latin typeface="Calibri" panose="020F0502020204030204" pitchFamily="34" charset="0"/>
                <a:ea typeface="Calibri" panose="020F0502020204030204" pitchFamily="34" charset="0"/>
                <a:cs typeface="Arial" panose="020B0604020202020204" pitchFamily="34" charset="0"/>
              </a:rPr>
              <a:t>205404528</a:t>
            </a:r>
            <a:endParaRPr lang="he-IL" dirty="0">
              <a:latin typeface="Calibri" panose="020F0502020204030204" pitchFamily="34" charset="0"/>
              <a:ea typeface="Calibri" panose="020F0502020204030204" pitchFamily="34" charset="0"/>
              <a:cs typeface="Arial" panose="020B0604020202020204" pitchFamily="34" charset="0"/>
            </a:endParaRPr>
          </a:p>
          <a:p>
            <a:pPr algn="r" rtl="1">
              <a:lnSpc>
                <a:spcPct val="115000"/>
              </a:lnSpc>
              <a:spcAft>
                <a:spcPts val="1000"/>
              </a:spcAft>
            </a:pPr>
            <a:r>
              <a:rPr lang="he-IL" sz="1800" dirty="0">
                <a:effectLst/>
                <a:latin typeface="Calibri" panose="020F0502020204030204" pitchFamily="34" charset="0"/>
                <a:ea typeface="Calibri" panose="020F0502020204030204" pitchFamily="34" charset="0"/>
                <a:cs typeface="Arial" panose="020B0604020202020204" pitchFamily="34" charset="0"/>
              </a:rPr>
              <a:t>גטש מאנאי 327352068</a:t>
            </a:r>
          </a:p>
          <a:p>
            <a:pPr algn="r" rtl="1">
              <a:lnSpc>
                <a:spcPct val="115000"/>
              </a:lnSpc>
              <a:spcAft>
                <a:spcPts val="1000"/>
              </a:spcAft>
            </a:pPr>
            <a:r>
              <a:rPr lang="he-IL" b="1" u="sng" dirty="0">
                <a:latin typeface="Calibri" panose="020F0502020204030204" pitchFamily="34" charset="0"/>
                <a:ea typeface="Calibri" panose="020F0502020204030204" pitchFamily="34" charset="0"/>
                <a:cs typeface="Arial" panose="020B0604020202020204" pitchFamily="34" charset="0"/>
              </a:rPr>
              <a:t>מנחה : </a:t>
            </a:r>
          </a:p>
          <a:p>
            <a:pPr algn="r" rtl="1">
              <a:lnSpc>
                <a:spcPct val="115000"/>
              </a:lnSpc>
              <a:spcAft>
                <a:spcPts val="1000"/>
              </a:spcAft>
            </a:pPr>
            <a:r>
              <a:rPr lang="he-IL" sz="1800" dirty="0">
                <a:effectLst/>
                <a:latin typeface="Calibri" panose="020F0502020204030204" pitchFamily="34" charset="0"/>
                <a:ea typeface="Calibri" panose="020F0502020204030204" pitchFamily="34" charset="0"/>
                <a:cs typeface="Arial" panose="020B0604020202020204" pitchFamily="34" charset="0"/>
              </a:rPr>
              <a:t>מר מארק ישראל</a:t>
            </a:r>
          </a:p>
          <a:p>
            <a:pPr algn="ctr" rtl="1">
              <a:lnSpc>
                <a:spcPct val="115000"/>
              </a:lnSpc>
              <a:spcAft>
                <a:spcPts val="1000"/>
              </a:spcAft>
            </a:pPr>
            <a:endParaRPr lang="en-IL"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3964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606763-5F2A-E7C5-0FAB-1C3658705CF2}"/>
              </a:ext>
            </a:extLst>
          </p:cNvPr>
          <p:cNvSpPr/>
          <p:nvPr/>
        </p:nvSpPr>
        <p:spPr>
          <a:xfrm>
            <a:off x="4159600" y="2814935"/>
            <a:ext cx="3999813" cy="923330"/>
          </a:xfrm>
          <a:prstGeom prst="rect">
            <a:avLst/>
          </a:prstGeom>
          <a:noFill/>
        </p:spPr>
        <p:txBody>
          <a:bodyPr wrap="none" lIns="91440" tIns="45720" rIns="91440" bIns="45720">
            <a:spAutoFit/>
          </a:bodyPr>
          <a:lstStyle/>
          <a:p>
            <a:pPr algn="ctr"/>
            <a:r>
              <a:rPr lang="he-IL" sz="5400" dirty="0">
                <a:ln w="0"/>
                <a:effectLst>
                  <a:outerShdw blurRad="38100" dist="19050" dir="2700000" algn="tl" rotWithShape="0">
                    <a:schemeClr val="dk1">
                      <a:alpha val="40000"/>
                    </a:schemeClr>
                  </a:outerShdw>
                </a:effectLst>
              </a:rPr>
              <a:t>מסכי המערכת</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439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C7F5E05-6DB5-5AEB-B9DD-95C2E26EC224}"/>
              </a:ext>
            </a:extLst>
          </p:cNvPr>
          <p:cNvPicPr>
            <a:picLocks noChangeAspect="1"/>
          </p:cNvPicPr>
          <p:nvPr/>
        </p:nvPicPr>
        <p:blipFill>
          <a:blip r:embed="rId2"/>
          <a:stretch>
            <a:fillRect/>
          </a:stretch>
        </p:blipFill>
        <p:spPr>
          <a:xfrm>
            <a:off x="2447819" y="4479204"/>
            <a:ext cx="5451581" cy="2378796"/>
          </a:xfrm>
          <a:prstGeom prst="rect">
            <a:avLst/>
          </a:prstGeom>
        </p:spPr>
      </p:pic>
      <p:sp>
        <p:nvSpPr>
          <p:cNvPr id="4" name="TextBox 3">
            <a:extLst>
              <a:ext uri="{FF2B5EF4-FFF2-40B4-BE49-F238E27FC236}">
                <a16:creationId xmlns:a16="http://schemas.microsoft.com/office/drawing/2014/main" id="{D79C085A-8A91-3EC3-640B-72D7DA7580B5}"/>
              </a:ext>
            </a:extLst>
          </p:cNvPr>
          <p:cNvSpPr txBox="1"/>
          <p:nvPr/>
        </p:nvSpPr>
        <p:spPr>
          <a:xfrm>
            <a:off x="1038639" y="652670"/>
            <a:ext cx="9491870" cy="2170338"/>
          </a:xfrm>
          <a:prstGeom prst="rect">
            <a:avLst/>
          </a:prstGeom>
          <a:noFill/>
        </p:spPr>
        <p:txBody>
          <a:bodyPr wrap="square" rtlCol="0">
            <a:spAutoFit/>
          </a:bodyPr>
          <a:lstStyle/>
          <a:p>
            <a:pPr algn="ctr"/>
            <a:r>
              <a:rPr lang="he-IL" sz="2800" b="1" u="sng" dirty="0"/>
              <a:t>מסך דף הבית</a:t>
            </a:r>
          </a:p>
          <a:p>
            <a:pPr algn="r" rtl="1"/>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mj-lt"/>
              <a:buAutoNum type="arabicPeriod"/>
            </a:pPr>
            <a:endParaRPr lang="en-IL"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b="1"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800" b="0" i="0" dirty="0">
              <a:solidFill>
                <a:srgbClr val="000000"/>
              </a:solidFill>
              <a:effectLst/>
              <a:latin typeface="ArialMT"/>
            </a:endParaRPr>
          </a:p>
        </p:txBody>
      </p:sp>
      <p:pic>
        <p:nvPicPr>
          <p:cNvPr id="5" name="Picture 4">
            <a:extLst>
              <a:ext uri="{FF2B5EF4-FFF2-40B4-BE49-F238E27FC236}">
                <a16:creationId xmlns:a16="http://schemas.microsoft.com/office/drawing/2014/main" id="{42986C98-2E06-5EEB-1722-CE95FA28040D}"/>
              </a:ext>
            </a:extLst>
          </p:cNvPr>
          <p:cNvPicPr>
            <a:picLocks noChangeAspect="1"/>
          </p:cNvPicPr>
          <p:nvPr/>
        </p:nvPicPr>
        <p:blipFill>
          <a:blip r:embed="rId3"/>
          <a:stretch>
            <a:fillRect/>
          </a:stretch>
        </p:blipFill>
        <p:spPr>
          <a:xfrm>
            <a:off x="222078" y="1295400"/>
            <a:ext cx="5104664" cy="4203841"/>
          </a:xfrm>
          <a:prstGeom prst="rect">
            <a:avLst/>
          </a:prstGeom>
        </p:spPr>
      </p:pic>
      <p:sp>
        <p:nvSpPr>
          <p:cNvPr id="8" name="TextBox 7">
            <a:extLst>
              <a:ext uri="{FF2B5EF4-FFF2-40B4-BE49-F238E27FC236}">
                <a16:creationId xmlns:a16="http://schemas.microsoft.com/office/drawing/2014/main" id="{C4406C55-4916-26C3-CA26-8E706EE46789}"/>
              </a:ext>
            </a:extLst>
          </p:cNvPr>
          <p:cNvSpPr txBox="1"/>
          <p:nvPr/>
        </p:nvSpPr>
        <p:spPr>
          <a:xfrm>
            <a:off x="6858000" y="1346200"/>
            <a:ext cx="5016500" cy="2031325"/>
          </a:xfrm>
          <a:prstGeom prst="rect">
            <a:avLst/>
          </a:prstGeom>
          <a:noFill/>
        </p:spPr>
        <p:txBody>
          <a:bodyPr wrap="square" rtlCol="0">
            <a:spAutoFit/>
          </a:bodyPr>
          <a:lstStyle/>
          <a:p>
            <a:pPr algn="r"/>
            <a:r>
              <a:rPr lang="he-IL" dirty="0"/>
              <a:t>במסך הראשי קיימות שני אופציות חיפוש :</a:t>
            </a:r>
          </a:p>
          <a:p>
            <a:pPr marL="342900" indent="-342900" algn="r" rtl="1">
              <a:buAutoNum type="arabicPeriod"/>
            </a:pPr>
            <a:r>
              <a:rPr lang="he-IL" dirty="0"/>
              <a:t>חיפוש לפי עיסוק בית המשפט.</a:t>
            </a:r>
          </a:p>
          <a:p>
            <a:pPr marL="342900" indent="-342900" algn="r" rtl="1">
              <a:buFontTx/>
              <a:buAutoNum type="arabicPeriod"/>
            </a:pPr>
            <a:r>
              <a:rPr lang="he-IL" dirty="0"/>
              <a:t>חיפוש לפי שם עיר.</a:t>
            </a:r>
          </a:p>
          <a:p>
            <a:pPr algn="r"/>
            <a:r>
              <a:rPr lang="he-IL" dirty="0"/>
              <a:t>3.  צפיה במפת בתי המשפט בכל הארץ.</a:t>
            </a:r>
          </a:p>
          <a:p>
            <a:pPr algn="r"/>
            <a:r>
              <a:rPr lang="he-IL" dirty="0"/>
              <a:t>4.  (אודות) אשר ניתן לראות שם את יצירת פרטי יוצר האפליקציה ואת הערך של בית משפט.</a:t>
            </a:r>
          </a:p>
          <a:p>
            <a:pPr algn="r"/>
            <a:endParaRPr lang="he-IL" dirty="0"/>
          </a:p>
        </p:txBody>
      </p:sp>
    </p:spTree>
    <p:extLst>
      <p:ext uri="{BB962C8B-B14F-4D97-AF65-F5344CB8AC3E}">
        <p14:creationId xmlns:p14="http://schemas.microsoft.com/office/powerpoint/2010/main" val="413598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9C085A-8A91-3EC3-640B-72D7DA7580B5}"/>
              </a:ext>
            </a:extLst>
          </p:cNvPr>
          <p:cNvSpPr txBox="1"/>
          <p:nvPr/>
        </p:nvSpPr>
        <p:spPr>
          <a:xfrm>
            <a:off x="1038639" y="652670"/>
            <a:ext cx="9491870" cy="2170338"/>
          </a:xfrm>
          <a:prstGeom prst="rect">
            <a:avLst/>
          </a:prstGeom>
          <a:noFill/>
        </p:spPr>
        <p:txBody>
          <a:bodyPr wrap="square" rtlCol="0">
            <a:spAutoFit/>
          </a:bodyPr>
          <a:lstStyle/>
          <a:p>
            <a:pPr algn="ctr"/>
            <a:r>
              <a:rPr lang="he-IL" sz="2800" b="1" u="sng" dirty="0"/>
              <a:t>הצגת מידע על בתי משפט </a:t>
            </a:r>
          </a:p>
          <a:p>
            <a:pPr algn="r" rtl="1"/>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mj-lt"/>
              <a:buAutoNum type="arabicPeriod"/>
            </a:pPr>
            <a:endParaRPr lang="en-IL"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b="1"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800" b="0" i="0" dirty="0">
              <a:solidFill>
                <a:srgbClr val="000000"/>
              </a:solidFill>
              <a:effectLst/>
              <a:latin typeface="ArialMT"/>
            </a:endParaRPr>
          </a:p>
        </p:txBody>
      </p:sp>
      <p:pic>
        <p:nvPicPr>
          <p:cNvPr id="3" name="Picture 2">
            <a:extLst>
              <a:ext uri="{FF2B5EF4-FFF2-40B4-BE49-F238E27FC236}">
                <a16:creationId xmlns:a16="http://schemas.microsoft.com/office/drawing/2014/main" id="{F534B985-B52F-241D-310D-96C50DCBB169}"/>
              </a:ext>
            </a:extLst>
          </p:cNvPr>
          <p:cNvPicPr>
            <a:picLocks noChangeAspect="1"/>
          </p:cNvPicPr>
          <p:nvPr/>
        </p:nvPicPr>
        <p:blipFill>
          <a:blip r:embed="rId2"/>
          <a:stretch>
            <a:fillRect/>
          </a:stretch>
        </p:blipFill>
        <p:spPr>
          <a:xfrm>
            <a:off x="1044515" y="1571567"/>
            <a:ext cx="3529463" cy="3432233"/>
          </a:xfrm>
          <a:prstGeom prst="rect">
            <a:avLst/>
          </a:prstGeom>
        </p:spPr>
      </p:pic>
      <p:sp>
        <p:nvSpPr>
          <p:cNvPr id="8" name="TextBox 7">
            <a:extLst>
              <a:ext uri="{FF2B5EF4-FFF2-40B4-BE49-F238E27FC236}">
                <a16:creationId xmlns:a16="http://schemas.microsoft.com/office/drawing/2014/main" id="{F99DF13D-B7CD-A56E-EA08-F9AB565EF5D7}"/>
              </a:ext>
            </a:extLst>
          </p:cNvPr>
          <p:cNvSpPr txBox="1"/>
          <p:nvPr/>
        </p:nvSpPr>
        <p:spPr>
          <a:xfrm>
            <a:off x="6858000" y="1854200"/>
            <a:ext cx="5016500" cy="3139321"/>
          </a:xfrm>
          <a:prstGeom prst="rect">
            <a:avLst/>
          </a:prstGeom>
          <a:noFill/>
        </p:spPr>
        <p:txBody>
          <a:bodyPr wrap="square" rtlCol="0">
            <a:spAutoFit/>
          </a:bodyPr>
          <a:lstStyle/>
          <a:p>
            <a:pPr algn="r"/>
            <a:r>
              <a:rPr lang="he-IL" dirty="0"/>
              <a:t>כאשר בוחרים בית משפט לפי עיר מסוימת נגיע למיקום של בית משפט במפה, לאחר מכן כאשר נלחץ על אותו בית משפט יפתח לנו מודל אשר יציג פרטים על אותו בית משפט.</a:t>
            </a:r>
          </a:p>
          <a:p>
            <a:pPr algn="r"/>
            <a:r>
              <a:rPr lang="he-IL" dirty="0"/>
              <a:t>ניתן לראות את פרטי בית המשפט כגון : </a:t>
            </a:r>
          </a:p>
          <a:p>
            <a:pPr algn="r"/>
            <a:r>
              <a:rPr lang="he-IL" dirty="0"/>
              <a:t>טלפון של בית המשפט</a:t>
            </a:r>
          </a:p>
          <a:p>
            <a:pPr algn="r"/>
            <a:r>
              <a:rPr lang="he-IL" dirty="0"/>
              <a:t>כתובת בית המשפט </a:t>
            </a:r>
          </a:p>
          <a:p>
            <a:pPr algn="r"/>
            <a:r>
              <a:rPr lang="he-IL" dirty="0"/>
              <a:t>שם מלא</a:t>
            </a:r>
          </a:p>
          <a:p>
            <a:pPr algn="r"/>
            <a:r>
              <a:rPr lang="he-IL" dirty="0"/>
              <a:t>וסוג עיסוק. </a:t>
            </a:r>
          </a:p>
          <a:p>
            <a:pPr algn="r" rtl="1"/>
            <a:r>
              <a:rPr lang="he-IL" dirty="0"/>
              <a:t>בנוסף, ישנו לינק אשר יוביל את המשתמש אל האתר של</a:t>
            </a:r>
            <a:r>
              <a:rPr lang="en-US" dirty="0"/>
              <a:t>GOV </a:t>
            </a:r>
            <a:r>
              <a:rPr lang="he-IL" dirty="0"/>
              <a:t> ובו נקבל פרטים מלאים על אותו בית משפט.</a:t>
            </a:r>
          </a:p>
        </p:txBody>
      </p:sp>
    </p:spTree>
    <p:extLst>
      <p:ext uri="{BB962C8B-B14F-4D97-AF65-F5344CB8AC3E}">
        <p14:creationId xmlns:p14="http://schemas.microsoft.com/office/powerpoint/2010/main" val="2081428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9C085A-8A91-3EC3-640B-72D7DA7580B5}"/>
              </a:ext>
            </a:extLst>
          </p:cNvPr>
          <p:cNvSpPr txBox="1"/>
          <p:nvPr/>
        </p:nvSpPr>
        <p:spPr>
          <a:xfrm>
            <a:off x="1038639" y="652670"/>
            <a:ext cx="9491870" cy="2170338"/>
          </a:xfrm>
          <a:prstGeom prst="rect">
            <a:avLst/>
          </a:prstGeom>
          <a:noFill/>
        </p:spPr>
        <p:txBody>
          <a:bodyPr wrap="square" rtlCol="0">
            <a:spAutoFit/>
          </a:bodyPr>
          <a:lstStyle/>
          <a:p>
            <a:pPr algn="ctr"/>
            <a:r>
              <a:rPr lang="he-IL" sz="2800" b="1" u="sng" dirty="0"/>
              <a:t>אודות</a:t>
            </a:r>
          </a:p>
          <a:p>
            <a:pPr algn="r" rtl="1"/>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mj-lt"/>
              <a:buAutoNum type="arabicPeriod"/>
            </a:pPr>
            <a:endParaRPr lang="en-IL"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b="1"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800" b="0" i="0" dirty="0">
              <a:solidFill>
                <a:srgbClr val="000000"/>
              </a:solidFill>
              <a:effectLst/>
              <a:latin typeface="ArialMT"/>
            </a:endParaRPr>
          </a:p>
        </p:txBody>
      </p:sp>
      <p:pic>
        <p:nvPicPr>
          <p:cNvPr id="3" name="Picture 2">
            <a:extLst>
              <a:ext uri="{FF2B5EF4-FFF2-40B4-BE49-F238E27FC236}">
                <a16:creationId xmlns:a16="http://schemas.microsoft.com/office/drawing/2014/main" id="{935DFD57-430E-7AED-F3C5-D1062EA462AC}"/>
              </a:ext>
            </a:extLst>
          </p:cNvPr>
          <p:cNvPicPr>
            <a:picLocks noChangeAspect="1"/>
          </p:cNvPicPr>
          <p:nvPr/>
        </p:nvPicPr>
        <p:blipFill>
          <a:blip r:embed="rId2"/>
          <a:stretch>
            <a:fillRect/>
          </a:stretch>
        </p:blipFill>
        <p:spPr>
          <a:xfrm>
            <a:off x="345440" y="3237247"/>
            <a:ext cx="5486400" cy="2935224"/>
          </a:xfrm>
          <a:prstGeom prst="rect">
            <a:avLst/>
          </a:prstGeom>
        </p:spPr>
      </p:pic>
      <p:sp>
        <p:nvSpPr>
          <p:cNvPr id="5" name="TextBox 4">
            <a:extLst>
              <a:ext uri="{FF2B5EF4-FFF2-40B4-BE49-F238E27FC236}">
                <a16:creationId xmlns:a16="http://schemas.microsoft.com/office/drawing/2014/main" id="{84D06E67-B530-FBEB-E300-949E575B1361}"/>
              </a:ext>
            </a:extLst>
          </p:cNvPr>
          <p:cNvSpPr txBox="1"/>
          <p:nvPr/>
        </p:nvSpPr>
        <p:spPr>
          <a:xfrm>
            <a:off x="6858000" y="1854200"/>
            <a:ext cx="5016500" cy="646331"/>
          </a:xfrm>
          <a:prstGeom prst="rect">
            <a:avLst/>
          </a:prstGeom>
          <a:noFill/>
        </p:spPr>
        <p:txBody>
          <a:bodyPr wrap="square" rtlCol="0">
            <a:spAutoFit/>
          </a:bodyPr>
          <a:lstStyle/>
          <a:p>
            <a:pPr algn="r"/>
            <a:r>
              <a:rPr lang="he-IL" dirty="0"/>
              <a:t>בעמוד זה ניתן לראות את הערך של בית משפט ואת האפשרות לפנות לשירות לקוחות באתר זה.</a:t>
            </a:r>
          </a:p>
        </p:txBody>
      </p:sp>
    </p:spTree>
    <p:extLst>
      <p:ext uri="{BB962C8B-B14F-4D97-AF65-F5344CB8AC3E}">
        <p14:creationId xmlns:p14="http://schemas.microsoft.com/office/powerpoint/2010/main" val="1945324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9C085A-8A91-3EC3-640B-72D7DA7580B5}"/>
              </a:ext>
            </a:extLst>
          </p:cNvPr>
          <p:cNvSpPr txBox="1"/>
          <p:nvPr/>
        </p:nvSpPr>
        <p:spPr>
          <a:xfrm>
            <a:off x="1038639" y="652670"/>
            <a:ext cx="9491870" cy="2601225"/>
          </a:xfrm>
          <a:prstGeom prst="rect">
            <a:avLst/>
          </a:prstGeom>
          <a:noFill/>
        </p:spPr>
        <p:txBody>
          <a:bodyPr wrap="square" rtlCol="0">
            <a:spAutoFit/>
          </a:bodyPr>
          <a:lstStyle/>
          <a:p>
            <a:pPr algn="ctr"/>
            <a:r>
              <a:rPr lang="he-IL" sz="2800" b="1" u="sng" dirty="0"/>
              <a:t>בסיס נתונים</a:t>
            </a:r>
          </a:p>
          <a:p>
            <a:pPr algn="ctr"/>
            <a:endParaRPr lang="he-IL" sz="2800" b="1" u="sng" dirty="0"/>
          </a:p>
          <a:p>
            <a:pPr algn="r" rtl="1"/>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mj-lt"/>
              <a:buAutoNum type="arabicPeriod"/>
            </a:pPr>
            <a:endParaRPr lang="en-IL"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b="1"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800" b="0" i="0" dirty="0">
              <a:solidFill>
                <a:srgbClr val="000000"/>
              </a:solidFill>
              <a:effectLst/>
              <a:latin typeface="ArialMT"/>
            </a:endParaRPr>
          </a:p>
        </p:txBody>
      </p:sp>
      <p:sp>
        <p:nvSpPr>
          <p:cNvPr id="6" name="TextBox 5">
            <a:extLst>
              <a:ext uri="{FF2B5EF4-FFF2-40B4-BE49-F238E27FC236}">
                <a16:creationId xmlns:a16="http://schemas.microsoft.com/office/drawing/2014/main" id="{EE03982E-2477-D891-20CC-06255B8D2C52}"/>
              </a:ext>
            </a:extLst>
          </p:cNvPr>
          <p:cNvSpPr txBox="1"/>
          <p:nvPr/>
        </p:nvSpPr>
        <p:spPr>
          <a:xfrm>
            <a:off x="1345915" y="1854200"/>
            <a:ext cx="10559408" cy="923330"/>
          </a:xfrm>
          <a:prstGeom prst="rect">
            <a:avLst/>
          </a:prstGeom>
          <a:noFill/>
        </p:spPr>
        <p:txBody>
          <a:bodyPr wrap="square" rtlCol="0">
            <a:spAutoFit/>
          </a:bodyPr>
          <a:lstStyle/>
          <a:p>
            <a:pPr algn="r"/>
            <a:r>
              <a:rPr lang="he-IL" sz="1800" b="0" i="0" dirty="0">
                <a:solidFill>
                  <a:srgbClr val="000000"/>
                </a:solidFill>
                <a:effectLst/>
                <a:latin typeface="ArialMT"/>
              </a:rPr>
              <a:t>במערכת קיים בסיס נתונים אשר יכלול טבלאות של נתונים גיאוגרפיים וטבלאות על נתוני בתי המשפט וכתובתם.</a:t>
            </a:r>
          </a:p>
          <a:p>
            <a:pPr algn="r"/>
            <a:r>
              <a:rPr lang="he-IL" dirty="0">
                <a:solidFill>
                  <a:srgbClr val="000000"/>
                </a:solidFill>
                <a:latin typeface="ArialMT"/>
              </a:rPr>
              <a:t>בנ</a:t>
            </a:r>
            <a:r>
              <a:rPr lang="he-IL" sz="1800" b="0" i="0" dirty="0">
                <a:solidFill>
                  <a:srgbClr val="000000"/>
                </a:solidFill>
                <a:effectLst/>
                <a:latin typeface="ArialMT"/>
              </a:rPr>
              <a:t>וסף, יהיו בבסיס הנתונים טבלאות ערכים שמורים כמו עיסוק בתי המשפט.</a:t>
            </a:r>
            <a:endParaRPr lang="he-IL" dirty="0">
              <a:effectLst/>
            </a:endParaRPr>
          </a:p>
          <a:p>
            <a:pPr algn="r"/>
            <a:endParaRPr lang="he-IL" dirty="0"/>
          </a:p>
        </p:txBody>
      </p:sp>
      <p:sp>
        <p:nvSpPr>
          <p:cNvPr id="10" name="Rectangle 3">
            <a:extLst>
              <a:ext uri="{FF2B5EF4-FFF2-40B4-BE49-F238E27FC236}">
                <a16:creationId xmlns:a16="http://schemas.microsoft.com/office/drawing/2014/main" id="{AF658FFF-A11E-F24A-A171-1805B2F7728A}"/>
              </a:ext>
            </a:extLst>
          </p:cNvPr>
          <p:cNvSpPr>
            <a:spLocks noChangeArrowheads="1"/>
          </p:cNvSpPr>
          <p:nvPr/>
        </p:nvSpPr>
        <p:spPr bwMode="auto">
          <a:xfrm>
            <a:off x="4057650" y="3209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IL" altLang="en-IL" sz="1800" b="0" i="0" u="none" strike="noStrike" cap="none" normalizeH="0" baseline="0">
                <a:ln>
                  <a:noFill/>
                </a:ln>
                <a:solidFill>
                  <a:schemeClr val="tx1"/>
                </a:solidFill>
                <a:effectLst/>
                <a:latin typeface="Arial" panose="020B0604020202020204" pitchFamily="34" charset="0"/>
              </a:rPr>
            </a:br>
            <a:endParaRPr kumimoji="0" lang="en-IL" altLang="en-IL"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7FF80070-B5F5-D437-0D67-5B90DD1F3ECA}"/>
              </a:ext>
            </a:extLst>
          </p:cNvPr>
          <p:cNvPicPr>
            <a:picLocks noChangeAspect="1"/>
          </p:cNvPicPr>
          <p:nvPr/>
        </p:nvPicPr>
        <p:blipFill>
          <a:blip r:embed="rId2"/>
          <a:stretch>
            <a:fillRect/>
          </a:stretch>
        </p:blipFill>
        <p:spPr>
          <a:xfrm>
            <a:off x="582178" y="2660628"/>
            <a:ext cx="3529463" cy="3432233"/>
          </a:xfrm>
          <a:prstGeom prst="rect">
            <a:avLst/>
          </a:prstGeom>
        </p:spPr>
      </p:pic>
      <p:pic>
        <p:nvPicPr>
          <p:cNvPr id="13" name="Picture 12">
            <a:extLst>
              <a:ext uri="{FF2B5EF4-FFF2-40B4-BE49-F238E27FC236}">
                <a16:creationId xmlns:a16="http://schemas.microsoft.com/office/drawing/2014/main" id="{27A0BCAE-75E2-3422-F479-AC744B4E0582}"/>
              </a:ext>
            </a:extLst>
          </p:cNvPr>
          <p:cNvPicPr>
            <a:picLocks noChangeAspect="1"/>
          </p:cNvPicPr>
          <p:nvPr/>
        </p:nvPicPr>
        <p:blipFill>
          <a:blip r:embed="rId3"/>
          <a:stretch>
            <a:fillRect/>
          </a:stretch>
        </p:blipFill>
        <p:spPr>
          <a:xfrm>
            <a:off x="7510638" y="3452118"/>
            <a:ext cx="4279571" cy="3072833"/>
          </a:xfrm>
          <a:prstGeom prst="rect">
            <a:avLst/>
          </a:prstGeom>
        </p:spPr>
      </p:pic>
    </p:spTree>
    <p:extLst>
      <p:ext uri="{BB962C8B-B14F-4D97-AF65-F5344CB8AC3E}">
        <p14:creationId xmlns:p14="http://schemas.microsoft.com/office/powerpoint/2010/main" val="1630327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B86D54-9C2D-23F7-2161-CB6D8534B6D2}"/>
              </a:ext>
            </a:extLst>
          </p:cNvPr>
          <p:cNvPicPr>
            <a:picLocks noChangeAspect="1"/>
          </p:cNvPicPr>
          <p:nvPr/>
        </p:nvPicPr>
        <p:blipFill>
          <a:blip r:embed="rId2"/>
          <a:stretch>
            <a:fillRect/>
          </a:stretch>
        </p:blipFill>
        <p:spPr>
          <a:xfrm>
            <a:off x="467117" y="4134804"/>
            <a:ext cx="5049764" cy="2542826"/>
          </a:xfrm>
          <a:prstGeom prst="rect">
            <a:avLst/>
          </a:prstGeom>
        </p:spPr>
      </p:pic>
      <p:sp>
        <p:nvSpPr>
          <p:cNvPr id="4" name="TextBox 3">
            <a:extLst>
              <a:ext uri="{FF2B5EF4-FFF2-40B4-BE49-F238E27FC236}">
                <a16:creationId xmlns:a16="http://schemas.microsoft.com/office/drawing/2014/main" id="{D79C085A-8A91-3EC3-640B-72D7DA7580B5}"/>
              </a:ext>
            </a:extLst>
          </p:cNvPr>
          <p:cNvSpPr txBox="1"/>
          <p:nvPr/>
        </p:nvSpPr>
        <p:spPr>
          <a:xfrm>
            <a:off x="1038639" y="652670"/>
            <a:ext cx="9491870" cy="2170338"/>
          </a:xfrm>
          <a:prstGeom prst="rect">
            <a:avLst/>
          </a:prstGeom>
          <a:noFill/>
        </p:spPr>
        <p:txBody>
          <a:bodyPr wrap="square" rtlCol="0">
            <a:spAutoFit/>
          </a:bodyPr>
          <a:lstStyle/>
          <a:p>
            <a:pPr algn="ctr"/>
            <a:r>
              <a:rPr lang="he-IL" sz="2800" b="1" u="sng" dirty="0"/>
              <a:t>פיתוח עתידי</a:t>
            </a:r>
          </a:p>
          <a:p>
            <a:pPr algn="r" rtl="1"/>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mj-lt"/>
              <a:buAutoNum type="arabicPeriod"/>
            </a:pPr>
            <a:endParaRPr lang="en-IL"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b="1"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800" b="0" i="0" dirty="0">
              <a:solidFill>
                <a:srgbClr val="000000"/>
              </a:solidFill>
              <a:effectLst/>
              <a:latin typeface="ArialMT"/>
            </a:endParaRPr>
          </a:p>
        </p:txBody>
      </p:sp>
      <p:sp>
        <p:nvSpPr>
          <p:cNvPr id="5" name="TextBox 4">
            <a:extLst>
              <a:ext uri="{FF2B5EF4-FFF2-40B4-BE49-F238E27FC236}">
                <a16:creationId xmlns:a16="http://schemas.microsoft.com/office/drawing/2014/main" id="{430D1DB4-A35A-CF5C-E286-9EAB546B16AD}"/>
              </a:ext>
            </a:extLst>
          </p:cNvPr>
          <p:cNvSpPr txBox="1"/>
          <p:nvPr/>
        </p:nvSpPr>
        <p:spPr>
          <a:xfrm>
            <a:off x="576471" y="1451113"/>
            <a:ext cx="11072190" cy="3787191"/>
          </a:xfrm>
          <a:prstGeom prst="rect">
            <a:avLst/>
          </a:prstGeom>
          <a:noFill/>
        </p:spPr>
        <p:txBody>
          <a:bodyPr wrap="square">
            <a:spAutoFit/>
          </a:bodyPr>
          <a:lstStyle/>
          <a:p>
            <a:pPr algn="r">
              <a:lnSpc>
                <a:spcPct val="150000"/>
              </a:lnSpc>
            </a:pPr>
            <a:r>
              <a:rPr lang="he-IL" dirty="0"/>
              <a:t>היישום אותו פיתחנו מתמקד בבתי המשפט בכל המדינה.</a:t>
            </a:r>
            <a:br>
              <a:rPr lang="he-IL" dirty="0"/>
            </a:br>
            <a:r>
              <a:rPr lang="he-IL" dirty="0"/>
              <a:t>המטרה העתידית היא לפתח את היישום למדינות שכנות ואף בעולם כולו כדי לאפשר לאזרחים מכל העולם למצוא בתי משפט </a:t>
            </a:r>
            <a:br>
              <a:rPr lang="he-IL" dirty="0"/>
            </a:br>
            <a:r>
              <a:rPr lang="he-IL" dirty="0"/>
              <a:t>עם כל הפרטים המלאים עליהם.</a:t>
            </a:r>
            <a:br>
              <a:rPr lang="he-IL" dirty="0"/>
            </a:br>
            <a:r>
              <a:rPr lang="he-IL" dirty="0"/>
              <a:t>ניתן לשכלל את האופציות ביישום ע"י חיבור אונליין לבסיס הנתונים בכל בית המשפט לבדיקת משפטים אשר לא מתקיימים ב"דלתיים סגורות" שבהם הציבור הרחב יכול להיכנס ולראות משפטים בזמן אמת.</a:t>
            </a:r>
          </a:p>
          <a:p>
            <a:pPr algn="r">
              <a:lnSpc>
                <a:spcPct val="150000"/>
              </a:lnSpc>
            </a:pPr>
            <a:r>
              <a:rPr lang="he-IL" dirty="0"/>
              <a:t>מדובר במודל ראשוני אשר בתור הדגמה הוחל על בתי המשפט במדינה – בעתיד יהיו מודלים נוספים למדינות נוספות.</a:t>
            </a:r>
          </a:p>
          <a:p>
            <a:pPr algn="r">
              <a:lnSpc>
                <a:spcPct val="150000"/>
              </a:lnSpc>
            </a:pPr>
            <a:r>
              <a:rPr lang="he-IL" dirty="0"/>
              <a:t>בנוסף, מתוכנן להוסיף פונקציה של מיקום אמת, אשר יאפשר מיקום ניווט.</a:t>
            </a:r>
            <a:br>
              <a:rPr lang="he-IL" dirty="0"/>
            </a:br>
            <a:r>
              <a:rPr lang="he-IL" dirty="0"/>
              <a:t> </a:t>
            </a:r>
            <a:br>
              <a:rPr lang="he-IL" dirty="0"/>
            </a:br>
            <a:endParaRPr lang="en-IL" dirty="0"/>
          </a:p>
        </p:txBody>
      </p:sp>
    </p:spTree>
    <p:extLst>
      <p:ext uri="{BB962C8B-B14F-4D97-AF65-F5344CB8AC3E}">
        <p14:creationId xmlns:p14="http://schemas.microsoft.com/office/powerpoint/2010/main" val="387480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9C085A-8A91-3EC3-640B-72D7DA7580B5}"/>
              </a:ext>
            </a:extLst>
          </p:cNvPr>
          <p:cNvSpPr txBox="1"/>
          <p:nvPr/>
        </p:nvSpPr>
        <p:spPr>
          <a:xfrm>
            <a:off x="1258549" y="596173"/>
            <a:ext cx="9491870" cy="3667158"/>
          </a:xfrm>
          <a:prstGeom prst="rect">
            <a:avLst/>
          </a:prstGeom>
          <a:noFill/>
        </p:spPr>
        <p:txBody>
          <a:bodyPr wrap="square" rtlCol="0">
            <a:spAutoFit/>
          </a:bodyPr>
          <a:lstStyle/>
          <a:p>
            <a:pPr algn="ctr"/>
            <a:r>
              <a:rPr lang="he-IL" sz="2800" b="1" u="sng" dirty="0"/>
              <a:t>רקע – הצגת הבעיה אותה המערכת פותרת</a:t>
            </a: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228600" algn="r" rtl="1">
              <a:lnSpc>
                <a:spcPct val="115000"/>
              </a:lnSpc>
            </a:pP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marL="228600" algn="r" rtl="1">
              <a:lnSpc>
                <a:spcPct val="115000"/>
              </a:lnSpc>
            </a:pPr>
            <a:r>
              <a:rPr lang="he-IL" sz="1800" dirty="0">
                <a:effectLst/>
                <a:latin typeface="Calibri" panose="020F0502020204030204" pitchFamily="34" charset="0"/>
                <a:ea typeface="Calibri" panose="020F0502020204030204" pitchFamily="34" charset="0"/>
                <a:cs typeface="Arial" panose="020B0604020202020204" pitchFamily="34" charset="0"/>
              </a:rPr>
              <a:t>אנשים רבים מוזמנים או מעוניינים להגיע לבתי משפט על מנת לתת דין כלשהו, לקבל שירות או לצפות במשפט אשר אמור להתנהל.</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228600" algn="r" rtl="1">
              <a:lnSpc>
                <a:spcPct val="115000"/>
              </a:lnSpc>
            </a:pPr>
            <a:r>
              <a:rPr lang="he-IL" sz="1800" dirty="0">
                <a:effectLst/>
                <a:latin typeface="Calibri" panose="020F0502020204030204" pitchFamily="34" charset="0"/>
                <a:ea typeface="Calibri" panose="020F0502020204030204" pitchFamily="34" charset="0"/>
                <a:cs typeface="Arial" panose="020B0604020202020204" pitchFamily="34" charset="0"/>
              </a:rPr>
              <a:t>כיום על מנת לאתר עיסוק של בית משפט בישראל או ע"מ לבדוק האם יש בית משפט בעיר בה אדם מתגורר דרך אחת היא לחפש בית משפט על פי שמו באתרי אינטרנט, לנסות להבין באיזה עיר נמצא ואיך להגיע אליו בצורה לא נוחה.</a:t>
            </a:r>
          </a:p>
          <a:p>
            <a:pPr marL="228600" algn="r" rtl="1">
              <a:lnSpc>
                <a:spcPct val="115000"/>
              </a:lnSpc>
            </a:pPr>
            <a:r>
              <a:rPr lang="he-IL" sz="1800" dirty="0">
                <a:effectLst/>
                <a:latin typeface="Calibri" panose="020F0502020204030204" pitchFamily="34" charset="0"/>
                <a:ea typeface="Calibri" panose="020F0502020204030204" pitchFamily="34" charset="0"/>
                <a:cs typeface="Arial" panose="020B0604020202020204" pitchFamily="34" charset="0"/>
              </a:rPr>
              <a:t>דרך שנייה מכיוון שלא תמיד ניתן לסמוך על אתרי אינטרנט לא רשמיים להתקשר לאחד ממוקדי הטלפון הארציים ולהמתין זמן רב על מנת לקבל מידע נכון.</a:t>
            </a:r>
          </a:p>
          <a:p>
            <a:pPr marL="228600" algn="r" rtl="1">
              <a:lnSpc>
                <a:spcPct val="115000"/>
              </a:lnSpc>
            </a:pPr>
            <a:r>
              <a:rPr lang="he-IL" dirty="0">
                <a:latin typeface="Calibri" panose="020F0502020204030204" pitchFamily="34" charset="0"/>
                <a:ea typeface="Calibri" panose="020F0502020204030204" pitchFamily="34" charset="0"/>
                <a:cs typeface="Arial" panose="020B0604020202020204" pitchFamily="34" charset="0"/>
              </a:rPr>
              <a:t>הדבר גורם לבזבוז זמן יקר של האזרח.</a:t>
            </a:r>
            <a:endParaRPr lang="he-IL" sz="1800"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800" b="0" i="0" dirty="0">
              <a:solidFill>
                <a:srgbClr val="000000"/>
              </a:solidFill>
              <a:effectLst/>
              <a:latin typeface="ArialMT"/>
            </a:endParaRPr>
          </a:p>
        </p:txBody>
      </p:sp>
      <p:pic>
        <p:nvPicPr>
          <p:cNvPr id="8" name="Picture 7">
            <a:extLst>
              <a:ext uri="{FF2B5EF4-FFF2-40B4-BE49-F238E27FC236}">
                <a16:creationId xmlns:a16="http://schemas.microsoft.com/office/drawing/2014/main" id="{DBE35182-200A-1C51-52B0-8738F8E84EC1}"/>
              </a:ext>
            </a:extLst>
          </p:cNvPr>
          <p:cNvPicPr>
            <a:picLocks noChangeAspect="1"/>
          </p:cNvPicPr>
          <p:nvPr/>
        </p:nvPicPr>
        <p:blipFill>
          <a:blip r:embed="rId3"/>
          <a:stretch>
            <a:fillRect/>
          </a:stretch>
        </p:blipFill>
        <p:spPr>
          <a:xfrm>
            <a:off x="1280559" y="4455027"/>
            <a:ext cx="2863426" cy="2020230"/>
          </a:xfrm>
          <a:prstGeom prst="rect">
            <a:avLst/>
          </a:prstGeom>
        </p:spPr>
      </p:pic>
    </p:spTree>
    <p:extLst>
      <p:ext uri="{BB962C8B-B14F-4D97-AF65-F5344CB8AC3E}">
        <p14:creationId xmlns:p14="http://schemas.microsoft.com/office/powerpoint/2010/main" val="151791245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9C085A-8A91-3EC3-640B-72D7DA7580B5}"/>
              </a:ext>
            </a:extLst>
          </p:cNvPr>
          <p:cNvSpPr txBox="1"/>
          <p:nvPr/>
        </p:nvSpPr>
        <p:spPr>
          <a:xfrm>
            <a:off x="1038639" y="921026"/>
            <a:ext cx="9491870" cy="2092881"/>
          </a:xfrm>
          <a:prstGeom prst="rect">
            <a:avLst/>
          </a:prstGeom>
          <a:noFill/>
        </p:spPr>
        <p:txBody>
          <a:bodyPr wrap="square" rtlCol="0">
            <a:spAutoFit/>
          </a:bodyPr>
          <a:lstStyle/>
          <a:p>
            <a:pPr algn="ctr"/>
            <a:r>
              <a:rPr lang="he-IL" sz="2800" b="1" u="sng" dirty="0"/>
              <a:t>מטרת הפרויקט</a:t>
            </a:r>
          </a:p>
          <a:p>
            <a:pPr algn="r" rtl="1"/>
            <a:endParaRPr lang="he-IL" sz="1200" dirty="0">
              <a:latin typeface="Calibri" panose="020F0502020204030204" pitchFamily="34" charset="0"/>
              <a:ea typeface="Calibri" panose="020F0502020204030204" pitchFamily="34" charset="0"/>
              <a:cs typeface="Arial" panose="020B0604020202020204" pitchFamily="34" charset="0"/>
            </a:endParaRPr>
          </a:p>
          <a:p>
            <a:pPr algn="r" rtl="1"/>
            <a:r>
              <a:rPr lang="he-IL" dirty="0">
                <a:latin typeface="Calibri" panose="020F0502020204030204" pitchFamily="34" charset="0"/>
                <a:ea typeface="Calibri" panose="020F0502020204030204" pitchFamily="34" charset="0"/>
                <a:cs typeface="Arial" panose="020B0604020202020204" pitchFamily="34" charset="0"/>
              </a:rPr>
              <a:t>פיתוח כלי (יישום) המבוסס </a:t>
            </a:r>
            <a:r>
              <a:rPr lang="en-US" dirty="0">
                <a:latin typeface="Calibri" panose="020F0502020204030204" pitchFamily="34" charset="0"/>
                <a:ea typeface="Calibri" panose="020F0502020204030204" pitchFamily="34" charset="0"/>
                <a:cs typeface="Arial" panose="020B0604020202020204" pitchFamily="34" charset="0"/>
              </a:rPr>
              <a:t>GIS</a:t>
            </a:r>
            <a:r>
              <a:rPr lang="he-IL" dirty="0">
                <a:latin typeface="Calibri" panose="020F0502020204030204" pitchFamily="34" charset="0"/>
                <a:ea typeface="Calibri" panose="020F0502020204030204" pitchFamily="34" charset="0"/>
                <a:cs typeface="Arial" panose="020B0604020202020204" pitchFamily="34" charset="0"/>
              </a:rPr>
              <a:t> למתן כלי למציאת ספריות וחדרי לימוד וכן כלי להתמצאות סטודנטים בספרייה.</a:t>
            </a: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800" b="0" i="0" dirty="0">
              <a:solidFill>
                <a:srgbClr val="000000"/>
              </a:solidFill>
              <a:effectLst/>
              <a:latin typeface="ArialMT"/>
            </a:endParaRPr>
          </a:p>
        </p:txBody>
      </p:sp>
      <p:pic>
        <p:nvPicPr>
          <p:cNvPr id="3" name="Picture 2">
            <a:extLst>
              <a:ext uri="{FF2B5EF4-FFF2-40B4-BE49-F238E27FC236}">
                <a16:creationId xmlns:a16="http://schemas.microsoft.com/office/drawing/2014/main" id="{4A084C2D-A354-2828-F8DA-3264A35DC663}"/>
              </a:ext>
            </a:extLst>
          </p:cNvPr>
          <p:cNvPicPr>
            <a:picLocks noChangeAspect="1"/>
          </p:cNvPicPr>
          <p:nvPr/>
        </p:nvPicPr>
        <p:blipFill>
          <a:blip r:embed="rId2"/>
          <a:stretch>
            <a:fillRect/>
          </a:stretch>
        </p:blipFill>
        <p:spPr>
          <a:xfrm>
            <a:off x="3008743" y="2594232"/>
            <a:ext cx="6343978" cy="3595468"/>
          </a:xfrm>
          <a:prstGeom prst="rect">
            <a:avLst/>
          </a:prstGeom>
        </p:spPr>
      </p:pic>
    </p:spTree>
    <p:extLst>
      <p:ext uri="{BB962C8B-B14F-4D97-AF65-F5344CB8AC3E}">
        <p14:creationId xmlns:p14="http://schemas.microsoft.com/office/powerpoint/2010/main" val="9102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9C085A-8A91-3EC3-640B-72D7DA7580B5}"/>
              </a:ext>
            </a:extLst>
          </p:cNvPr>
          <p:cNvSpPr txBox="1"/>
          <p:nvPr/>
        </p:nvSpPr>
        <p:spPr>
          <a:xfrm>
            <a:off x="1551986" y="1001237"/>
            <a:ext cx="9491870" cy="2941318"/>
          </a:xfrm>
          <a:prstGeom prst="rect">
            <a:avLst/>
          </a:prstGeom>
          <a:noFill/>
        </p:spPr>
        <p:txBody>
          <a:bodyPr wrap="square" rtlCol="0">
            <a:spAutoFit/>
          </a:bodyPr>
          <a:lstStyle/>
          <a:p>
            <a:pPr algn="ctr"/>
            <a:r>
              <a:rPr lang="he-IL" sz="2800" b="1" u="sng" dirty="0"/>
              <a:t>תיאור המערכת</a:t>
            </a:r>
          </a:p>
          <a:p>
            <a:pPr algn="r" rtl="1"/>
            <a:endParaRPr lang="he-IL" sz="1200" dirty="0">
              <a:latin typeface="Calibri" panose="020F0502020204030204" pitchFamily="34" charset="0"/>
              <a:ea typeface="Calibri" panose="020F0502020204030204" pitchFamily="34" charset="0"/>
              <a:cs typeface="Arial" panose="020B0604020202020204" pitchFamily="34" charset="0"/>
            </a:endParaRPr>
          </a:p>
          <a:p>
            <a:pPr marL="228600" algn="r" rtl="1">
              <a:lnSpc>
                <a:spcPct val="115000"/>
              </a:lnSpc>
            </a:pPr>
            <a:r>
              <a:rPr lang="he-IL" dirty="0">
                <a:latin typeface="Calibri" panose="020F0502020204030204" pitchFamily="34" charset="0"/>
                <a:cs typeface="Arial" panose="020B0604020202020204" pitchFamily="34" charset="0"/>
              </a:rPr>
              <a:t>המערכת תפותח כיישום </a:t>
            </a:r>
            <a:r>
              <a:rPr lang="en-AU" dirty="0">
                <a:latin typeface="Calibri" panose="020F0502020204030204" pitchFamily="34" charset="0"/>
                <a:cs typeface="Arial" panose="020B0604020202020204" pitchFamily="34" charset="0"/>
              </a:rPr>
              <a:t>WEB</a:t>
            </a:r>
            <a:r>
              <a:rPr lang="he-IL" dirty="0">
                <a:latin typeface="Calibri" panose="020F0502020204030204" pitchFamily="34" charset="0"/>
                <a:cs typeface="Arial" panose="020B0604020202020204" pitchFamily="34" charset="0"/>
              </a:rPr>
              <a:t> כך שניתן יהיה לגשת מכל דפדפן (במחשב, </a:t>
            </a:r>
            <a:r>
              <a:rPr lang="he-IL" dirty="0" err="1">
                <a:latin typeface="Calibri" panose="020F0502020204030204" pitchFamily="34" charset="0"/>
                <a:cs typeface="Arial" panose="020B0604020202020204" pitchFamily="34" charset="0"/>
              </a:rPr>
              <a:t>בטאבלט</a:t>
            </a:r>
            <a:r>
              <a:rPr lang="he-IL" dirty="0">
                <a:latin typeface="Calibri" panose="020F0502020204030204" pitchFamily="34" charset="0"/>
                <a:cs typeface="Arial" panose="020B0604020202020204" pitchFamily="34" charset="0"/>
              </a:rPr>
              <a:t> ובטלפונים החכמים).</a:t>
            </a:r>
            <a:endParaRPr lang="en-IL" dirty="0">
              <a:latin typeface="Calibri" panose="020F0502020204030204" pitchFamily="34" charset="0"/>
              <a:cs typeface="Arial" panose="020B0604020202020204" pitchFamily="34" charset="0"/>
            </a:endParaRPr>
          </a:p>
          <a:p>
            <a:pPr marL="228600" algn="r" rtl="1">
              <a:lnSpc>
                <a:spcPct val="115000"/>
              </a:lnSpc>
            </a:pPr>
            <a:r>
              <a:rPr lang="en-AU" u="sng" dirty="0">
                <a:latin typeface="Calibri" panose="020F0502020204030204" pitchFamily="34" charset="0"/>
                <a:cs typeface="Arial" panose="020B0604020202020204" pitchFamily="34" charset="0"/>
              </a:rPr>
              <a:t>WEB </a:t>
            </a:r>
            <a:r>
              <a:rPr lang="he-IL" u="sng" dirty="0">
                <a:latin typeface="Calibri" panose="020F0502020204030204" pitchFamily="34" charset="0"/>
                <a:cs typeface="Arial" panose="020B0604020202020204" pitchFamily="34" charset="0"/>
              </a:rPr>
              <a:t>– </a:t>
            </a:r>
            <a:r>
              <a:rPr lang="he-IL" dirty="0">
                <a:latin typeface="Calibri" panose="020F0502020204030204" pitchFamily="34" charset="0"/>
                <a:cs typeface="Arial" panose="020B0604020202020204" pitchFamily="34" charset="0"/>
              </a:rPr>
              <a:t>פיתוח באמצעות </a:t>
            </a:r>
            <a:r>
              <a:rPr lang="en-AU" dirty="0">
                <a:latin typeface="Calibri" panose="020F0502020204030204" pitchFamily="34" charset="0"/>
                <a:cs typeface="Arial" panose="020B0604020202020204" pitchFamily="34" charset="0"/>
              </a:rPr>
              <a:t>HTML</a:t>
            </a:r>
            <a:r>
              <a:rPr lang="en-US" dirty="0">
                <a:latin typeface="Calibri" panose="020F0502020204030204" pitchFamily="34" charset="0"/>
                <a:cs typeface="Arial" panose="020B0604020202020204" pitchFamily="34" charset="0"/>
              </a:rPr>
              <a:t>, CSS</a:t>
            </a:r>
            <a:endParaRPr lang="en-IL" dirty="0">
              <a:latin typeface="Calibri" panose="020F0502020204030204" pitchFamily="34" charset="0"/>
              <a:cs typeface="Arial" panose="020B0604020202020204" pitchFamily="34" charset="0"/>
            </a:endParaRPr>
          </a:p>
          <a:p>
            <a:pPr marL="228600" algn="r" rtl="1">
              <a:lnSpc>
                <a:spcPct val="115000"/>
              </a:lnSpc>
            </a:pPr>
            <a:r>
              <a:rPr lang="en-US" u="sng" dirty="0">
                <a:latin typeface="Calibri" panose="020F0502020204030204" pitchFamily="34" charset="0"/>
                <a:cs typeface="Arial" panose="020B0604020202020204" pitchFamily="34" charset="0"/>
              </a:rPr>
              <a:t>Database</a:t>
            </a:r>
            <a:r>
              <a:rPr lang="he-IL" u="sng" dirty="0">
                <a:latin typeface="Calibri" panose="020F0502020204030204" pitchFamily="34" charset="0"/>
                <a:cs typeface="Arial" panose="020B0604020202020204" pitchFamily="34" charset="0"/>
              </a:rPr>
              <a:t> – </a:t>
            </a:r>
            <a:r>
              <a:rPr lang="he-IL" dirty="0">
                <a:latin typeface="Calibri" panose="020F0502020204030204" pitchFamily="34" charset="0"/>
                <a:cs typeface="Arial" panose="020B0604020202020204" pitchFamily="34" charset="0"/>
              </a:rPr>
              <a:t>נמצא במערכת </a:t>
            </a:r>
            <a:r>
              <a:rPr lang="en-US" dirty="0">
                <a:latin typeface="Calibri" panose="020F0502020204030204" pitchFamily="34" charset="0"/>
                <a:cs typeface="Arial" panose="020B0604020202020204" pitchFamily="34" charset="0"/>
              </a:rPr>
              <a:t>GOVMAP</a:t>
            </a:r>
            <a:endParaRPr lang="en-IL" dirty="0">
              <a:latin typeface="Calibri" panose="020F0502020204030204" pitchFamily="34" charset="0"/>
              <a:cs typeface="Arial" panose="020B0604020202020204" pitchFamily="34" charset="0"/>
            </a:endParaRPr>
          </a:p>
          <a:p>
            <a:pPr marL="228600" algn="r" rtl="1">
              <a:lnSpc>
                <a:spcPct val="115000"/>
              </a:lnSpc>
              <a:spcAft>
                <a:spcPts val="1000"/>
              </a:spcAft>
            </a:pPr>
            <a:r>
              <a:rPr lang="he-IL" u="sng" dirty="0">
                <a:latin typeface="Calibri" panose="020F0502020204030204" pitchFamily="34" charset="0"/>
                <a:cs typeface="Arial" panose="020B0604020202020204" pitchFamily="34" charset="0"/>
              </a:rPr>
              <a:t>רכיב גאוגרפי – </a:t>
            </a:r>
            <a:r>
              <a:rPr lang="en-US" dirty="0">
                <a:latin typeface="Calibri" panose="020F0502020204030204" pitchFamily="34" charset="0"/>
                <a:cs typeface="Arial" panose="020B0604020202020204" pitchFamily="34" charset="0"/>
              </a:rPr>
              <a:t>GOVMAP</a:t>
            </a:r>
            <a:endParaRPr lang="en-IL" dirty="0">
              <a:latin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800" b="0" i="0" dirty="0">
              <a:solidFill>
                <a:srgbClr val="000000"/>
              </a:solidFill>
              <a:effectLst/>
              <a:latin typeface="ArialMT"/>
            </a:endParaRPr>
          </a:p>
        </p:txBody>
      </p:sp>
      <p:pic>
        <p:nvPicPr>
          <p:cNvPr id="5" name="Picture 4" descr="Logo&#10;&#10;Description automatically generated">
            <a:extLst>
              <a:ext uri="{FF2B5EF4-FFF2-40B4-BE49-F238E27FC236}">
                <a16:creationId xmlns:a16="http://schemas.microsoft.com/office/drawing/2014/main" id="{8BBEAFD1-A9ED-8BB2-6934-36DD6B6550A6}"/>
              </a:ext>
            </a:extLst>
          </p:cNvPr>
          <p:cNvPicPr>
            <a:picLocks noChangeAspect="1"/>
          </p:cNvPicPr>
          <p:nvPr/>
        </p:nvPicPr>
        <p:blipFill>
          <a:blip r:embed="rId2"/>
          <a:stretch>
            <a:fillRect/>
          </a:stretch>
        </p:blipFill>
        <p:spPr>
          <a:xfrm>
            <a:off x="177636" y="5187861"/>
            <a:ext cx="5130964" cy="1190752"/>
          </a:xfrm>
          <a:prstGeom prst="rect">
            <a:avLst/>
          </a:prstGeom>
        </p:spPr>
      </p:pic>
      <p:pic>
        <p:nvPicPr>
          <p:cNvPr id="7" name="Picture 6" descr="A close up of a logo&#10;&#10;Description automatically generated with low confidence">
            <a:extLst>
              <a:ext uri="{FF2B5EF4-FFF2-40B4-BE49-F238E27FC236}">
                <a16:creationId xmlns:a16="http://schemas.microsoft.com/office/drawing/2014/main" id="{49E2447B-4F35-BE6E-C1E6-60B146D92491}"/>
              </a:ext>
            </a:extLst>
          </p:cNvPr>
          <p:cNvPicPr>
            <a:picLocks noChangeAspect="1"/>
          </p:cNvPicPr>
          <p:nvPr/>
        </p:nvPicPr>
        <p:blipFill>
          <a:blip r:embed="rId3"/>
          <a:stretch>
            <a:fillRect/>
          </a:stretch>
        </p:blipFill>
        <p:spPr>
          <a:xfrm>
            <a:off x="5737187" y="5200636"/>
            <a:ext cx="1479626" cy="520727"/>
          </a:xfrm>
          <a:prstGeom prst="rect">
            <a:avLst/>
          </a:prstGeom>
        </p:spPr>
      </p:pic>
      <p:pic>
        <p:nvPicPr>
          <p:cNvPr id="9" name="Picture 8">
            <a:extLst>
              <a:ext uri="{FF2B5EF4-FFF2-40B4-BE49-F238E27FC236}">
                <a16:creationId xmlns:a16="http://schemas.microsoft.com/office/drawing/2014/main" id="{BA329B7C-93CD-EEEA-0C49-C8796CF91CA7}"/>
              </a:ext>
            </a:extLst>
          </p:cNvPr>
          <p:cNvPicPr>
            <a:picLocks noChangeAspect="1"/>
          </p:cNvPicPr>
          <p:nvPr/>
        </p:nvPicPr>
        <p:blipFill>
          <a:blip r:embed="rId4"/>
          <a:stretch>
            <a:fillRect/>
          </a:stretch>
        </p:blipFill>
        <p:spPr>
          <a:xfrm>
            <a:off x="5749889" y="5880087"/>
            <a:ext cx="1403422" cy="508026"/>
          </a:xfrm>
          <a:prstGeom prst="rect">
            <a:avLst/>
          </a:prstGeom>
        </p:spPr>
      </p:pic>
    </p:spTree>
    <p:extLst>
      <p:ext uri="{BB962C8B-B14F-4D97-AF65-F5344CB8AC3E}">
        <p14:creationId xmlns:p14="http://schemas.microsoft.com/office/powerpoint/2010/main" val="1176391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9C085A-8A91-3EC3-640B-72D7DA7580B5}"/>
              </a:ext>
            </a:extLst>
          </p:cNvPr>
          <p:cNvSpPr txBox="1"/>
          <p:nvPr/>
        </p:nvSpPr>
        <p:spPr>
          <a:xfrm>
            <a:off x="1038639" y="652670"/>
            <a:ext cx="9491870" cy="6758260"/>
          </a:xfrm>
          <a:prstGeom prst="rect">
            <a:avLst/>
          </a:prstGeom>
          <a:noFill/>
        </p:spPr>
        <p:txBody>
          <a:bodyPr wrap="square" rtlCol="0">
            <a:spAutoFit/>
          </a:bodyPr>
          <a:lstStyle/>
          <a:p>
            <a:pPr algn="ctr"/>
            <a:r>
              <a:rPr lang="he-IL" sz="2800" b="1" u="sng" dirty="0"/>
              <a:t>יכולת היישום שפיתחנו</a:t>
            </a:r>
          </a:p>
          <a:p>
            <a:pPr algn="r" rtl="1"/>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buFont typeface="+mj-lt"/>
              <a:buAutoNum type="arabicPeriod"/>
            </a:pPr>
            <a:r>
              <a:rPr lang="he-IL" dirty="0">
                <a:effectLst/>
                <a:latin typeface="Calibri" panose="020F0502020204030204" pitchFamily="34" charset="0"/>
                <a:ea typeface="Calibri" panose="020F0502020204030204" pitchFamily="34" charset="0"/>
                <a:cs typeface="Arial" panose="020B0604020202020204" pitchFamily="34" charset="0"/>
              </a:rPr>
              <a:t>בסיס היישום הינו רכיב גאוגרפי </a:t>
            </a:r>
            <a:r>
              <a:rPr lang="en-AU" dirty="0">
                <a:effectLst/>
                <a:latin typeface="Calibri" panose="020F0502020204030204" pitchFamily="34" charset="0"/>
                <a:ea typeface="Calibri" panose="020F0502020204030204" pitchFamily="34" charset="0"/>
                <a:cs typeface="Arial" panose="020B0604020202020204" pitchFamily="34" charset="0"/>
              </a:rPr>
              <a:t>GIS</a:t>
            </a:r>
            <a:r>
              <a:rPr lang="he-IL" dirty="0">
                <a:effectLst/>
                <a:latin typeface="Calibri" panose="020F0502020204030204" pitchFamily="34" charset="0"/>
                <a:ea typeface="Calibri" panose="020F0502020204030204" pitchFamily="34" charset="0"/>
                <a:cs typeface="Arial" panose="020B0604020202020204" pitchFamily="34" charset="0"/>
              </a:rPr>
              <a:t> ויאפשר למשתמש לראות היכן כל בית משפט ממוקם בארץ.</a:t>
            </a:r>
          </a:p>
          <a:p>
            <a:pPr marL="342900" lvl="0" indent="-342900" algn="r" rtl="1">
              <a:lnSpc>
                <a:spcPct val="115000"/>
              </a:lnSpc>
              <a:buFont typeface="+mj-lt"/>
              <a:buAutoNum type="arabicPeriod"/>
            </a:pPr>
            <a:r>
              <a:rPr lang="he-IL" dirty="0">
                <a:latin typeface="Calibri" panose="020F0502020204030204" pitchFamily="34" charset="0"/>
                <a:ea typeface="Calibri" panose="020F0502020204030204" pitchFamily="34" charset="0"/>
                <a:cs typeface="Arial" panose="020B0604020202020204" pitchFamily="34" charset="0"/>
              </a:rPr>
              <a:t>המפות ביישום הינן מסוג תצלום אווירי ומפת עיר.</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buFont typeface="+mj-lt"/>
              <a:buAutoNum type="arabicPeriod"/>
            </a:pPr>
            <a:r>
              <a:rPr lang="he-IL" dirty="0">
                <a:effectLst/>
                <a:latin typeface="Calibri" panose="020F0502020204030204" pitchFamily="34" charset="0"/>
                <a:ea typeface="Calibri" panose="020F0502020204030204" pitchFamily="34" charset="0"/>
                <a:cs typeface="Arial" panose="020B0604020202020204" pitchFamily="34" charset="0"/>
              </a:rPr>
              <a:t>היישום יאפשר צפייה בבתי המשפט הפרוסים בארץ.</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buFont typeface="+mj-lt"/>
              <a:buAutoNum type="arabicPeriod"/>
            </a:pPr>
            <a:r>
              <a:rPr lang="he-IL" dirty="0">
                <a:effectLst/>
                <a:latin typeface="Calibri" panose="020F0502020204030204" pitchFamily="34" charset="0"/>
                <a:ea typeface="Calibri" panose="020F0502020204030204" pitchFamily="34" charset="0"/>
                <a:cs typeface="Arial" panose="020B0604020202020204" pitchFamily="34" charset="0"/>
              </a:rPr>
              <a:t>ניתן לצפות בשירותים שכל בית משפט נותן כגון :</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15000"/>
              </a:lnSpc>
              <a:buFont typeface="Courier New" panose="02070309020205020404" pitchFamily="49" charset="0"/>
              <a:buChar char="o"/>
            </a:pPr>
            <a:r>
              <a:rPr lang="he-IL" dirty="0">
                <a:effectLst/>
                <a:latin typeface="Calibri" panose="020F0502020204030204" pitchFamily="34" charset="0"/>
                <a:ea typeface="Calibri" panose="020F0502020204030204" pitchFamily="34" charset="0"/>
                <a:cs typeface="Arial" panose="020B0604020202020204" pitchFamily="34" charset="0"/>
              </a:rPr>
              <a:t>עניינים מקומיים</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15000"/>
              </a:lnSpc>
              <a:buFont typeface="Courier New" panose="02070309020205020404" pitchFamily="49" charset="0"/>
              <a:buChar char="o"/>
            </a:pPr>
            <a:r>
              <a:rPr lang="he-IL" dirty="0">
                <a:effectLst/>
                <a:latin typeface="Calibri" panose="020F0502020204030204" pitchFamily="34" charset="0"/>
                <a:ea typeface="Calibri" panose="020F0502020204030204" pitchFamily="34" charset="0"/>
                <a:cs typeface="Arial" panose="020B0604020202020204" pitchFamily="34" charset="0"/>
              </a:rPr>
              <a:t>תביעות קטנות</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15000"/>
              </a:lnSpc>
              <a:buFont typeface="Courier New" panose="02070309020205020404" pitchFamily="49" charset="0"/>
              <a:buChar char="o"/>
            </a:pPr>
            <a:r>
              <a:rPr lang="he-IL" dirty="0">
                <a:effectLst/>
                <a:latin typeface="Calibri" panose="020F0502020204030204" pitchFamily="34" charset="0"/>
                <a:ea typeface="Calibri" panose="020F0502020204030204" pitchFamily="34" charset="0"/>
                <a:cs typeface="Arial" panose="020B0604020202020204" pitchFamily="34" charset="0"/>
              </a:rPr>
              <a:t>בית משפט לנוער</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15000"/>
              </a:lnSpc>
              <a:buFont typeface="Courier New" panose="02070309020205020404" pitchFamily="49" charset="0"/>
              <a:buChar char="o"/>
            </a:pPr>
            <a:r>
              <a:rPr lang="he-IL" dirty="0">
                <a:effectLst/>
                <a:latin typeface="Calibri" panose="020F0502020204030204" pitchFamily="34" charset="0"/>
                <a:ea typeface="Calibri" panose="020F0502020204030204" pitchFamily="34" charset="0"/>
                <a:cs typeface="Arial" panose="020B0604020202020204" pitchFamily="34" charset="0"/>
              </a:rPr>
              <a:t>נתוני בית המשפט:</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15000"/>
              </a:lnSpc>
              <a:buFont typeface="Courier New" panose="02070309020205020404" pitchFamily="49" charset="0"/>
              <a:buChar char="o"/>
            </a:pPr>
            <a:r>
              <a:rPr lang="he-IL" dirty="0">
                <a:effectLst/>
                <a:latin typeface="Calibri" panose="020F0502020204030204" pitchFamily="34" charset="0"/>
                <a:ea typeface="Calibri" panose="020F0502020204030204" pitchFamily="34" charset="0"/>
                <a:cs typeface="Arial" panose="020B0604020202020204" pitchFamily="34" charset="0"/>
              </a:rPr>
              <a:t>שעות פתיחה</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15000"/>
              </a:lnSpc>
              <a:buFont typeface="Courier New" panose="02070309020205020404" pitchFamily="49" charset="0"/>
              <a:buChar char="o"/>
            </a:pPr>
            <a:r>
              <a:rPr lang="he-IL" dirty="0">
                <a:effectLst/>
                <a:latin typeface="Calibri" panose="020F0502020204030204" pitchFamily="34" charset="0"/>
                <a:ea typeface="Calibri" panose="020F0502020204030204" pitchFamily="34" charset="0"/>
                <a:cs typeface="Arial" panose="020B0604020202020204" pitchFamily="34" charset="0"/>
              </a:rPr>
              <a:t>כתובת</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15000"/>
              </a:lnSpc>
              <a:buFont typeface="Courier New" panose="02070309020205020404" pitchFamily="49" charset="0"/>
              <a:buChar char="o"/>
            </a:pPr>
            <a:r>
              <a:rPr lang="he-IL" dirty="0">
                <a:effectLst/>
                <a:latin typeface="Calibri" panose="020F0502020204030204" pitchFamily="34" charset="0"/>
                <a:ea typeface="Calibri" panose="020F0502020204030204" pitchFamily="34" charset="0"/>
                <a:cs typeface="Arial" panose="020B0604020202020204" pitchFamily="34" charset="0"/>
              </a:rPr>
              <a:t>טלפון</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15000"/>
              </a:lnSpc>
              <a:buFont typeface="Courier New" panose="02070309020205020404" pitchFamily="49" charset="0"/>
              <a:buChar char="o"/>
            </a:pPr>
            <a:r>
              <a:rPr lang="he-IL" dirty="0">
                <a:effectLst/>
                <a:latin typeface="Calibri" panose="020F0502020204030204" pitchFamily="34" charset="0"/>
                <a:ea typeface="Calibri" panose="020F0502020204030204" pitchFamily="34" charset="0"/>
                <a:cs typeface="Arial" panose="020B0604020202020204" pitchFamily="34" charset="0"/>
              </a:rPr>
              <a:t>אתר בית המשפט</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742950" lvl="1" indent="-285750" algn="r" rtl="1">
              <a:lnSpc>
                <a:spcPct val="115000"/>
              </a:lnSpc>
              <a:buFont typeface="Courier New" panose="02070309020205020404" pitchFamily="49" charset="0"/>
              <a:buChar char="o"/>
            </a:pPr>
            <a:r>
              <a:rPr lang="he-IL" dirty="0">
                <a:effectLst/>
                <a:latin typeface="Calibri" panose="020F0502020204030204" pitchFamily="34" charset="0"/>
                <a:ea typeface="Calibri" panose="020F0502020204030204" pitchFamily="34" charset="0"/>
                <a:cs typeface="Arial" panose="020B0604020202020204" pitchFamily="34" charset="0"/>
              </a:rPr>
              <a:t>ניווט אל בית המשפט הרצוי</a:t>
            </a:r>
            <a:endParaRPr lang="en-IL"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mj-lt"/>
              <a:buAutoNum type="arabicPeriod"/>
            </a:pPr>
            <a:r>
              <a:rPr lang="he-IL" dirty="0">
                <a:latin typeface="Calibri" panose="020F0502020204030204" pitchFamily="34" charset="0"/>
                <a:ea typeface="Calibri" panose="020F0502020204030204" pitchFamily="34" charset="0"/>
                <a:cs typeface="Arial" panose="020B0604020202020204" pitchFamily="34" charset="0"/>
              </a:rPr>
              <a:t>אופציות החיפוש הינן : חיפוש לפי עיר ספציפית או חיפוש לפי עיסוק בית משפט.</a:t>
            </a:r>
          </a:p>
          <a:p>
            <a:pPr marL="342900" lvl="0" indent="-342900" algn="r" rtl="1">
              <a:lnSpc>
                <a:spcPct val="115000"/>
              </a:lnSpc>
              <a:spcAft>
                <a:spcPts val="1000"/>
              </a:spcAft>
              <a:buFont typeface="+mj-lt"/>
              <a:buAutoNum type="arabicPeriod"/>
            </a:pPr>
            <a:endParaRPr lang="en-IL"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b="1"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800" b="0" i="0" dirty="0">
              <a:solidFill>
                <a:srgbClr val="000000"/>
              </a:solidFill>
              <a:effectLst/>
              <a:latin typeface="ArialMT"/>
            </a:endParaRPr>
          </a:p>
        </p:txBody>
      </p:sp>
    </p:spTree>
    <p:extLst>
      <p:ext uri="{BB962C8B-B14F-4D97-AF65-F5344CB8AC3E}">
        <p14:creationId xmlns:p14="http://schemas.microsoft.com/office/powerpoint/2010/main" val="234746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1E2B18-B64E-1103-33AE-4B774231CC15}"/>
              </a:ext>
            </a:extLst>
          </p:cNvPr>
          <p:cNvSpPr txBox="1"/>
          <p:nvPr/>
        </p:nvSpPr>
        <p:spPr>
          <a:xfrm>
            <a:off x="1521239" y="220870"/>
            <a:ext cx="9491870" cy="1723549"/>
          </a:xfrm>
          <a:prstGeom prst="rect">
            <a:avLst/>
          </a:prstGeom>
          <a:noFill/>
        </p:spPr>
        <p:txBody>
          <a:bodyPr wrap="square" rtlCol="0">
            <a:spAutoFit/>
          </a:bodyPr>
          <a:lstStyle/>
          <a:p>
            <a:pPr algn="ctr"/>
            <a:r>
              <a:rPr lang="he-IL" sz="2800" b="1" u="sng" dirty="0"/>
              <a:t>תרשים פעילות היישום</a:t>
            </a:r>
          </a:p>
          <a:p>
            <a:pPr algn="r" rtl="1"/>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b="1"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800" b="0" i="0" dirty="0">
              <a:solidFill>
                <a:srgbClr val="000000"/>
              </a:solidFill>
              <a:effectLst/>
              <a:latin typeface="ArialMT"/>
            </a:endParaRPr>
          </a:p>
        </p:txBody>
      </p:sp>
      <p:sp>
        <p:nvSpPr>
          <p:cNvPr id="2" name="Oval 1">
            <a:extLst>
              <a:ext uri="{FF2B5EF4-FFF2-40B4-BE49-F238E27FC236}">
                <a16:creationId xmlns:a16="http://schemas.microsoft.com/office/drawing/2014/main" id="{740FF504-17E3-7B26-AAEB-2E63FBCF2B60}"/>
              </a:ext>
            </a:extLst>
          </p:cNvPr>
          <p:cNvSpPr/>
          <p:nvPr/>
        </p:nvSpPr>
        <p:spPr>
          <a:xfrm>
            <a:off x="3314701" y="2997201"/>
            <a:ext cx="990599" cy="990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200"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A1AC54C-C6AE-64A4-09AC-127C992E5484}"/>
              </a:ext>
            </a:extLst>
          </p:cNvPr>
          <p:cNvSpPr txBox="1"/>
          <p:nvPr/>
        </p:nvSpPr>
        <p:spPr>
          <a:xfrm>
            <a:off x="6936740" y="1665394"/>
            <a:ext cx="1208985" cy="276999"/>
          </a:xfrm>
          <a:prstGeom prst="rect">
            <a:avLst/>
          </a:prstGeom>
          <a:noFill/>
        </p:spPr>
        <p:txBody>
          <a:bodyPr wrap="none" rtlCol="0">
            <a:spAutoFit/>
          </a:bodyPr>
          <a:lstStyle/>
          <a:p>
            <a:r>
              <a:rPr lang="he-IL" sz="1200" dirty="0"/>
              <a:t>דף הבית</a:t>
            </a:r>
            <a:r>
              <a:rPr lang="en-US" sz="1200" dirty="0"/>
              <a:t> / </a:t>
            </a:r>
            <a:r>
              <a:rPr lang="he-IL" sz="1200" dirty="0"/>
              <a:t>אודות</a:t>
            </a:r>
            <a:endParaRPr lang="en-IL" sz="1200" dirty="0"/>
          </a:p>
        </p:txBody>
      </p:sp>
      <p:cxnSp>
        <p:nvCxnSpPr>
          <p:cNvPr id="9" name="Straight Connector 8">
            <a:extLst>
              <a:ext uri="{FF2B5EF4-FFF2-40B4-BE49-F238E27FC236}">
                <a16:creationId xmlns:a16="http://schemas.microsoft.com/office/drawing/2014/main" id="{60238E9B-36B4-E971-DD83-AF6EF1CF3551}"/>
              </a:ext>
            </a:extLst>
          </p:cNvPr>
          <p:cNvCxnSpPr>
            <a:cxnSpLocks/>
          </p:cNvCxnSpPr>
          <p:nvPr/>
        </p:nvCxnSpPr>
        <p:spPr>
          <a:xfrm>
            <a:off x="3810001" y="3987800"/>
            <a:ext cx="0" cy="546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0EBB22C-9CB3-48A6-3C09-F4BBCEC708FE}"/>
              </a:ext>
            </a:extLst>
          </p:cNvPr>
          <p:cNvSpPr/>
          <p:nvPr/>
        </p:nvSpPr>
        <p:spPr>
          <a:xfrm>
            <a:off x="1193801" y="4559301"/>
            <a:ext cx="990599" cy="990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400" dirty="0">
              <a:solidFill>
                <a:schemeClr val="tx1"/>
              </a:solidFill>
              <a:latin typeface="Arial" panose="020B0604020202020204" pitchFamily="34" charset="0"/>
              <a:cs typeface="Arial" panose="020B0604020202020204" pitchFamily="34" charset="0"/>
            </a:endParaRPr>
          </a:p>
        </p:txBody>
      </p:sp>
      <p:sp>
        <p:nvSpPr>
          <p:cNvPr id="17" name="Oval 16">
            <a:extLst>
              <a:ext uri="{FF2B5EF4-FFF2-40B4-BE49-F238E27FC236}">
                <a16:creationId xmlns:a16="http://schemas.microsoft.com/office/drawing/2014/main" id="{1CD356F7-4F02-5718-872C-8C05344ECB28}"/>
              </a:ext>
            </a:extLst>
          </p:cNvPr>
          <p:cNvSpPr/>
          <p:nvPr/>
        </p:nvSpPr>
        <p:spPr>
          <a:xfrm>
            <a:off x="3314701" y="4559301"/>
            <a:ext cx="990599" cy="990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400" dirty="0">
              <a:solidFill>
                <a:schemeClr val="tx1"/>
              </a:solidFill>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0E609AC4-D57B-84EC-D1F9-DFD5A85F48A0}"/>
              </a:ext>
            </a:extLst>
          </p:cNvPr>
          <p:cNvSpPr/>
          <p:nvPr/>
        </p:nvSpPr>
        <p:spPr>
          <a:xfrm>
            <a:off x="5410201" y="4559301"/>
            <a:ext cx="990599" cy="990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400" dirty="0">
              <a:solidFill>
                <a:schemeClr val="tx1"/>
              </a:solidFill>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F99FFDD0-4A17-01D9-92B5-79CEA68B28A2}"/>
              </a:ext>
            </a:extLst>
          </p:cNvPr>
          <p:cNvSpPr/>
          <p:nvPr/>
        </p:nvSpPr>
        <p:spPr>
          <a:xfrm>
            <a:off x="7366001" y="4572001"/>
            <a:ext cx="990599" cy="990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400" dirty="0">
              <a:solidFill>
                <a:schemeClr val="tx1"/>
              </a:solidFill>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0B820449-729E-C1AC-0CD6-E90711BA860B}"/>
              </a:ext>
            </a:extLst>
          </p:cNvPr>
          <p:cNvSpPr/>
          <p:nvPr/>
        </p:nvSpPr>
        <p:spPr>
          <a:xfrm>
            <a:off x="9550401" y="4572001"/>
            <a:ext cx="990599" cy="990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400" dirty="0">
              <a:solidFill>
                <a:schemeClr val="tx1"/>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A85545D2-CE3C-2F43-978E-72F05D69DA33}"/>
              </a:ext>
            </a:extLst>
          </p:cNvPr>
          <p:cNvSpPr txBox="1"/>
          <p:nvPr/>
        </p:nvSpPr>
        <p:spPr>
          <a:xfrm>
            <a:off x="2082800" y="4610100"/>
            <a:ext cx="838200" cy="923330"/>
          </a:xfrm>
          <a:prstGeom prst="rect">
            <a:avLst/>
          </a:prstGeom>
          <a:noFill/>
        </p:spPr>
        <p:txBody>
          <a:bodyPr wrap="square" rtlCol="0">
            <a:spAutoFit/>
          </a:bodyPr>
          <a:lstStyle/>
          <a:p>
            <a:pPr algn="ctr"/>
            <a:r>
              <a:rPr lang="he-IL" dirty="0"/>
              <a:t>חיפוש לפי עיסוק</a:t>
            </a:r>
            <a:endParaRPr lang="en-IL" dirty="0"/>
          </a:p>
        </p:txBody>
      </p:sp>
      <p:cxnSp>
        <p:nvCxnSpPr>
          <p:cNvPr id="26" name="Straight Connector 25">
            <a:extLst>
              <a:ext uri="{FF2B5EF4-FFF2-40B4-BE49-F238E27FC236}">
                <a16:creationId xmlns:a16="http://schemas.microsoft.com/office/drawing/2014/main" id="{482FD416-3140-DABA-7662-0A94A4C9B173}"/>
              </a:ext>
            </a:extLst>
          </p:cNvPr>
          <p:cNvCxnSpPr>
            <a:cxnSpLocks/>
            <a:endCxn id="21" idx="0"/>
          </p:cNvCxnSpPr>
          <p:nvPr/>
        </p:nvCxnSpPr>
        <p:spPr>
          <a:xfrm>
            <a:off x="1689100" y="4559300"/>
            <a:ext cx="4216401" cy="1"/>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831BC65-6B56-90C4-2CE4-04209F2F11C6}"/>
              </a:ext>
            </a:extLst>
          </p:cNvPr>
          <p:cNvSpPr txBox="1"/>
          <p:nvPr/>
        </p:nvSpPr>
        <p:spPr>
          <a:xfrm>
            <a:off x="4203700" y="4622800"/>
            <a:ext cx="838200" cy="923330"/>
          </a:xfrm>
          <a:prstGeom prst="rect">
            <a:avLst/>
          </a:prstGeom>
          <a:noFill/>
        </p:spPr>
        <p:txBody>
          <a:bodyPr wrap="square" rtlCol="0">
            <a:spAutoFit/>
          </a:bodyPr>
          <a:lstStyle/>
          <a:p>
            <a:pPr algn="ctr"/>
            <a:r>
              <a:rPr lang="he-IL" dirty="0"/>
              <a:t>חיפוש לפי ערים</a:t>
            </a:r>
            <a:endParaRPr lang="en-IL" dirty="0"/>
          </a:p>
        </p:txBody>
      </p:sp>
      <p:sp>
        <p:nvSpPr>
          <p:cNvPr id="28" name="TextBox 27">
            <a:extLst>
              <a:ext uri="{FF2B5EF4-FFF2-40B4-BE49-F238E27FC236}">
                <a16:creationId xmlns:a16="http://schemas.microsoft.com/office/drawing/2014/main" id="{39300D7E-D1BC-A09A-C8FA-F1A6522A4B10}"/>
              </a:ext>
            </a:extLst>
          </p:cNvPr>
          <p:cNvSpPr txBox="1"/>
          <p:nvPr/>
        </p:nvSpPr>
        <p:spPr>
          <a:xfrm>
            <a:off x="6235700" y="4864100"/>
            <a:ext cx="838200" cy="369332"/>
          </a:xfrm>
          <a:prstGeom prst="rect">
            <a:avLst/>
          </a:prstGeom>
          <a:noFill/>
        </p:spPr>
        <p:txBody>
          <a:bodyPr wrap="square" rtlCol="0">
            <a:spAutoFit/>
          </a:bodyPr>
          <a:lstStyle/>
          <a:p>
            <a:pPr algn="ctr"/>
            <a:r>
              <a:rPr lang="he-IL" dirty="0"/>
              <a:t>מפה</a:t>
            </a:r>
            <a:endParaRPr lang="en-IL" dirty="0"/>
          </a:p>
        </p:txBody>
      </p:sp>
      <p:sp>
        <p:nvSpPr>
          <p:cNvPr id="29" name="TextBox 28">
            <a:extLst>
              <a:ext uri="{FF2B5EF4-FFF2-40B4-BE49-F238E27FC236}">
                <a16:creationId xmlns:a16="http://schemas.microsoft.com/office/drawing/2014/main" id="{3AFC31E4-C42E-30C8-1801-E664AE564E62}"/>
              </a:ext>
            </a:extLst>
          </p:cNvPr>
          <p:cNvSpPr txBox="1"/>
          <p:nvPr/>
        </p:nvSpPr>
        <p:spPr>
          <a:xfrm>
            <a:off x="10439400" y="4724400"/>
            <a:ext cx="838200" cy="923330"/>
          </a:xfrm>
          <a:prstGeom prst="rect">
            <a:avLst/>
          </a:prstGeom>
          <a:noFill/>
        </p:spPr>
        <p:txBody>
          <a:bodyPr wrap="square" rtlCol="0">
            <a:spAutoFit/>
          </a:bodyPr>
          <a:lstStyle/>
          <a:p>
            <a:pPr algn="ctr"/>
            <a:r>
              <a:rPr lang="he-IL" dirty="0"/>
              <a:t>תמיכה טכנית באתר</a:t>
            </a:r>
            <a:endParaRPr lang="en-IL" dirty="0"/>
          </a:p>
        </p:txBody>
      </p:sp>
      <p:sp>
        <p:nvSpPr>
          <p:cNvPr id="30" name="TextBox 29">
            <a:extLst>
              <a:ext uri="{FF2B5EF4-FFF2-40B4-BE49-F238E27FC236}">
                <a16:creationId xmlns:a16="http://schemas.microsoft.com/office/drawing/2014/main" id="{D96EB1FE-11AC-0F31-904A-75ECD0B377B4}"/>
              </a:ext>
            </a:extLst>
          </p:cNvPr>
          <p:cNvSpPr txBox="1"/>
          <p:nvPr/>
        </p:nvSpPr>
        <p:spPr>
          <a:xfrm>
            <a:off x="8280400" y="4699000"/>
            <a:ext cx="927100" cy="1200329"/>
          </a:xfrm>
          <a:prstGeom prst="rect">
            <a:avLst/>
          </a:prstGeom>
          <a:noFill/>
        </p:spPr>
        <p:txBody>
          <a:bodyPr wrap="square" rtlCol="0">
            <a:spAutoFit/>
          </a:bodyPr>
          <a:lstStyle/>
          <a:p>
            <a:pPr algn="ctr"/>
            <a:r>
              <a:rPr lang="he-IL" dirty="0"/>
              <a:t>אודות</a:t>
            </a:r>
            <a:r>
              <a:rPr lang="en-US" dirty="0"/>
              <a:t> </a:t>
            </a:r>
            <a:endParaRPr lang="he-IL" dirty="0"/>
          </a:p>
          <a:p>
            <a:pPr algn="ctr"/>
            <a:r>
              <a:rPr lang="he-IL" dirty="0"/>
              <a:t>מערכת בתי המשפט</a:t>
            </a:r>
            <a:endParaRPr lang="en-US" dirty="0"/>
          </a:p>
        </p:txBody>
      </p:sp>
      <p:cxnSp>
        <p:nvCxnSpPr>
          <p:cNvPr id="33" name="Straight Connector 32">
            <a:extLst>
              <a:ext uri="{FF2B5EF4-FFF2-40B4-BE49-F238E27FC236}">
                <a16:creationId xmlns:a16="http://schemas.microsoft.com/office/drawing/2014/main" id="{4A7EE039-4E97-B552-BD1D-0FD2C3C8068B}"/>
              </a:ext>
            </a:extLst>
          </p:cNvPr>
          <p:cNvCxnSpPr>
            <a:cxnSpLocks/>
            <a:stCxn id="23" idx="0"/>
            <a:endCxn id="24" idx="0"/>
          </p:cNvCxnSpPr>
          <p:nvPr/>
        </p:nvCxnSpPr>
        <p:spPr>
          <a:xfrm>
            <a:off x="7861301" y="4572001"/>
            <a:ext cx="21844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45652F87-78FB-8553-F018-0721F33F1722}"/>
              </a:ext>
            </a:extLst>
          </p:cNvPr>
          <p:cNvSpPr/>
          <p:nvPr/>
        </p:nvSpPr>
        <p:spPr>
          <a:xfrm>
            <a:off x="8420101" y="3009901"/>
            <a:ext cx="990599" cy="990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400" dirty="0">
              <a:solidFill>
                <a:schemeClr val="tx1"/>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D46EF438-E23E-A197-3595-5FB263E2403C}"/>
              </a:ext>
            </a:extLst>
          </p:cNvPr>
          <p:cNvSpPr txBox="1"/>
          <p:nvPr/>
        </p:nvSpPr>
        <p:spPr>
          <a:xfrm>
            <a:off x="9347200" y="3403600"/>
            <a:ext cx="526106" cy="276999"/>
          </a:xfrm>
          <a:prstGeom prst="rect">
            <a:avLst/>
          </a:prstGeom>
          <a:noFill/>
        </p:spPr>
        <p:txBody>
          <a:bodyPr wrap="none" rtlCol="0">
            <a:spAutoFit/>
          </a:bodyPr>
          <a:lstStyle/>
          <a:p>
            <a:r>
              <a:rPr lang="he-IL" sz="1200" dirty="0"/>
              <a:t>אודות</a:t>
            </a:r>
            <a:endParaRPr lang="en-IL" sz="1200" dirty="0"/>
          </a:p>
        </p:txBody>
      </p:sp>
      <p:cxnSp>
        <p:nvCxnSpPr>
          <p:cNvPr id="38" name="Straight Connector 37">
            <a:extLst>
              <a:ext uri="{FF2B5EF4-FFF2-40B4-BE49-F238E27FC236}">
                <a16:creationId xmlns:a16="http://schemas.microsoft.com/office/drawing/2014/main" id="{99404C31-AC4D-4898-72E8-6E7ACA044AE5}"/>
              </a:ext>
            </a:extLst>
          </p:cNvPr>
          <p:cNvCxnSpPr>
            <a:cxnSpLocks/>
          </p:cNvCxnSpPr>
          <p:nvPr/>
        </p:nvCxnSpPr>
        <p:spPr>
          <a:xfrm>
            <a:off x="8915401" y="4000500"/>
            <a:ext cx="0" cy="546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8377245-C4A7-2C32-4697-7510FD939CF6}"/>
              </a:ext>
            </a:extLst>
          </p:cNvPr>
          <p:cNvCxnSpPr>
            <a:cxnSpLocks/>
            <a:endCxn id="36" idx="0"/>
          </p:cNvCxnSpPr>
          <p:nvPr/>
        </p:nvCxnSpPr>
        <p:spPr>
          <a:xfrm>
            <a:off x="3733800" y="2997200"/>
            <a:ext cx="5181601" cy="12701"/>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44D5703A-16B7-EAFA-D02E-48F4EFCDA5A4}"/>
              </a:ext>
            </a:extLst>
          </p:cNvPr>
          <p:cNvSpPr/>
          <p:nvPr/>
        </p:nvSpPr>
        <p:spPr>
          <a:xfrm>
            <a:off x="5721350" y="1242061"/>
            <a:ext cx="1234440" cy="11912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200" dirty="0">
              <a:solidFill>
                <a:schemeClr val="tx1"/>
              </a:solidFill>
              <a:latin typeface="Arial" panose="020B0604020202020204" pitchFamily="34" charset="0"/>
              <a:cs typeface="Arial" panose="020B0604020202020204" pitchFamily="34" charset="0"/>
            </a:endParaRPr>
          </a:p>
        </p:txBody>
      </p:sp>
      <p:cxnSp>
        <p:nvCxnSpPr>
          <p:cNvPr id="42" name="Straight Connector 41">
            <a:extLst>
              <a:ext uri="{FF2B5EF4-FFF2-40B4-BE49-F238E27FC236}">
                <a16:creationId xmlns:a16="http://schemas.microsoft.com/office/drawing/2014/main" id="{67FDA717-55BD-D2DC-90B5-B5D47D2B1B49}"/>
              </a:ext>
            </a:extLst>
          </p:cNvPr>
          <p:cNvCxnSpPr>
            <a:cxnSpLocks/>
          </p:cNvCxnSpPr>
          <p:nvPr/>
        </p:nvCxnSpPr>
        <p:spPr>
          <a:xfrm>
            <a:off x="6324601" y="2438400"/>
            <a:ext cx="0" cy="5461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A1DBC3E-6D7E-06AE-A35E-1FC050542DB2}"/>
              </a:ext>
            </a:extLst>
          </p:cNvPr>
          <p:cNvSpPr txBox="1"/>
          <p:nvPr/>
        </p:nvSpPr>
        <p:spPr>
          <a:xfrm>
            <a:off x="4305300" y="3352800"/>
            <a:ext cx="707245" cy="276999"/>
          </a:xfrm>
          <a:prstGeom prst="rect">
            <a:avLst/>
          </a:prstGeom>
          <a:noFill/>
        </p:spPr>
        <p:txBody>
          <a:bodyPr wrap="none" rtlCol="0">
            <a:spAutoFit/>
          </a:bodyPr>
          <a:lstStyle/>
          <a:p>
            <a:r>
              <a:rPr lang="he-IL" sz="1200" dirty="0"/>
              <a:t>דף הבית</a:t>
            </a:r>
            <a:endParaRPr lang="en-IL" sz="1200" dirty="0"/>
          </a:p>
        </p:txBody>
      </p:sp>
      <p:pic>
        <p:nvPicPr>
          <p:cNvPr id="49" name="Picture 48">
            <a:extLst>
              <a:ext uri="{FF2B5EF4-FFF2-40B4-BE49-F238E27FC236}">
                <a16:creationId xmlns:a16="http://schemas.microsoft.com/office/drawing/2014/main" id="{7DD2AF94-E496-9396-7818-6297EF6589D8}"/>
              </a:ext>
            </a:extLst>
          </p:cNvPr>
          <p:cNvPicPr>
            <a:picLocks noChangeAspect="1"/>
          </p:cNvPicPr>
          <p:nvPr/>
        </p:nvPicPr>
        <p:blipFill>
          <a:blip r:embed="rId2"/>
          <a:stretch>
            <a:fillRect/>
          </a:stretch>
        </p:blipFill>
        <p:spPr>
          <a:xfrm>
            <a:off x="5850879" y="1559548"/>
            <a:ext cx="425472" cy="469924"/>
          </a:xfrm>
          <a:prstGeom prst="rect">
            <a:avLst/>
          </a:prstGeom>
        </p:spPr>
      </p:pic>
      <p:pic>
        <p:nvPicPr>
          <p:cNvPr id="51" name="Picture 50">
            <a:extLst>
              <a:ext uri="{FF2B5EF4-FFF2-40B4-BE49-F238E27FC236}">
                <a16:creationId xmlns:a16="http://schemas.microsoft.com/office/drawing/2014/main" id="{44D4EE73-91B9-6DFC-B099-7E2F36122811}"/>
              </a:ext>
            </a:extLst>
          </p:cNvPr>
          <p:cNvPicPr>
            <a:picLocks noChangeAspect="1"/>
          </p:cNvPicPr>
          <p:nvPr/>
        </p:nvPicPr>
        <p:blipFill>
          <a:blip r:embed="rId2"/>
          <a:stretch>
            <a:fillRect/>
          </a:stretch>
        </p:blipFill>
        <p:spPr>
          <a:xfrm>
            <a:off x="3601497" y="3227905"/>
            <a:ext cx="425472" cy="469924"/>
          </a:xfrm>
          <a:prstGeom prst="rect">
            <a:avLst/>
          </a:prstGeom>
        </p:spPr>
      </p:pic>
      <p:pic>
        <p:nvPicPr>
          <p:cNvPr id="53" name="Picture 52">
            <a:extLst>
              <a:ext uri="{FF2B5EF4-FFF2-40B4-BE49-F238E27FC236}">
                <a16:creationId xmlns:a16="http://schemas.microsoft.com/office/drawing/2014/main" id="{26700B99-37D4-67FB-0D68-94A52126DF4B}"/>
              </a:ext>
            </a:extLst>
          </p:cNvPr>
          <p:cNvPicPr>
            <a:picLocks noChangeAspect="1"/>
          </p:cNvPicPr>
          <p:nvPr/>
        </p:nvPicPr>
        <p:blipFill>
          <a:blip r:embed="rId3"/>
          <a:stretch>
            <a:fillRect/>
          </a:stretch>
        </p:blipFill>
        <p:spPr>
          <a:xfrm>
            <a:off x="8795800" y="3226843"/>
            <a:ext cx="298465" cy="565179"/>
          </a:xfrm>
          <a:prstGeom prst="rect">
            <a:avLst/>
          </a:prstGeom>
        </p:spPr>
      </p:pic>
      <p:pic>
        <p:nvPicPr>
          <p:cNvPr id="55" name="Picture 54">
            <a:extLst>
              <a:ext uri="{FF2B5EF4-FFF2-40B4-BE49-F238E27FC236}">
                <a16:creationId xmlns:a16="http://schemas.microsoft.com/office/drawing/2014/main" id="{0CF6722A-24AA-EAB9-34F6-48B03146DB48}"/>
              </a:ext>
            </a:extLst>
          </p:cNvPr>
          <p:cNvPicPr>
            <a:picLocks noChangeAspect="1"/>
          </p:cNvPicPr>
          <p:nvPr/>
        </p:nvPicPr>
        <p:blipFill>
          <a:blip r:embed="rId3"/>
          <a:stretch>
            <a:fillRect/>
          </a:stretch>
        </p:blipFill>
        <p:spPr>
          <a:xfrm>
            <a:off x="6508107" y="1494820"/>
            <a:ext cx="336558" cy="637313"/>
          </a:xfrm>
          <a:prstGeom prst="rect">
            <a:avLst/>
          </a:prstGeom>
        </p:spPr>
      </p:pic>
      <p:pic>
        <p:nvPicPr>
          <p:cNvPr id="57" name="Picture 56">
            <a:extLst>
              <a:ext uri="{FF2B5EF4-FFF2-40B4-BE49-F238E27FC236}">
                <a16:creationId xmlns:a16="http://schemas.microsoft.com/office/drawing/2014/main" id="{F75CD35F-1259-2693-A5CD-B40012BCC5A7}"/>
              </a:ext>
            </a:extLst>
          </p:cNvPr>
          <p:cNvPicPr>
            <a:picLocks noChangeAspect="1"/>
          </p:cNvPicPr>
          <p:nvPr/>
        </p:nvPicPr>
        <p:blipFill>
          <a:blip r:embed="rId4"/>
          <a:stretch>
            <a:fillRect/>
          </a:stretch>
        </p:blipFill>
        <p:spPr>
          <a:xfrm rot="21260828">
            <a:off x="6277595" y="1575588"/>
            <a:ext cx="276658" cy="445058"/>
          </a:xfrm>
          <a:prstGeom prst="rect">
            <a:avLst/>
          </a:prstGeom>
        </p:spPr>
      </p:pic>
      <p:pic>
        <p:nvPicPr>
          <p:cNvPr id="59" name="Picture 58">
            <a:extLst>
              <a:ext uri="{FF2B5EF4-FFF2-40B4-BE49-F238E27FC236}">
                <a16:creationId xmlns:a16="http://schemas.microsoft.com/office/drawing/2014/main" id="{037BBE91-36F0-057B-F87C-F838C0C34200}"/>
              </a:ext>
            </a:extLst>
          </p:cNvPr>
          <p:cNvPicPr>
            <a:picLocks noChangeAspect="1"/>
          </p:cNvPicPr>
          <p:nvPr/>
        </p:nvPicPr>
        <p:blipFill>
          <a:blip r:embed="rId5"/>
          <a:stretch>
            <a:fillRect/>
          </a:stretch>
        </p:blipFill>
        <p:spPr>
          <a:xfrm rot="20854601">
            <a:off x="7675488" y="4782299"/>
            <a:ext cx="426543" cy="484380"/>
          </a:xfrm>
          <a:prstGeom prst="rect">
            <a:avLst/>
          </a:prstGeom>
        </p:spPr>
      </p:pic>
      <p:pic>
        <p:nvPicPr>
          <p:cNvPr id="61" name="Picture 60">
            <a:extLst>
              <a:ext uri="{FF2B5EF4-FFF2-40B4-BE49-F238E27FC236}">
                <a16:creationId xmlns:a16="http://schemas.microsoft.com/office/drawing/2014/main" id="{58A595B4-5411-A102-7585-32C3CF89A7C7}"/>
              </a:ext>
            </a:extLst>
          </p:cNvPr>
          <p:cNvPicPr>
            <a:picLocks noChangeAspect="1"/>
          </p:cNvPicPr>
          <p:nvPr/>
        </p:nvPicPr>
        <p:blipFill>
          <a:blip r:embed="rId6"/>
          <a:stretch>
            <a:fillRect/>
          </a:stretch>
        </p:blipFill>
        <p:spPr>
          <a:xfrm>
            <a:off x="9884639" y="4789772"/>
            <a:ext cx="381020" cy="527077"/>
          </a:xfrm>
          <a:prstGeom prst="rect">
            <a:avLst/>
          </a:prstGeom>
        </p:spPr>
      </p:pic>
      <p:pic>
        <p:nvPicPr>
          <p:cNvPr id="63" name="Picture 62">
            <a:extLst>
              <a:ext uri="{FF2B5EF4-FFF2-40B4-BE49-F238E27FC236}">
                <a16:creationId xmlns:a16="http://schemas.microsoft.com/office/drawing/2014/main" id="{AB0FDD73-FC61-AD5A-429E-A9EE6739A552}"/>
              </a:ext>
            </a:extLst>
          </p:cNvPr>
          <p:cNvPicPr>
            <a:picLocks noChangeAspect="1"/>
          </p:cNvPicPr>
          <p:nvPr/>
        </p:nvPicPr>
        <p:blipFill>
          <a:blip r:embed="rId7"/>
          <a:stretch>
            <a:fillRect/>
          </a:stretch>
        </p:blipFill>
        <p:spPr>
          <a:xfrm>
            <a:off x="5665245" y="4749785"/>
            <a:ext cx="514376" cy="584230"/>
          </a:xfrm>
          <a:prstGeom prst="rect">
            <a:avLst/>
          </a:prstGeom>
        </p:spPr>
      </p:pic>
      <p:pic>
        <p:nvPicPr>
          <p:cNvPr id="65" name="Picture 64">
            <a:extLst>
              <a:ext uri="{FF2B5EF4-FFF2-40B4-BE49-F238E27FC236}">
                <a16:creationId xmlns:a16="http://schemas.microsoft.com/office/drawing/2014/main" id="{748975A8-61DC-EA04-A30E-355A6FFFD0E4}"/>
              </a:ext>
            </a:extLst>
          </p:cNvPr>
          <p:cNvPicPr>
            <a:picLocks noChangeAspect="1"/>
          </p:cNvPicPr>
          <p:nvPr/>
        </p:nvPicPr>
        <p:blipFill>
          <a:blip r:embed="rId8"/>
          <a:stretch>
            <a:fillRect/>
          </a:stretch>
        </p:blipFill>
        <p:spPr>
          <a:xfrm>
            <a:off x="3475551" y="4755078"/>
            <a:ext cx="609631" cy="488975"/>
          </a:xfrm>
          <a:prstGeom prst="rect">
            <a:avLst/>
          </a:prstGeom>
        </p:spPr>
      </p:pic>
      <p:pic>
        <p:nvPicPr>
          <p:cNvPr id="67" name="Picture 66">
            <a:extLst>
              <a:ext uri="{FF2B5EF4-FFF2-40B4-BE49-F238E27FC236}">
                <a16:creationId xmlns:a16="http://schemas.microsoft.com/office/drawing/2014/main" id="{C2EE82BB-8E7C-CD10-3017-92A030AEC22D}"/>
              </a:ext>
            </a:extLst>
          </p:cNvPr>
          <p:cNvPicPr>
            <a:picLocks noChangeAspect="1"/>
          </p:cNvPicPr>
          <p:nvPr/>
        </p:nvPicPr>
        <p:blipFill>
          <a:blip r:embed="rId9"/>
          <a:stretch>
            <a:fillRect/>
          </a:stretch>
        </p:blipFill>
        <p:spPr>
          <a:xfrm>
            <a:off x="1454138" y="4772012"/>
            <a:ext cx="469924" cy="488975"/>
          </a:xfrm>
          <a:prstGeom prst="rect">
            <a:avLst/>
          </a:prstGeom>
        </p:spPr>
      </p:pic>
    </p:spTree>
    <p:extLst>
      <p:ext uri="{BB962C8B-B14F-4D97-AF65-F5344CB8AC3E}">
        <p14:creationId xmlns:p14="http://schemas.microsoft.com/office/powerpoint/2010/main" val="121904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606763-5F2A-E7C5-0FAB-1C3658705CF2}"/>
              </a:ext>
            </a:extLst>
          </p:cNvPr>
          <p:cNvSpPr/>
          <p:nvPr/>
        </p:nvSpPr>
        <p:spPr>
          <a:xfrm>
            <a:off x="2753763" y="2814935"/>
            <a:ext cx="6811481" cy="923330"/>
          </a:xfrm>
          <a:prstGeom prst="rect">
            <a:avLst/>
          </a:prstGeom>
          <a:noFill/>
        </p:spPr>
        <p:txBody>
          <a:bodyPr wrap="none" lIns="91440" tIns="45720" rIns="91440" bIns="45720">
            <a:spAutoFit/>
          </a:bodyPr>
          <a:lstStyle/>
          <a:p>
            <a:pPr algn="ctr"/>
            <a:r>
              <a:rPr lang="he-IL" sz="5400" b="0" cap="none" spc="0" dirty="0">
                <a:ln w="0"/>
                <a:solidFill>
                  <a:schemeClr val="tx1"/>
                </a:solidFill>
                <a:effectLst>
                  <a:outerShdw blurRad="38100" dist="19050" dir="2700000" algn="tl" rotWithShape="0">
                    <a:schemeClr val="dk1">
                      <a:alpha val="40000"/>
                    </a:schemeClr>
                  </a:outerShdw>
                </a:effectLst>
              </a:rPr>
              <a:t>הצגת תרחיש מהמערכת</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4713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0975CC28-807E-0E28-556D-7C7FAC474A21}"/>
              </a:ext>
            </a:extLst>
          </p:cNvPr>
          <p:cNvSpPr txBox="1"/>
          <p:nvPr/>
        </p:nvSpPr>
        <p:spPr>
          <a:xfrm>
            <a:off x="1356139" y="271671"/>
            <a:ext cx="9491870" cy="523220"/>
          </a:xfrm>
          <a:prstGeom prst="rect">
            <a:avLst/>
          </a:prstGeom>
          <a:noFill/>
        </p:spPr>
        <p:txBody>
          <a:bodyPr wrap="square" rtlCol="0">
            <a:spAutoFit/>
          </a:bodyPr>
          <a:lstStyle/>
          <a:p>
            <a:pPr algn="ctr"/>
            <a:r>
              <a:rPr lang="he-IL" sz="2800" b="1" u="sng" dirty="0"/>
              <a:t>תרחישי מהמערכת</a:t>
            </a:r>
            <a:endParaRPr lang="he-IL" sz="1800" b="0" i="0" dirty="0">
              <a:solidFill>
                <a:srgbClr val="000000"/>
              </a:solidFill>
              <a:effectLst/>
              <a:latin typeface="ArialMT"/>
            </a:endParaRPr>
          </a:p>
        </p:txBody>
      </p:sp>
      <p:sp>
        <p:nvSpPr>
          <p:cNvPr id="38" name="Oval 37">
            <a:extLst>
              <a:ext uri="{FF2B5EF4-FFF2-40B4-BE49-F238E27FC236}">
                <a16:creationId xmlns:a16="http://schemas.microsoft.com/office/drawing/2014/main" id="{2ED121FB-AE9D-92CD-2EFF-BA6D5A456B1A}"/>
              </a:ext>
            </a:extLst>
          </p:cNvPr>
          <p:cNvSpPr/>
          <p:nvPr/>
        </p:nvSpPr>
        <p:spPr>
          <a:xfrm>
            <a:off x="5689601" y="1079500"/>
            <a:ext cx="1003299" cy="9525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200" dirty="0">
              <a:solidFill>
                <a:schemeClr val="tx1"/>
              </a:solidFill>
              <a:latin typeface="Arial" panose="020B0604020202020204" pitchFamily="34" charset="0"/>
              <a:cs typeface="Arial" panose="020B0604020202020204" pitchFamily="34" charset="0"/>
            </a:endParaRPr>
          </a:p>
        </p:txBody>
      </p:sp>
      <p:cxnSp>
        <p:nvCxnSpPr>
          <p:cNvPr id="40" name="Straight Connector 39">
            <a:extLst>
              <a:ext uri="{FF2B5EF4-FFF2-40B4-BE49-F238E27FC236}">
                <a16:creationId xmlns:a16="http://schemas.microsoft.com/office/drawing/2014/main" id="{A5F5289B-DC16-18FE-38D0-A66709AAE6E1}"/>
              </a:ext>
            </a:extLst>
          </p:cNvPr>
          <p:cNvCxnSpPr>
            <a:cxnSpLocks/>
          </p:cNvCxnSpPr>
          <p:nvPr/>
        </p:nvCxnSpPr>
        <p:spPr>
          <a:xfrm>
            <a:off x="6172201" y="3441700"/>
            <a:ext cx="0" cy="5842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FF23F592-24BA-7759-E11D-3F5A683F37BA}"/>
              </a:ext>
            </a:extLst>
          </p:cNvPr>
          <p:cNvSpPr/>
          <p:nvPr/>
        </p:nvSpPr>
        <p:spPr>
          <a:xfrm>
            <a:off x="2565401" y="4038602"/>
            <a:ext cx="990599" cy="990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400" dirty="0">
              <a:solidFill>
                <a:schemeClr val="tx1"/>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6B9B645B-C6ED-D8A7-737F-C8D11A20CDFD}"/>
              </a:ext>
            </a:extLst>
          </p:cNvPr>
          <p:cNvSpPr/>
          <p:nvPr/>
        </p:nvSpPr>
        <p:spPr>
          <a:xfrm>
            <a:off x="7810501" y="4038602"/>
            <a:ext cx="990599" cy="990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400" dirty="0">
              <a:solidFill>
                <a:schemeClr val="tx1"/>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7FBC828A-8B58-CF0D-747F-44AAE1067566}"/>
              </a:ext>
            </a:extLst>
          </p:cNvPr>
          <p:cNvSpPr/>
          <p:nvPr/>
        </p:nvSpPr>
        <p:spPr>
          <a:xfrm>
            <a:off x="7861301" y="5372102"/>
            <a:ext cx="990599" cy="990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400" dirty="0">
              <a:solidFill>
                <a:schemeClr val="tx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48B665F8-BDCC-41C1-AAD7-C4765A8B3E96}"/>
              </a:ext>
            </a:extLst>
          </p:cNvPr>
          <p:cNvSpPr txBox="1"/>
          <p:nvPr/>
        </p:nvSpPr>
        <p:spPr>
          <a:xfrm>
            <a:off x="3454400" y="4089401"/>
            <a:ext cx="838200" cy="923330"/>
          </a:xfrm>
          <a:prstGeom prst="rect">
            <a:avLst/>
          </a:prstGeom>
          <a:noFill/>
        </p:spPr>
        <p:txBody>
          <a:bodyPr wrap="square" rtlCol="0">
            <a:spAutoFit/>
          </a:bodyPr>
          <a:lstStyle/>
          <a:p>
            <a:pPr algn="ctr"/>
            <a:r>
              <a:rPr lang="he-IL" dirty="0"/>
              <a:t>חיפוש עיסוק ספציפי</a:t>
            </a:r>
            <a:endParaRPr lang="en-IL" dirty="0"/>
          </a:p>
        </p:txBody>
      </p:sp>
      <p:sp>
        <p:nvSpPr>
          <p:cNvPr id="48" name="TextBox 47">
            <a:extLst>
              <a:ext uri="{FF2B5EF4-FFF2-40B4-BE49-F238E27FC236}">
                <a16:creationId xmlns:a16="http://schemas.microsoft.com/office/drawing/2014/main" id="{1059A1CC-FF44-4BC0-704B-DE4FF7FD4A76}"/>
              </a:ext>
            </a:extLst>
          </p:cNvPr>
          <p:cNvSpPr txBox="1"/>
          <p:nvPr/>
        </p:nvSpPr>
        <p:spPr>
          <a:xfrm>
            <a:off x="8699500" y="4102101"/>
            <a:ext cx="952500" cy="923330"/>
          </a:xfrm>
          <a:prstGeom prst="rect">
            <a:avLst/>
          </a:prstGeom>
          <a:noFill/>
        </p:spPr>
        <p:txBody>
          <a:bodyPr wrap="square" rtlCol="0">
            <a:spAutoFit/>
          </a:bodyPr>
          <a:lstStyle/>
          <a:p>
            <a:pPr algn="ctr"/>
            <a:r>
              <a:rPr lang="he-IL" dirty="0"/>
              <a:t>חיפוש עיר ספציפית</a:t>
            </a:r>
            <a:endParaRPr lang="en-IL" dirty="0"/>
          </a:p>
        </p:txBody>
      </p:sp>
      <p:sp>
        <p:nvSpPr>
          <p:cNvPr id="59" name="TextBox 58">
            <a:extLst>
              <a:ext uri="{FF2B5EF4-FFF2-40B4-BE49-F238E27FC236}">
                <a16:creationId xmlns:a16="http://schemas.microsoft.com/office/drawing/2014/main" id="{E847525D-08F3-C701-8D8D-BD5FAE091D17}"/>
              </a:ext>
            </a:extLst>
          </p:cNvPr>
          <p:cNvSpPr txBox="1"/>
          <p:nvPr/>
        </p:nvSpPr>
        <p:spPr>
          <a:xfrm>
            <a:off x="6858000" y="1422401"/>
            <a:ext cx="968535" cy="369332"/>
          </a:xfrm>
          <a:prstGeom prst="rect">
            <a:avLst/>
          </a:prstGeom>
          <a:noFill/>
        </p:spPr>
        <p:txBody>
          <a:bodyPr wrap="none" rtlCol="0">
            <a:spAutoFit/>
          </a:bodyPr>
          <a:lstStyle/>
          <a:p>
            <a:r>
              <a:rPr lang="he-IL" dirty="0"/>
              <a:t>דף הבית</a:t>
            </a:r>
            <a:endParaRPr lang="en-IL" dirty="0"/>
          </a:p>
        </p:txBody>
      </p:sp>
      <p:pic>
        <p:nvPicPr>
          <p:cNvPr id="68" name="Picture 67">
            <a:extLst>
              <a:ext uri="{FF2B5EF4-FFF2-40B4-BE49-F238E27FC236}">
                <a16:creationId xmlns:a16="http://schemas.microsoft.com/office/drawing/2014/main" id="{8B5EA104-39DE-6344-714F-8082C26A2C34}"/>
              </a:ext>
            </a:extLst>
          </p:cNvPr>
          <p:cNvPicPr>
            <a:picLocks noChangeAspect="1"/>
          </p:cNvPicPr>
          <p:nvPr/>
        </p:nvPicPr>
        <p:blipFill>
          <a:blip r:embed="rId2"/>
          <a:stretch>
            <a:fillRect/>
          </a:stretch>
        </p:blipFill>
        <p:spPr>
          <a:xfrm>
            <a:off x="8047551" y="4297879"/>
            <a:ext cx="609631" cy="488975"/>
          </a:xfrm>
          <a:prstGeom prst="rect">
            <a:avLst/>
          </a:prstGeom>
        </p:spPr>
      </p:pic>
      <p:pic>
        <p:nvPicPr>
          <p:cNvPr id="69" name="Picture 68">
            <a:extLst>
              <a:ext uri="{FF2B5EF4-FFF2-40B4-BE49-F238E27FC236}">
                <a16:creationId xmlns:a16="http://schemas.microsoft.com/office/drawing/2014/main" id="{65BF808C-6467-CFEB-D3CB-58DFA90A2629}"/>
              </a:ext>
            </a:extLst>
          </p:cNvPr>
          <p:cNvPicPr>
            <a:picLocks noChangeAspect="1"/>
          </p:cNvPicPr>
          <p:nvPr/>
        </p:nvPicPr>
        <p:blipFill>
          <a:blip r:embed="rId3"/>
          <a:stretch>
            <a:fillRect/>
          </a:stretch>
        </p:blipFill>
        <p:spPr>
          <a:xfrm>
            <a:off x="2825738" y="4251313"/>
            <a:ext cx="469924" cy="488975"/>
          </a:xfrm>
          <a:prstGeom prst="rect">
            <a:avLst/>
          </a:prstGeom>
        </p:spPr>
      </p:pic>
      <p:cxnSp>
        <p:nvCxnSpPr>
          <p:cNvPr id="74" name="Straight Connector 73">
            <a:extLst>
              <a:ext uri="{FF2B5EF4-FFF2-40B4-BE49-F238E27FC236}">
                <a16:creationId xmlns:a16="http://schemas.microsoft.com/office/drawing/2014/main" id="{1404D5E6-B525-80A7-25A2-E2A9FBA59389}"/>
              </a:ext>
            </a:extLst>
          </p:cNvPr>
          <p:cNvCxnSpPr>
            <a:cxnSpLocks/>
            <a:stCxn id="41" idx="0"/>
            <a:endCxn id="42" idx="0"/>
          </p:cNvCxnSpPr>
          <p:nvPr/>
        </p:nvCxnSpPr>
        <p:spPr>
          <a:xfrm>
            <a:off x="3060701" y="4038602"/>
            <a:ext cx="5245100"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9B7C4D28-ADCD-ACE6-0C23-6E2BFF4E24ED}"/>
              </a:ext>
            </a:extLst>
          </p:cNvPr>
          <p:cNvSpPr txBox="1"/>
          <p:nvPr/>
        </p:nvSpPr>
        <p:spPr>
          <a:xfrm>
            <a:off x="8724899" y="5436704"/>
            <a:ext cx="2973457" cy="923330"/>
          </a:xfrm>
          <a:prstGeom prst="rect">
            <a:avLst/>
          </a:prstGeom>
          <a:noFill/>
        </p:spPr>
        <p:txBody>
          <a:bodyPr wrap="square" rtlCol="0">
            <a:spAutoFit/>
          </a:bodyPr>
          <a:lstStyle/>
          <a:p>
            <a:pPr algn="ctr"/>
            <a:r>
              <a:rPr lang="he-IL" dirty="0"/>
              <a:t>הצגת בית משפט באותה העיר ורשימה אשר מייצגת את כל בתי המשפט בעיר</a:t>
            </a:r>
            <a:endParaRPr lang="en-IL" dirty="0"/>
          </a:p>
        </p:txBody>
      </p:sp>
      <p:sp>
        <p:nvSpPr>
          <p:cNvPr id="82" name="Oval 81">
            <a:extLst>
              <a:ext uri="{FF2B5EF4-FFF2-40B4-BE49-F238E27FC236}">
                <a16:creationId xmlns:a16="http://schemas.microsoft.com/office/drawing/2014/main" id="{3AF77561-6F90-8763-9B4C-8BAF27BB3B88}"/>
              </a:ext>
            </a:extLst>
          </p:cNvPr>
          <p:cNvSpPr/>
          <p:nvPr/>
        </p:nvSpPr>
        <p:spPr>
          <a:xfrm>
            <a:off x="2578101" y="5384802"/>
            <a:ext cx="990599" cy="990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400" dirty="0">
              <a:solidFill>
                <a:schemeClr val="tx1"/>
              </a:solidFill>
              <a:latin typeface="Arial" panose="020B0604020202020204" pitchFamily="34" charset="0"/>
              <a:cs typeface="Arial" panose="020B0604020202020204" pitchFamily="34" charset="0"/>
            </a:endParaRPr>
          </a:p>
        </p:txBody>
      </p:sp>
      <p:cxnSp>
        <p:nvCxnSpPr>
          <p:cNvPr id="83" name="Straight Connector 82">
            <a:extLst>
              <a:ext uri="{FF2B5EF4-FFF2-40B4-BE49-F238E27FC236}">
                <a16:creationId xmlns:a16="http://schemas.microsoft.com/office/drawing/2014/main" id="{5A833658-E95F-F08B-BF2B-C9DDDCFBB4B0}"/>
              </a:ext>
            </a:extLst>
          </p:cNvPr>
          <p:cNvCxnSpPr>
            <a:cxnSpLocks/>
            <a:stCxn id="41" idx="4"/>
            <a:endCxn id="82" idx="0"/>
          </p:cNvCxnSpPr>
          <p:nvPr/>
        </p:nvCxnSpPr>
        <p:spPr>
          <a:xfrm>
            <a:off x="3060701" y="5029201"/>
            <a:ext cx="12700" cy="355601"/>
          </a:xfrm>
          <a:prstGeom prst="line">
            <a:avLst/>
          </a:prstGeom>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4D0AF3AA-CE95-4A3F-65B2-141FE858990C}"/>
              </a:ext>
            </a:extLst>
          </p:cNvPr>
          <p:cNvSpPr txBox="1"/>
          <p:nvPr/>
        </p:nvSpPr>
        <p:spPr>
          <a:xfrm>
            <a:off x="3467099" y="5546035"/>
            <a:ext cx="3152361" cy="1200329"/>
          </a:xfrm>
          <a:prstGeom prst="rect">
            <a:avLst/>
          </a:prstGeom>
          <a:noFill/>
        </p:spPr>
        <p:txBody>
          <a:bodyPr wrap="square" rtlCol="0">
            <a:spAutoFit/>
          </a:bodyPr>
          <a:lstStyle/>
          <a:p>
            <a:pPr algn="ctr"/>
            <a:r>
              <a:rPr lang="he-IL" dirty="0"/>
              <a:t>קבלת רשימה של כל בתי המשפט בארץ אשר מתעסקים בעיסוק זה  </a:t>
            </a:r>
            <a:r>
              <a:rPr lang="en-US" dirty="0"/>
              <a:t>  </a:t>
            </a:r>
            <a:r>
              <a:rPr lang="he-IL" dirty="0"/>
              <a:t>עם קישור לאתר </a:t>
            </a:r>
            <a:endParaRPr lang="en-US" dirty="0"/>
          </a:p>
          <a:p>
            <a:pPr algn="ctr"/>
            <a:r>
              <a:rPr lang="en-US" dirty="0"/>
              <a:t>GOV</a:t>
            </a:r>
            <a:endParaRPr lang="en-IL" dirty="0"/>
          </a:p>
        </p:txBody>
      </p:sp>
      <p:pic>
        <p:nvPicPr>
          <p:cNvPr id="117" name="Picture 116">
            <a:extLst>
              <a:ext uri="{FF2B5EF4-FFF2-40B4-BE49-F238E27FC236}">
                <a16:creationId xmlns:a16="http://schemas.microsoft.com/office/drawing/2014/main" id="{BC543155-487C-9704-C90C-4B3211DFED03}"/>
              </a:ext>
            </a:extLst>
          </p:cNvPr>
          <p:cNvPicPr>
            <a:picLocks noChangeAspect="1"/>
          </p:cNvPicPr>
          <p:nvPr/>
        </p:nvPicPr>
        <p:blipFill>
          <a:blip r:embed="rId4"/>
          <a:stretch>
            <a:fillRect/>
          </a:stretch>
        </p:blipFill>
        <p:spPr>
          <a:xfrm>
            <a:off x="2841612" y="5664187"/>
            <a:ext cx="514376" cy="482625"/>
          </a:xfrm>
          <a:prstGeom prst="rect">
            <a:avLst/>
          </a:prstGeom>
        </p:spPr>
      </p:pic>
      <p:pic>
        <p:nvPicPr>
          <p:cNvPr id="119" name="Picture 118">
            <a:extLst>
              <a:ext uri="{FF2B5EF4-FFF2-40B4-BE49-F238E27FC236}">
                <a16:creationId xmlns:a16="http://schemas.microsoft.com/office/drawing/2014/main" id="{ACAB5607-E6DC-4E04-DC27-F50744099790}"/>
              </a:ext>
            </a:extLst>
          </p:cNvPr>
          <p:cNvPicPr>
            <a:picLocks noChangeAspect="1"/>
          </p:cNvPicPr>
          <p:nvPr/>
        </p:nvPicPr>
        <p:blipFill>
          <a:blip r:embed="rId5"/>
          <a:stretch>
            <a:fillRect/>
          </a:stretch>
        </p:blipFill>
        <p:spPr>
          <a:xfrm>
            <a:off x="8191491" y="5559413"/>
            <a:ext cx="330217" cy="463574"/>
          </a:xfrm>
          <a:prstGeom prst="rect">
            <a:avLst/>
          </a:prstGeom>
        </p:spPr>
      </p:pic>
      <p:sp>
        <p:nvSpPr>
          <p:cNvPr id="120" name="Oval 119">
            <a:extLst>
              <a:ext uri="{FF2B5EF4-FFF2-40B4-BE49-F238E27FC236}">
                <a16:creationId xmlns:a16="http://schemas.microsoft.com/office/drawing/2014/main" id="{80BBF27C-B5C6-C0F7-BD51-976CCC3F9F1B}"/>
              </a:ext>
            </a:extLst>
          </p:cNvPr>
          <p:cNvSpPr/>
          <p:nvPr/>
        </p:nvSpPr>
        <p:spPr>
          <a:xfrm>
            <a:off x="5689601" y="2476500"/>
            <a:ext cx="1003299" cy="95250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1200" dirty="0">
              <a:solidFill>
                <a:schemeClr val="tx1"/>
              </a:solidFill>
              <a:latin typeface="Arial" panose="020B0604020202020204" pitchFamily="34" charset="0"/>
              <a:cs typeface="Arial" panose="020B0604020202020204" pitchFamily="34" charset="0"/>
            </a:endParaRPr>
          </a:p>
        </p:txBody>
      </p:sp>
      <p:pic>
        <p:nvPicPr>
          <p:cNvPr id="122" name="Picture 121">
            <a:extLst>
              <a:ext uri="{FF2B5EF4-FFF2-40B4-BE49-F238E27FC236}">
                <a16:creationId xmlns:a16="http://schemas.microsoft.com/office/drawing/2014/main" id="{97DDA13E-E4AB-6367-E09F-EDDA97A7253F}"/>
              </a:ext>
            </a:extLst>
          </p:cNvPr>
          <p:cNvPicPr>
            <a:picLocks noChangeAspect="1"/>
          </p:cNvPicPr>
          <p:nvPr/>
        </p:nvPicPr>
        <p:blipFill>
          <a:blip r:embed="rId6"/>
          <a:stretch>
            <a:fillRect/>
          </a:stretch>
        </p:blipFill>
        <p:spPr>
          <a:xfrm>
            <a:off x="6015979" y="1330948"/>
            <a:ext cx="425472" cy="469924"/>
          </a:xfrm>
          <a:prstGeom prst="rect">
            <a:avLst/>
          </a:prstGeom>
        </p:spPr>
      </p:pic>
      <p:sp>
        <p:nvSpPr>
          <p:cNvPr id="123" name="TextBox 122">
            <a:extLst>
              <a:ext uri="{FF2B5EF4-FFF2-40B4-BE49-F238E27FC236}">
                <a16:creationId xmlns:a16="http://schemas.microsoft.com/office/drawing/2014/main" id="{391F1DEF-8FF1-172C-101A-26F6288A3C37}"/>
              </a:ext>
            </a:extLst>
          </p:cNvPr>
          <p:cNvSpPr txBox="1"/>
          <p:nvPr/>
        </p:nvSpPr>
        <p:spPr>
          <a:xfrm>
            <a:off x="6896100" y="2705101"/>
            <a:ext cx="1721946" cy="369332"/>
          </a:xfrm>
          <a:prstGeom prst="rect">
            <a:avLst/>
          </a:prstGeom>
          <a:noFill/>
        </p:spPr>
        <p:txBody>
          <a:bodyPr wrap="none" rtlCol="0">
            <a:spAutoFit/>
          </a:bodyPr>
          <a:lstStyle/>
          <a:p>
            <a:r>
              <a:rPr lang="he-IL" dirty="0"/>
              <a:t>בחירת סוג חיפוש</a:t>
            </a:r>
            <a:endParaRPr lang="en-IL" dirty="0"/>
          </a:p>
        </p:txBody>
      </p:sp>
      <p:cxnSp>
        <p:nvCxnSpPr>
          <p:cNvPr id="124" name="Straight Connector 123">
            <a:extLst>
              <a:ext uri="{FF2B5EF4-FFF2-40B4-BE49-F238E27FC236}">
                <a16:creationId xmlns:a16="http://schemas.microsoft.com/office/drawing/2014/main" id="{906436A8-3D5B-164F-7BFF-CE1A941494A5}"/>
              </a:ext>
            </a:extLst>
          </p:cNvPr>
          <p:cNvCxnSpPr>
            <a:cxnSpLocks/>
            <a:stCxn id="38" idx="4"/>
            <a:endCxn id="120" idx="0"/>
          </p:cNvCxnSpPr>
          <p:nvPr/>
        </p:nvCxnSpPr>
        <p:spPr>
          <a:xfrm>
            <a:off x="6191251" y="2032001"/>
            <a:ext cx="0" cy="444499"/>
          </a:xfrm>
          <a:prstGeom prst="line">
            <a:avLst/>
          </a:prstGeom>
        </p:spPr>
        <p:style>
          <a:lnRef idx="1">
            <a:schemeClr val="accent1"/>
          </a:lnRef>
          <a:fillRef idx="0">
            <a:schemeClr val="accent1"/>
          </a:fillRef>
          <a:effectRef idx="0">
            <a:schemeClr val="accent1"/>
          </a:effectRef>
          <a:fontRef idx="minor">
            <a:schemeClr val="tx1"/>
          </a:fontRef>
        </p:style>
      </p:cxnSp>
      <p:pic>
        <p:nvPicPr>
          <p:cNvPr id="129" name="Picture 128">
            <a:extLst>
              <a:ext uri="{FF2B5EF4-FFF2-40B4-BE49-F238E27FC236}">
                <a16:creationId xmlns:a16="http://schemas.microsoft.com/office/drawing/2014/main" id="{3C939B9A-D837-F732-0E97-8E9EB4447F54}"/>
              </a:ext>
            </a:extLst>
          </p:cNvPr>
          <p:cNvPicPr>
            <a:picLocks noChangeAspect="1"/>
          </p:cNvPicPr>
          <p:nvPr/>
        </p:nvPicPr>
        <p:blipFill>
          <a:blip r:embed="rId7"/>
          <a:stretch>
            <a:fillRect/>
          </a:stretch>
        </p:blipFill>
        <p:spPr>
          <a:xfrm>
            <a:off x="6022967" y="2746364"/>
            <a:ext cx="298465" cy="400071"/>
          </a:xfrm>
          <a:prstGeom prst="rect">
            <a:avLst/>
          </a:prstGeom>
        </p:spPr>
      </p:pic>
      <p:cxnSp>
        <p:nvCxnSpPr>
          <p:cNvPr id="131" name="Straight Connector 130">
            <a:extLst>
              <a:ext uri="{FF2B5EF4-FFF2-40B4-BE49-F238E27FC236}">
                <a16:creationId xmlns:a16="http://schemas.microsoft.com/office/drawing/2014/main" id="{5F644283-84BE-8E92-74A9-291162331986}"/>
              </a:ext>
            </a:extLst>
          </p:cNvPr>
          <p:cNvCxnSpPr>
            <a:cxnSpLocks/>
          </p:cNvCxnSpPr>
          <p:nvPr/>
        </p:nvCxnSpPr>
        <p:spPr>
          <a:xfrm>
            <a:off x="8343901" y="5029201"/>
            <a:ext cx="12700" cy="3556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457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9C085A-8A91-3EC3-640B-72D7DA7580B5}"/>
              </a:ext>
            </a:extLst>
          </p:cNvPr>
          <p:cNvSpPr txBox="1"/>
          <p:nvPr/>
        </p:nvSpPr>
        <p:spPr>
          <a:xfrm>
            <a:off x="1038639" y="652670"/>
            <a:ext cx="9491870" cy="4300152"/>
          </a:xfrm>
          <a:prstGeom prst="rect">
            <a:avLst/>
          </a:prstGeom>
          <a:noFill/>
        </p:spPr>
        <p:txBody>
          <a:bodyPr wrap="square" rtlCol="0">
            <a:spAutoFit/>
          </a:bodyPr>
          <a:lstStyle/>
          <a:p>
            <a:pPr algn="ctr"/>
            <a:r>
              <a:rPr lang="he-IL" sz="2800" b="1" u="sng" dirty="0"/>
              <a:t>משתמשי המערכת</a:t>
            </a:r>
          </a:p>
          <a:p>
            <a:pPr algn="r" rtl="1"/>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marL="228600" algn="r" rtl="1">
              <a:spcAft>
                <a:spcPts val="1000"/>
              </a:spcAft>
            </a:pPr>
            <a:r>
              <a:rPr lang="he-IL" sz="1800" b="1" dirty="0">
                <a:effectLst/>
                <a:latin typeface="Calibri" panose="020F0502020204030204" pitchFamily="34" charset="0"/>
                <a:ea typeface="Calibri" panose="020F0502020204030204" pitchFamily="34" charset="0"/>
                <a:cs typeface="Arial" panose="020B0604020202020204" pitchFamily="34" charset="0"/>
              </a:rPr>
              <a:t>אזרח (משתמש רגיל) </a:t>
            </a:r>
            <a:r>
              <a:rPr lang="he-IL" sz="1800" dirty="0">
                <a:effectLst/>
                <a:latin typeface="Calibri" panose="020F0502020204030204" pitchFamily="34" charset="0"/>
                <a:ea typeface="Calibri" panose="020F0502020204030204" pitchFamily="34" charset="0"/>
                <a:cs typeface="Arial" panose="020B0604020202020204" pitchFamily="34" charset="0"/>
              </a:rPr>
              <a:t>– יוכל להסתכל על המפה ולראות אזורים בהם נמצאים בתי המשפט, לחפש בית משפט לפי עיסוק ספציפי אשר מתעניין בו האזרח, בנוסף בעזרת המפה יוכל האזרח לראות מה בתי המשפט הקרובים לביתו ומה השירותים שכל אחד מהם נותן. </a:t>
            </a:r>
            <a:r>
              <a:rPr lang="he-IL" dirty="0">
                <a:latin typeface="Calibri" panose="020F0502020204030204" pitchFamily="34" charset="0"/>
                <a:ea typeface="Calibri" panose="020F0502020204030204" pitchFamily="34" charset="0"/>
                <a:cs typeface="Arial" panose="020B0604020202020204" pitchFamily="34" charset="0"/>
              </a:rPr>
              <a:t>דבר חשוב מאד שאותו אזרח מקבל הוא פרטי התקשרות וכתובת מלאה עדכניים מאתר גוב.</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228600" algn="r" rtl="1">
              <a:lnSpc>
                <a:spcPct val="115000"/>
              </a:lnSpc>
              <a:spcAft>
                <a:spcPts val="1000"/>
              </a:spcAft>
            </a:pPr>
            <a:r>
              <a:rPr lang="he-IL" sz="1800" b="1" dirty="0">
                <a:effectLst/>
                <a:latin typeface="Calibri" panose="020F0502020204030204" pitchFamily="34" charset="0"/>
                <a:ea typeface="Calibri" panose="020F0502020204030204" pitchFamily="34" charset="0"/>
                <a:cs typeface="Arial" panose="020B0604020202020204" pitchFamily="34" charset="0"/>
              </a:rPr>
              <a:t>מנהל</a:t>
            </a:r>
            <a:r>
              <a:rPr lang="he-IL" sz="1800" dirty="0">
                <a:effectLst/>
                <a:latin typeface="Calibri" panose="020F0502020204030204" pitchFamily="34" charset="0"/>
                <a:ea typeface="Calibri" panose="020F0502020204030204" pitchFamily="34" charset="0"/>
                <a:cs typeface="Arial" panose="020B0604020202020204" pitchFamily="34" charset="0"/>
              </a:rPr>
              <a:t> – אחראי על עדכון נתוני בתי המשפט כך שיהיו רלוונטיים ונכונים, תחזוקת היישום, תיקון תקלות וכמובן הוספה / מחיקה של בתי משפט במידת הצורך מהיישום.</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r" rtl="1">
              <a:lnSpc>
                <a:spcPct val="115000"/>
              </a:lnSpc>
              <a:spcAft>
                <a:spcPts val="1000"/>
              </a:spcAft>
              <a:buFont typeface="+mj-lt"/>
              <a:buAutoNum type="arabicPeriod"/>
            </a:pPr>
            <a:endParaRPr lang="en-IL"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200" dirty="0">
              <a:latin typeface="Calibri" panose="020F0502020204030204" pitchFamily="34" charset="0"/>
              <a:ea typeface="Calibri" panose="020F0502020204030204" pitchFamily="34" charset="0"/>
              <a:cs typeface="Arial" panose="020B0604020202020204" pitchFamily="34" charset="0"/>
            </a:endParaRPr>
          </a:p>
          <a:p>
            <a:pPr algn="r"/>
            <a:endParaRPr lang="he-IL" sz="1200" b="1" dirty="0">
              <a:latin typeface="Calibri" panose="020F0502020204030204" pitchFamily="34" charset="0"/>
              <a:ea typeface="Calibri" panose="020F0502020204030204" pitchFamily="34" charset="0"/>
              <a:cs typeface="Arial" panose="020B0604020202020204" pitchFamily="34" charset="0"/>
            </a:endParaRPr>
          </a:p>
          <a:p>
            <a:pPr algn="r"/>
            <a:endParaRPr lang="he-IL" sz="1200" dirty="0">
              <a:effectLst/>
              <a:latin typeface="Calibri" panose="020F0502020204030204" pitchFamily="34" charset="0"/>
              <a:ea typeface="Calibri" panose="020F0502020204030204" pitchFamily="34" charset="0"/>
              <a:cs typeface="Arial" panose="020B0604020202020204" pitchFamily="34" charset="0"/>
            </a:endParaRPr>
          </a:p>
          <a:p>
            <a:pPr algn="r"/>
            <a:endParaRPr lang="he-IL" sz="1800" b="0" i="0" dirty="0">
              <a:solidFill>
                <a:srgbClr val="000000"/>
              </a:solidFill>
              <a:effectLst/>
              <a:latin typeface="ArialMT"/>
            </a:endParaRPr>
          </a:p>
        </p:txBody>
      </p:sp>
      <p:pic>
        <p:nvPicPr>
          <p:cNvPr id="3" name="Picture 2">
            <a:extLst>
              <a:ext uri="{FF2B5EF4-FFF2-40B4-BE49-F238E27FC236}">
                <a16:creationId xmlns:a16="http://schemas.microsoft.com/office/drawing/2014/main" id="{D75098AC-CA2D-AD8E-8B36-2253E486F653}"/>
              </a:ext>
            </a:extLst>
          </p:cNvPr>
          <p:cNvPicPr>
            <a:picLocks noChangeAspect="1"/>
          </p:cNvPicPr>
          <p:nvPr/>
        </p:nvPicPr>
        <p:blipFill>
          <a:blip r:embed="rId2"/>
          <a:stretch>
            <a:fillRect/>
          </a:stretch>
        </p:blipFill>
        <p:spPr>
          <a:xfrm>
            <a:off x="720662" y="4083858"/>
            <a:ext cx="3711638" cy="2053452"/>
          </a:xfrm>
          <a:prstGeom prst="rect">
            <a:avLst/>
          </a:prstGeom>
        </p:spPr>
      </p:pic>
    </p:spTree>
    <p:extLst>
      <p:ext uri="{BB962C8B-B14F-4D97-AF65-F5344CB8AC3E}">
        <p14:creationId xmlns:p14="http://schemas.microsoft.com/office/powerpoint/2010/main" val="416794818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Override1.xml><?xml version="1.0" encoding="utf-8"?>
<a:themeOverride xmlns:a="http://schemas.openxmlformats.org/drawingml/2006/main">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docProps/app.xml><?xml version="1.0" encoding="utf-8"?>
<Properties xmlns="http://schemas.openxmlformats.org/officeDocument/2006/extended-properties" xmlns:vt="http://schemas.openxmlformats.org/officeDocument/2006/docPropsVTypes">
  <Template/>
  <TotalTime>318</TotalTime>
  <Words>717</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ArialMT</vt:lpstr>
      <vt:lpstr>Calibri</vt:lpstr>
      <vt:lpstr>Courier New</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Zerihon</dc:creator>
  <cp:lastModifiedBy>Daniel Zerihon</cp:lastModifiedBy>
  <cp:revision>77</cp:revision>
  <dcterms:created xsi:type="dcterms:W3CDTF">2022-06-26T14:01:59Z</dcterms:created>
  <dcterms:modified xsi:type="dcterms:W3CDTF">2022-06-30T14:29:31Z</dcterms:modified>
</cp:coreProperties>
</file>