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1" r:id="rId5"/>
    <p:sldId id="291" r:id="rId6"/>
    <p:sldId id="294" r:id="rId7"/>
    <p:sldId id="295" r:id="rId8"/>
    <p:sldId id="297" r:id="rId9"/>
    <p:sldId id="296" r:id="rId10"/>
    <p:sldId id="300" r:id="rId11"/>
    <p:sldId id="298" r:id="rId12"/>
    <p:sldId id="290" r:id="rId13"/>
    <p:sldId id="292" r:id="rId14"/>
    <p:sldId id="299"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vox.com/2016/2/1/10888212/duvernay-test-movie-diversity" TargetMode="External"/><Relationship Id="rId2" Type="http://schemas.openxmlformats.org/officeDocument/2006/relationships/hyperlink" Target="https://www.wsj.com/articles/john-wick-chapter-four-keanu-reeves-dialogue-a1566ca3" TargetMode="External"/><Relationship Id="rId1" Type="http://schemas.openxmlformats.org/officeDocument/2006/relationships/slideLayout" Target="../slideLayouts/slideLayout5.xml"/><Relationship Id="rId4" Type="http://schemas.openxmlformats.org/officeDocument/2006/relationships/hyperlink" Target="https://doi.org/10.7910/DVN/KERZQ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eople.com/movies/ava-duvernay-exclusion-of-women-minorities-in-hollywood-intentional/" TargetMode="External"/><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data-to-viz.com/" TargetMode="External"/><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22372" y="1672776"/>
            <a:ext cx="6960108" cy="1134872"/>
          </a:xfrm>
        </p:spPr>
        <p:txBody>
          <a:bodyPr/>
          <a:lstStyle/>
          <a:p>
            <a:r>
              <a:rPr lang="en-US" dirty="0"/>
              <a:t>Intersectionality &amp; Dialogue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Kesia Otieno</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968C-F3FA-BEAA-251A-34194E78248E}"/>
              </a:ext>
            </a:extLst>
          </p:cNvPr>
          <p:cNvSpPr>
            <a:spLocks noGrp="1"/>
          </p:cNvSpPr>
          <p:nvPr>
            <p:ph type="title"/>
          </p:nvPr>
        </p:nvSpPr>
        <p:spPr>
          <a:xfrm>
            <a:off x="768096" y="594360"/>
            <a:ext cx="10671048" cy="768096"/>
          </a:xfrm>
        </p:spPr>
        <p:txBody>
          <a:bodyPr>
            <a:normAutofit fontScale="90000"/>
          </a:bodyPr>
          <a:lstStyle/>
          <a:p>
            <a:r>
              <a:rPr lang="en-US"/>
              <a:t>Methods – Data Transformation</a:t>
            </a:r>
            <a:endParaRPr lang="en-US" dirty="0"/>
          </a:p>
        </p:txBody>
      </p:sp>
      <p:sp>
        <p:nvSpPr>
          <p:cNvPr id="4" name="Slide Number Placeholder 3">
            <a:extLst>
              <a:ext uri="{FF2B5EF4-FFF2-40B4-BE49-F238E27FC236}">
                <a16:creationId xmlns:a16="http://schemas.microsoft.com/office/drawing/2014/main" id="{775AFCE4-F203-5279-0CE1-2411FCEC501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65361F46-8F2A-5FE6-7358-E5286F32CECE}"/>
              </a:ext>
            </a:extLst>
          </p:cNvPr>
          <p:cNvPicPr>
            <a:picLocks noChangeAspect="1"/>
          </p:cNvPicPr>
          <p:nvPr/>
        </p:nvPicPr>
        <p:blipFill>
          <a:blip r:embed="rId2"/>
          <a:stretch>
            <a:fillRect/>
          </a:stretch>
        </p:blipFill>
        <p:spPr>
          <a:xfrm>
            <a:off x="978522" y="2022415"/>
            <a:ext cx="10250195" cy="3594995"/>
          </a:xfrm>
          <a:prstGeom prst="rect">
            <a:avLst/>
          </a:prstGeom>
        </p:spPr>
      </p:pic>
    </p:spTree>
    <p:extLst>
      <p:ext uri="{BB962C8B-B14F-4D97-AF65-F5344CB8AC3E}">
        <p14:creationId xmlns:p14="http://schemas.microsoft.com/office/powerpoint/2010/main" val="167045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94BF-9983-90DB-FE4D-A3BB2F27326E}"/>
              </a:ext>
            </a:extLst>
          </p:cNvPr>
          <p:cNvSpPr>
            <a:spLocks noGrp="1"/>
          </p:cNvSpPr>
          <p:nvPr>
            <p:ph type="title"/>
          </p:nvPr>
        </p:nvSpPr>
        <p:spPr>
          <a:xfrm>
            <a:off x="611632" y="1070864"/>
            <a:ext cx="11321288" cy="768096"/>
          </a:xfrm>
        </p:spPr>
        <p:txBody>
          <a:bodyPr/>
          <a:lstStyle/>
          <a:p>
            <a:r>
              <a:rPr lang="en-US" dirty="0"/>
              <a:t>Mann Whitney U-Test Results</a:t>
            </a:r>
          </a:p>
        </p:txBody>
      </p:sp>
      <p:sp>
        <p:nvSpPr>
          <p:cNvPr id="5" name="Slide Number Placeholder 4">
            <a:extLst>
              <a:ext uri="{FF2B5EF4-FFF2-40B4-BE49-F238E27FC236}">
                <a16:creationId xmlns:a16="http://schemas.microsoft.com/office/drawing/2014/main" id="{E40B0F0F-3F79-BCEA-0527-329A6AE60ED1}"/>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23038CCA-E983-C80A-6C48-119460F18282}"/>
              </a:ext>
            </a:extLst>
          </p:cNvPr>
          <p:cNvPicPr>
            <a:picLocks noChangeAspect="1"/>
          </p:cNvPicPr>
          <p:nvPr/>
        </p:nvPicPr>
        <p:blipFill>
          <a:blip r:embed="rId2"/>
          <a:stretch>
            <a:fillRect/>
          </a:stretch>
        </p:blipFill>
        <p:spPr>
          <a:xfrm>
            <a:off x="1913683" y="2247165"/>
            <a:ext cx="8039513" cy="3867349"/>
          </a:xfrm>
          <a:prstGeom prst="rect">
            <a:avLst/>
          </a:prstGeom>
        </p:spPr>
      </p:pic>
    </p:spTree>
    <p:extLst>
      <p:ext uri="{BB962C8B-B14F-4D97-AF65-F5344CB8AC3E}">
        <p14:creationId xmlns:p14="http://schemas.microsoft.com/office/powerpoint/2010/main" val="98489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Limitations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Dataset</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3741928" cy="1719786"/>
          </a:xfrm>
        </p:spPr>
        <p:txBody>
          <a:bodyPr/>
          <a:lstStyle/>
          <a:p>
            <a:r>
              <a:rPr lang="en-US" dirty="0"/>
              <a:t>Outdated (1974 – 2014) </a:t>
            </a:r>
          </a:p>
          <a:p>
            <a:r>
              <a:rPr lang="en-US" dirty="0"/>
              <a:t>Missing Values (when comparing Gender within race) </a:t>
            </a:r>
          </a:p>
          <a:p>
            <a:pPr lvl="1"/>
            <a:r>
              <a:rPr lang="en-US" dirty="0"/>
              <a:t>Length function </a:t>
            </a:r>
          </a:p>
          <a:p>
            <a:pPr lvl="1"/>
            <a:r>
              <a:rPr lang="en-US" dirty="0"/>
              <a:t>No Near Eastern Women</a:t>
            </a:r>
          </a:p>
          <a:p>
            <a:pPr lvl="1"/>
            <a:r>
              <a:rPr lang="en-US" dirty="0"/>
              <a:t>Continuous Data Transformation</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Movie Context</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877312"/>
            <a:ext cx="3741928" cy="1719786"/>
          </a:xfrm>
        </p:spPr>
        <p:txBody>
          <a:bodyPr/>
          <a:lstStyle/>
          <a:p>
            <a:r>
              <a:rPr lang="en-US" dirty="0"/>
              <a:t>A character speaks very few words but it is essential if not central to the plot of the movie.  </a:t>
            </a:r>
          </a:p>
          <a:p>
            <a:r>
              <a:rPr lang="en-US" dirty="0"/>
              <a:t>Real life actor does not match character – Birth of a Nation</a:t>
            </a:r>
          </a:p>
        </p:txBody>
      </p:sp>
      <p:sp>
        <p:nvSpPr>
          <p:cNvPr id="3" name="Text Placeholder 10">
            <a:extLst>
              <a:ext uri="{FF2B5EF4-FFF2-40B4-BE49-F238E27FC236}">
                <a16:creationId xmlns:a16="http://schemas.microsoft.com/office/drawing/2014/main" id="{2D7AF20C-DB9A-A7A4-8BF9-C95627DB131C}"/>
              </a:ext>
            </a:extLst>
          </p:cNvPr>
          <p:cNvSpPr txBox="1">
            <a:spLocks/>
          </p:cNvSpPr>
          <p:nvPr/>
        </p:nvSpPr>
        <p:spPr>
          <a:xfrm>
            <a:off x="6327809" y="4732226"/>
            <a:ext cx="3822192" cy="41148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Beginner Statistician</a:t>
            </a:r>
          </a:p>
        </p:txBody>
      </p:sp>
      <p:sp>
        <p:nvSpPr>
          <p:cNvPr id="4" name="Content Placeholder 11">
            <a:extLst>
              <a:ext uri="{FF2B5EF4-FFF2-40B4-BE49-F238E27FC236}">
                <a16:creationId xmlns:a16="http://schemas.microsoft.com/office/drawing/2014/main" id="{BE1D227E-D144-A11C-FCB9-32267C095073}"/>
              </a:ext>
            </a:extLst>
          </p:cNvPr>
          <p:cNvSpPr txBox="1">
            <a:spLocks/>
          </p:cNvSpPr>
          <p:nvPr/>
        </p:nvSpPr>
        <p:spPr>
          <a:xfrm>
            <a:off x="5555996" y="5143706"/>
            <a:ext cx="4344042" cy="1436447"/>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11">
            <a:extLst>
              <a:ext uri="{FF2B5EF4-FFF2-40B4-BE49-F238E27FC236}">
                <a16:creationId xmlns:a16="http://schemas.microsoft.com/office/drawing/2014/main" id="{06BA2281-DF52-3620-2736-F6C69C7D7921}"/>
              </a:ext>
            </a:extLst>
          </p:cNvPr>
          <p:cNvSpPr txBox="1">
            <a:spLocks/>
          </p:cNvSpPr>
          <p:nvPr/>
        </p:nvSpPr>
        <p:spPr>
          <a:xfrm>
            <a:off x="5708396" y="5008578"/>
            <a:ext cx="3741928" cy="1719786"/>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11">
            <a:extLst>
              <a:ext uri="{FF2B5EF4-FFF2-40B4-BE49-F238E27FC236}">
                <a16:creationId xmlns:a16="http://schemas.microsoft.com/office/drawing/2014/main" id="{B257B106-551D-E1C2-FC3A-743C795F7710}"/>
              </a:ext>
            </a:extLst>
          </p:cNvPr>
          <p:cNvSpPr txBox="1">
            <a:spLocks/>
          </p:cNvSpPr>
          <p:nvPr/>
        </p:nvSpPr>
        <p:spPr>
          <a:xfrm>
            <a:off x="5888736" y="5138214"/>
            <a:ext cx="3741928" cy="1436447"/>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have just begun to learn statistics so my analysis may not be as in-depth and analytical as it could be but I hope you got some type of insight. </a:t>
            </a:r>
          </a:p>
          <a:p>
            <a:r>
              <a:rPr lang="en-US" dirty="0"/>
              <a:t>Code &gt; Statistics</a:t>
            </a:r>
          </a:p>
        </p:txBody>
      </p:sp>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285750" indent="-285750">
              <a:buFont typeface="Arial" panose="020B0604020202020204" pitchFamily="34" charset="0"/>
              <a:buChar char="•"/>
            </a:pPr>
            <a:r>
              <a:rPr lang="en-US" dirty="0"/>
              <a:t>For this study, the results support that there is a relationship between </a:t>
            </a:r>
            <a:r>
              <a:rPr lang="en-US" dirty="0" err="1"/>
              <a:t>Gender+Race</a:t>
            </a:r>
            <a:r>
              <a:rPr lang="en-US" dirty="0"/>
              <a:t> and polygraph word count only for Latinx characters.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current data I found, so far we have information on the demographics of characters, age, and extracted words. In the future more data is needed on maybe the fiscal success of the films, films including Near Eastern Women, the ratings, and the amount of dialogue that was pertinent to the character’s story only.</a:t>
            </a: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0708-5F84-5C60-C2B2-136E74E927BE}"/>
              </a:ext>
            </a:extLst>
          </p:cNvPr>
          <p:cNvSpPr>
            <a:spLocks noGrp="1"/>
          </p:cNvSpPr>
          <p:nvPr>
            <p:ph type="title"/>
          </p:nvPr>
        </p:nvSpPr>
        <p:spPr>
          <a:xfrm>
            <a:off x="621792" y="448056"/>
            <a:ext cx="10671048" cy="768096"/>
          </a:xfrm>
        </p:spPr>
        <p:txBody>
          <a:bodyPr/>
          <a:lstStyle/>
          <a:p>
            <a:r>
              <a:rPr lang="en-US" dirty="0"/>
              <a:t>Bibliography</a:t>
            </a:r>
          </a:p>
        </p:txBody>
      </p:sp>
      <p:sp>
        <p:nvSpPr>
          <p:cNvPr id="3" name="Content Placeholder 2">
            <a:extLst>
              <a:ext uri="{FF2B5EF4-FFF2-40B4-BE49-F238E27FC236}">
                <a16:creationId xmlns:a16="http://schemas.microsoft.com/office/drawing/2014/main" id="{8D6AA722-DD21-0B58-EC4B-DAD0763E0142}"/>
              </a:ext>
            </a:extLst>
          </p:cNvPr>
          <p:cNvSpPr>
            <a:spLocks noGrp="1"/>
          </p:cNvSpPr>
          <p:nvPr>
            <p:ph sz="half" idx="1"/>
          </p:nvPr>
        </p:nvSpPr>
        <p:spPr>
          <a:xfrm>
            <a:off x="320040" y="1541647"/>
            <a:ext cx="11119104" cy="4434840"/>
          </a:xfrm>
        </p:spPr>
        <p:txBody>
          <a:bodyPr/>
          <a:lstStyle/>
          <a:p>
            <a:pPr algn="l"/>
            <a:r>
              <a:rPr lang="en-US" b="0" i="0" dirty="0">
                <a:solidFill>
                  <a:srgbClr val="666666"/>
                </a:solidFill>
                <a:effectLst/>
                <a:latin typeface="Open Sans" panose="020B0606030504020204" pitchFamily="34" charset="0"/>
              </a:rPr>
              <a:t>Anderson, </a:t>
            </a:r>
            <a:r>
              <a:rPr lang="en-US" b="0" i="0" dirty="0" err="1">
                <a:solidFill>
                  <a:srgbClr val="666666"/>
                </a:solidFill>
                <a:effectLst/>
                <a:latin typeface="Open Sans" panose="020B0606030504020204" pitchFamily="34" charset="0"/>
              </a:rPr>
              <a:t>Hanah</a:t>
            </a:r>
            <a:r>
              <a:rPr lang="en-US" b="0" i="0" dirty="0">
                <a:solidFill>
                  <a:srgbClr val="666666"/>
                </a:solidFill>
                <a:effectLst/>
                <a:latin typeface="Open Sans" panose="020B0606030504020204" pitchFamily="34" charset="0"/>
              </a:rPr>
              <a:t>, and Matt Daniels. 2016. </a:t>
            </a:r>
            <a:r>
              <a:rPr lang="en-US" b="0" i="1" dirty="0">
                <a:solidFill>
                  <a:srgbClr val="666666"/>
                </a:solidFill>
                <a:effectLst/>
                <a:latin typeface="Open Sans" panose="020B0606030504020204" pitchFamily="34" charset="0"/>
              </a:rPr>
              <a:t>Film Dialogue: The Largest Ever Analysis of Film Dialogue. The Pudding</a:t>
            </a:r>
            <a:r>
              <a:rPr lang="en-US" b="0" i="0" dirty="0">
                <a:solidFill>
                  <a:srgbClr val="666666"/>
                </a:solidFill>
                <a:effectLst/>
                <a:latin typeface="Open Sans" panose="020B0606030504020204" pitchFamily="34" charset="0"/>
              </a:rPr>
              <a:t>.</a:t>
            </a:r>
          </a:p>
          <a:p>
            <a:pPr algn="l"/>
            <a:r>
              <a:rPr lang="en-US" b="0" i="0" dirty="0" err="1">
                <a:solidFill>
                  <a:srgbClr val="666666"/>
                </a:solidFill>
                <a:effectLst/>
                <a:latin typeface="Open Sans" panose="020B0606030504020204" pitchFamily="34" charset="0"/>
              </a:rPr>
              <a:t>Erigha</a:t>
            </a:r>
            <a:r>
              <a:rPr lang="en-US" b="0" i="0" dirty="0">
                <a:solidFill>
                  <a:srgbClr val="666666"/>
                </a:solidFill>
                <a:effectLst/>
                <a:latin typeface="Open Sans" panose="020B0606030504020204" pitchFamily="34" charset="0"/>
              </a:rPr>
              <a:t>, Maryann. 2015. “Race, Gender, Hollywood: Representation in Cultural Production and Digital Media’s Potential for Change.” </a:t>
            </a:r>
            <a:r>
              <a:rPr lang="en-US" b="0" i="1" dirty="0" err="1">
                <a:solidFill>
                  <a:srgbClr val="666666"/>
                </a:solidFill>
                <a:effectLst/>
                <a:latin typeface="Open Sans" panose="020B0606030504020204" pitchFamily="34" charset="0"/>
              </a:rPr>
              <a:t>Sociol</a:t>
            </a:r>
            <a:r>
              <a:rPr lang="en-US" b="0" i="1" dirty="0">
                <a:solidFill>
                  <a:srgbClr val="666666"/>
                </a:solidFill>
                <a:effectLst/>
                <a:latin typeface="Open Sans" panose="020B0606030504020204" pitchFamily="34" charset="0"/>
              </a:rPr>
              <a:t>. Compass</a:t>
            </a:r>
            <a:r>
              <a:rPr lang="en-US" b="0" i="0" dirty="0">
                <a:solidFill>
                  <a:srgbClr val="666666"/>
                </a:solidFill>
                <a:effectLst/>
                <a:latin typeface="Open Sans" panose="020B0606030504020204" pitchFamily="34" charset="0"/>
              </a:rPr>
              <a:t> 9 (1): 78–89.</a:t>
            </a:r>
          </a:p>
          <a:p>
            <a:pPr algn="l"/>
            <a:r>
              <a:rPr lang="en-US" b="0" i="0" dirty="0">
                <a:solidFill>
                  <a:srgbClr val="666666"/>
                </a:solidFill>
                <a:effectLst/>
                <a:latin typeface="Open Sans" panose="020B0606030504020204" pitchFamily="34" charset="0"/>
              </a:rPr>
              <a:t>Gray, J R A T. 2016. </a:t>
            </a:r>
            <a:r>
              <a:rPr lang="en-US" b="0" i="1" dirty="0">
                <a:solidFill>
                  <a:srgbClr val="666666"/>
                </a:solidFill>
                <a:effectLst/>
                <a:latin typeface="Open Sans" panose="020B0606030504020204" pitchFamily="34" charset="0"/>
              </a:rPr>
              <a:t>Diversity in Hollywood: Failure of Inclusion Plagues the Entire Industry. Variety Magazine</a:t>
            </a:r>
            <a:r>
              <a:rPr lang="en-US" b="0" i="0" dirty="0">
                <a:solidFill>
                  <a:srgbClr val="666666"/>
                </a:solidFill>
                <a:effectLst/>
                <a:latin typeface="Open Sans" panose="020B0606030504020204" pitchFamily="34" charset="0"/>
              </a:rPr>
              <a:t>. New York City: Variety. Web.</a:t>
            </a:r>
          </a:p>
          <a:p>
            <a:pPr algn="l"/>
            <a:r>
              <a:rPr lang="en-US" b="0" i="0" dirty="0">
                <a:solidFill>
                  <a:srgbClr val="666666"/>
                </a:solidFill>
                <a:effectLst/>
                <a:latin typeface="Open Sans" panose="020B0606030504020204" pitchFamily="34" charset="0"/>
              </a:rPr>
              <a:t>Jurgensen, John. 2023. “How Much Does John Wick Actually Say? We Counted the Words — Wsj.com.” </a:t>
            </a:r>
            <a:r>
              <a:rPr lang="en-US" b="0" i="0" u="none" strike="noStrike" dirty="0">
                <a:solidFill>
                  <a:srgbClr val="2879D0"/>
                </a:solidFill>
                <a:effectLst/>
                <a:latin typeface="Open Sans" panose="020B0606030504020204" pitchFamily="34" charset="0"/>
                <a:hlinkClick r:id="rId2"/>
              </a:rPr>
              <a:t>https://www.wsj.com/articles/john-wick-chapter-four-keanu-reeves-dialogue-a1566ca3</a:t>
            </a:r>
            <a:r>
              <a:rPr lang="en-US" b="0" i="0" dirty="0">
                <a:solidFill>
                  <a:srgbClr val="666666"/>
                </a:solidFill>
                <a:effectLst/>
                <a:latin typeface="Open Sans" panose="020B0606030504020204" pitchFamily="34" charset="0"/>
              </a:rPr>
              <a:t>.</a:t>
            </a:r>
          </a:p>
          <a:p>
            <a:pPr algn="l"/>
            <a:r>
              <a:rPr lang="en-US" b="0" i="0" dirty="0">
                <a:solidFill>
                  <a:srgbClr val="666666"/>
                </a:solidFill>
                <a:effectLst/>
                <a:latin typeface="Open Sans" panose="020B0606030504020204" pitchFamily="34" charset="0"/>
              </a:rPr>
              <a:t>Massie, Victoria M. 2016. “Want to Measure a Film’s Diversity? Try "the Duvernay Test.".” </a:t>
            </a:r>
            <a:r>
              <a:rPr lang="en-US" b="0" i="1" dirty="0">
                <a:solidFill>
                  <a:srgbClr val="666666"/>
                </a:solidFill>
                <a:effectLst/>
                <a:latin typeface="Open Sans" panose="020B0606030504020204" pitchFamily="34" charset="0"/>
              </a:rPr>
              <a:t>Vox</a:t>
            </a:r>
            <a:r>
              <a:rPr lang="en-US" b="0" i="0" dirty="0">
                <a:solidFill>
                  <a:srgbClr val="666666"/>
                </a:solidFill>
                <a:effectLst/>
                <a:latin typeface="Open Sans" panose="020B0606030504020204" pitchFamily="34" charset="0"/>
              </a:rPr>
              <a:t>. Vox. </a:t>
            </a:r>
            <a:r>
              <a:rPr lang="en-US" b="0" i="0" u="none" strike="noStrike" dirty="0">
                <a:solidFill>
                  <a:srgbClr val="2879D0"/>
                </a:solidFill>
                <a:effectLst/>
                <a:latin typeface="Open Sans" panose="020B0606030504020204" pitchFamily="34" charset="0"/>
                <a:hlinkClick r:id="rId3"/>
              </a:rPr>
              <a:t>https://www.vox.com/2016/2/1/10888212/duvernay-test-movie-diversity</a:t>
            </a:r>
            <a:r>
              <a:rPr lang="en-US" b="0" i="0" dirty="0">
                <a:solidFill>
                  <a:srgbClr val="666666"/>
                </a:solidFill>
                <a:effectLst/>
                <a:latin typeface="Open Sans" panose="020B0606030504020204" pitchFamily="34" charset="0"/>
              </a:rPr>
              <a:t>.</a:t>
            </a:r>
          </a:p>
          <a:p>
            <a:pPr algn="l"/>
            <a:r>
              <a:rPr lang="en-US" b="0" i="0" dirty="0">
                <a:solidFill>
                  <a:srgbClr val="666666"/>
                </a:solidFill>
                <a:effectLst/>
                <a:latin typeface="Open Sans" panose="020B0606030504020204" pitchFamily="34" charset="0"/>
              </a:rPr>
              <a:t>Ross, Shawna. n.d. “A Bechdel Test for# MLA16.”</a:t>
            </a:r>
          </a:p>
          <a:p>
            <a:pPr algn="l"/>
            <a:r>
              <a:rPr lang="en-US" b="0" i="0" dirty="0">
                <a:solidFill>
                  <a:srgbClr val="666666"/>
                </a:solidFill>
                <a:effectLst/>
                <a:latin typeface="Open Sans" panose="020B0606030504020204" pitchFamily="34" charset="0"/>
              </a:rPr>
              <a:t>Smith, Stacy L, Marc </a:t>
            </a:r>
            <a:r>
              <a:rPr lang="en-US" b="0" i="0" dirty="0" err="1">
                <a:solidFill>
                  <a:srgbClr val="666666"/>
                </a:solidFill>
                <a:effectLst/>
                <a:latin typeface="Open Sans" panose="020B0606030504020204" pitchFamily="34" charset="0"/>
              </a:rPr>
              <a:t>Choueti</a:t>
            </a:r>
            <a:r>
              <a:rPr lang="en-US" b="0" i="0" dirty="0">
                <a:solidFill>
                  <a:srgbClr val="666666"/>
                </a:solidFill>
                <a:effectLst/>
                <a:latin typeface="Open Sans" panose="020B0606030504020204" pitchFamily="34" charset="0"/>
              </a:rPr>
              <a:t>, and Katherine Pieper. 2007. </a:t>
            </a:r>
            <a:r>
              <a:rPr lang="en-US" b="0" i="1" dirty="0">
                <a:solidFill>
                  <a:srgbClr val="666666"/>
                </a:solidFill>
                <a:effectLst/>
                <a:latin typeface="Open Sans" panose="020B0606030504020204" pitchFamily="34" charset="0"/>
              </a:rPr>
              <a:t>Inequality in 900 Popular Films: Examining Portrayals of Gender, Race/Ethnicity, LGBT, and Disability from 2007-2016</a:t>
            </a:r>
            <a:r>
              <a:rPr lang="en-US" b="0" i="0" dirty="0">
                <a:solidFill>
                  <a:srgbClr val="666666"/>
                </a:solidFill>
                <a:effectLst/>
                <a:latin typeface="Open Sans" panose="020B0606030504020204" pitchFamily="34" charset="0"/>
              </a:rPr>
              <a:t>.</a:t>
            </a:r>
          </a:p>
          <a:p>
            <a:pPr algn="l"/>
            <a:r>
              <a:rPr lang="en-US" b="0" i="0" dirty="0">
                <a:solidFill>
                  <a:srgbClr val="666666"/>
                </a:solidFill>
                <a:effectLst/>
                <a:latin typeface="Open Sans" panose="020B0606030504020204" pitchFamily="34" charset="0"/>
              </a:rPr>
              <a:t>Sutherland, Jean-Anne, and Kathryn M </a:t>
            </a:r>
            <a:r>
              <a:rPr lang="en-US" b="0" i="0" dirty="0" err="1">
                <a:solidFill>
                  <a:srgbClr val="666666"/>
                </a:solidFill>
                <a:effectLst/>
                <a:latin typeface="Open Sans" panose="020B0606030504020204" pitchFamily="34" charset="0"/>
              </a:rPr>
              <a:t>Feltey</a:t>
            </a:r>
            <a:r>
              <a:rPr lang="en-US" b="0" i="0" dirty="0">
                <a:solidFill>
                  <a:srgbClr val="666666"/>
                </a:solidFill>
                <a:effectLst/>
                <a:latin typeface="Open Sans" panose="020B0606030504020204" pitchFamily="34" charset="0"/>
              </a:rPr>
              <a:t>. 2017. “Here’s Looking at Her: An Intersectional Analysis of Women, Power and Feminism in Film.” </a:t>
            </a:r>
            <a:r>
              <a:rPr lang="en-US" b="0" i="1" dirty="0">
                <a:solidFill>
                  <a:srgbClr val="666666"/>
                </a:solidFill>
                <a:effectLst/>
                <a:latin typeface="Open Sans" panose="020B0606030504020204" pitchFamily="34" charset="0"/>
              </a:rPr>
              <a:t>Journal of Gender Studies</a:t>
            </a:r>
            <a:r>
              <a:rPr lang="en-US" b="0" i="0" dirty="0">
                <a:solidFill>
                  <a:srgbClr val="666666"/>
                </a:solidFill>
                <a:effectLst/>
                <a:latin typeface="Open Sans" panose="020B0606030504020204" pitchFamily="34" charset="0"/>
              </a:rPr>
              <a:t> 26 (6): 618–31.</a:t>
            </a:r>
          </a:p>
          <a:p>
            <a:pPr algn="l"/>
            <a:r>
              <a:rPr lang="en-US" b="0" i="0" dirty="0" err="1">
                <a:solidFill>
                  <a:srgbClr val="666666"/>
                </a:solidFill>
                <a:effectLst/>
                <a:latin typeface="Open Sans" panose="020B0606030504020204" pitchFamily="34" charset="0"/>
              </a:rPr>
              <a:t>Svaikovsky</a:t>
            </a:r>
            <a:r>
              <a:rPr lang="en-US" b="0" i="0" dirty="0">
                <a:solidFill>
                  <a:srgbClr val="666666"/>
                </a:solidFill>
                <a:effectLst/>
                <a:latin typeface="Open Sans" panose="020B0606030504020204" pitchFamily="34" charset="0"/>
              </a:rPr>
              <a:t>, Victoria, Anne Meisner, Eve </a:t>
            </a:r>
            <a:r>
              <a:rPr lang="en-US" b="0" i="0" dirty="0" err="1">
                <a:solidFill>
                  <a:srgbClr val="666666"/>
                </a:solidFill>
                <a:effectLst/>
                <a:latin typeface="Open Sans" panose="020B0606030504020204" pitchFamily="34" charset="0"/>
              </a:rPr>
              <a:t>Kraicer</a:t>
            </a:r>
            <a:r>
              <a:rPr lang="en-US" b="0" i="0" dirty="0">
                <a:solidFill>
                  <a:srgbClr val="666666"/>
                </a:solidFill>
                <a:effectLst/>
                <a:latin typeface="Open Sans" panose="020B0606030504020204" pitchFamily="34" charset="0"/>
              </a:rPr>
              <a:t>, and Matthew Sims. 2018. “Racial Lines.” Harvard Dataverse. </a:t>
            </a:r>
            <a:r>
              <a:rPr lang="en-US" b="0" i="0" u="none" strike="noStrike" dirty="0">
                <a:solidFill>
                  <a:srgbClr val="2879D0"/>
                </a:solidFill>
                <a:effectLst/>
                <a:latin typeface="Open Sans" panose="020B0606030504020204" pitchFamily="34" charset="0"/>
                <a:hlinkClick r:id="rId4"/>
              </a:rPr>
              <a:t>https://doi.org/10.7910/DVN/KERZQY</a:t>
            </a:r>
            <a:r>
              <a:rPr lang="en-US" b="0" i="0" dirty="0">
                <a:solidFill>
                  <a:srgbClr val="666666"/>
                </a:solidFill>
                <a:effectLst/>
                <a:latin typeface="Open Sans" panose="020B0606030504020204" pitchFamily="34" charset="0"/>
              </a:rPr>
              <a:t>.</a:t>
            </a:r>
          </a:p>
          <a:p>
            <a:endParaRPr lang="en-US" dirty="0"/>
          </a:p>
        </p:txBody>
      </p:sp>
      <p:sp>
        <p:nvSpPr>
          <p:cNvPr id="5" name="Slide Number Placeholder 4">
            <a:extLst>
              <a:ext uri="{FF2B5EF4-FFF2-40B4-BE49-F238E27FC236}">
                <a16:creationId xmlns:a16="http://schemas.microsoft.com/office/drawing/2014/main" id="{89F5B6D1-DCED-1A1D-EAED-45EFE6D26956}"/>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47583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Kesia Otieno</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215136" y="9875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215136" y="2007617"/>
            <a:ext cx="5693664" cy="3122168"/>
          </a:xfrm>
        </p:spPr>
        <p:txBody>
          <a:bodyPr/>
          <a:lstStyle/>
          <a:p>
            <a:r>
              <a:rPr lang="en-US" dirty="0"/>
              <a:t>Introduction​</a:t>
            </a:r>
          </a:p>
          <a:p>
            <a:pPr lvl="1"/>
            <a:r>
              <a:rPr lang="en-US" dirty="0"/>
              <a:t>Purpose </a:t>
            </a:r>
          </a:p>
          <a:p>
            <a:r>
              <a:rPr lang="en-US" dirty="0"/>
              <a:t>DuVernay Test</a:t>
            </a:r>
          </a:p>
          <a:p>
            <a:r>
              <a:rPr lang="en-US" dirty="0"/>
              <a:t>​Question/Hypothesis/Significance Level</a:t>
            </a:r>
          </a:p>
          <a:p>
            <a:r>
              <a:rPr lang="en-US" dirty="0"/>
              <a:t>Methods​</a:t>
            </a:r>
          </a:p>
          <a:p>
            <a:r>
              <a:rPr lang="en-US" dirty="0"/>
              <a:t>Results </a:t>
            </a:r>
          </a:p>
          <a:p>
            <a:r>
              <a:rPr lang="en-US" dirty="0"/>
              <a:t>Discussion/Conclusion + </a:t>
            </a:r>
            <a:r>
              <a:rPr lang="en-US" b="1" dirty="0">
                <a:solidFill>
                  <a:srgbClr val="FF0000"/>
                </a:solidFill>
                <a:latin typeface="Felix Titling" panose="04060505060202020A04" pitchFamily="82" charset="0"/>
              </a:rPr>
              <a:t>Questions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77901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775712"/>
            <a:ext cx="6766560" cy="2700528"/>
          </a:xfrm>
        </p:spPr>
        <p:txBody>
          <a:bodyPr/>
          <a:lstStyle/>
          <a:p>
            <a:pPr marL="285750" indent="-285750">
              <a:buFont typeface="Arial" panose="020B0604020202020204" pitchFamily="34" charset="0"/>
              <a:buChar char="•"/>
            </a:pPr>
            <a:r>
              <a:rPr lang="en-US" b="1" dirty="0"/>
              <a:t>Saturation of Media Content </a:t>
            </a:r>
          </a:p>
          <a:p>
            <a:pPr marL="285750" indent="-285750">
              <a:buFont typeface="Arial" panose="020B0604020202020204" pitchFamily="34" charset="0"/>
              <a:buChar char="•"/>
            </a:pPr>
            <a:r>
              <a:rPr lang="en-US" b="1" dirty="0"/>
              <a:t>Trends of Pointing out Diversity </a:t>
            </a:r>
          </a:p>
          <a:p>
            <a:pPr marL="285750" indent="-285750">
              <a:buFont typeface="Arial" panose="020B0604020202020204" pitchFamily="34" charset="0"/>
              <a:buChar char="•"/>
            </a:pPr>
            <a:r>
              <a:rPr lang="en-US" b="1" dirty="0"/>
              <a:t>Intersectionality </a:t>
            </a:r>
          </a:p>
          <a:p>
            <a:pPr marL="971550" lvl="1" indent="-285750"/>
            <a:r>
              <a:rPr lang="en-US" sz="1600" b="1" dirty="0"/>
              <a:t>Sexuality </a:t>
            </a:r>
          </a:p>
          <a:p>
            <a:pPr marL="971550" lvl="1" indent="-285750"/>
            <a:r>
              <a:rPr lang="en-US" sz="1600" b="1" dirty="0"/>
              <a:t>Disability </a:t>
            </a:r>
          </a:p>
          <a:p>
            <a:pPr marL="971550" lvl="1" indent="-285750"/>
            <a:r>
              <a:rPr lang="en-US" sz="1600" b="1" dirty="0"/>
              <a:t>Class </a:t>
            </a:r>
          </a:p>
          <a:p>
            <a:pPr marL="971550" lvl="1" indent="-285750"/>
            <a:r>
              <a:rPr lang="en-US" sz="1600" b="1" dirty="0"/>
              <a:t>Age </a:t>
            </a:r>
          </a:p>
          <a:p>
            <a:pPr marL="971550" lvl="1" indent="-285750"/>
            <a:r>
              <a:rPr lang="en-US" sz="1600" b="1" dirty="0"/>
              <a:t>Gender </a:t>
            </a:r>
          </a:p>
          <a:p>
            <a:pPr marL="285750" indent="-285750"/>
            <a:r>
              <a:rPr lang="en-US" sz="1600" b="1" dirty="0"/>
              <a:t>Purpose/Focus: Insight on Gender + Race and Words Spoken in Film</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Intersectionality &amp; Dialogue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9787" y="811643"/>
            <a:ext cx="3932237" cy="1600200"/>
          </a:xfrm>
        </p:spPr>
        <p:txBody>
          <a:bodyPr anchor="b">
            <a:normAutofit/>
          </a:bodyPr>
          <a:lstStyle/>
          <a:p>
            <a:r>
              <a:rPr lang="en-US" b="1" dirty="0"/>
              <a:t>DuVernay test</a:t>
            </a:r>
          </a:p>
        </p:txBody>
      </p:sp>
      <p:pic>
        <p:nvPicPr>
          <p:cNvPr id="4" name="Picture 3">
            <a:extLst>
              <a:ext uri="{FF2B5EF4-FFF2-40B4-BE49-F238E27FC236}">
                <a16:creationId xmlns:a16="http://schemas.microsoft.com/office/drawing/2014/main" id="{31C4BF09-AC72-EECB-28E8-43B7CC5C67F3}"/>
              </a:ext>
            </a:extLst>
          </p:cNvPr>
          <p:cNvPicPr>
            <a:picLocks noChangeAspect="1"/>
          </p:cNvPicPr>
          <p:nvPr/>
        </p:nvPicPr>
        <p:blipFill rotWithShape="1">
          <a:blip r:embed="rId2"/>
          <a:srcRect r="1" b="47294"/>
          <a:stretch/>
        </p:blipFill>
        <p:spPr>
          <a:xfrm>
            <a:off x="5180012" y="804545"/>
            <a:ext cx="6172200" cy="4873625"/>
          </a:xfrm>
          <a:prstGeom prst="rect">
            <a:avLst/>
          </a:prstGeom>
          <a:noFill/>
        </p:spPr>
      </p:pic>
      <p:sp>
        <p:nvSpPr>
          <p:cNvPr id="3" name="Text Placeholder 2">
            <a:extLst>
              <a:ext uri="{FF2B5EF4-FFF2-40B4-BE49-F238E27FC236}">
                <a16:creationId xmlns:a16="http://schemas.microsoft.com/office/drawing/2014/main" id="{A2E339BF-E6D7-DD0E-AF02-6813852EE723}"/>
              </a:ext>
            </a:extLst>
          </p:cNvPr>
          <p:cNvSpPr>
            <a:spLocks noGrp="1"/>
          </p:cNvSpPr>
          <p:nvPr>
            <p:ph type="body" sz="half" idx="2"/>
          </p:nvPr>
        </p:nvSpPr>
        <p:spPr>
          <a:xfrm>
            <a:off x="839788" y="2471647"/>
            <a:ext cx="3932237" cy="3811588"/>
          </a:xfrm>
        </p:spPr>
        <p:txBody>
          <a:bodyPr>
            <a:normAutofit fontScale="92500" lnSpcReduction="10000"/>
          </a:bodyPr>
          <a:lstStyle/>
          <a:p>
            <a:r>
              <a:rPr lang="en-US" dirty="0"/>
              <a:t>Presence of racially diverse characters in films </a:t>
            </a:r>
          </a:p>
          <a:p>
            <a:pPr marL="457200" indent="-457200">
              <a:buAutoNum type="arabicPeriod"/>
            </a:pPr>
            <a:r>
              <a:rPr lang="en-US" dirty="0"/>
              <a:t>Speaking Parts </a:t>
            </a:r>
          </a:p>
          <a:p>
            <a:pPr marL="914400" lvl="1" indent="-457200">
              <a:buFont typeface="Wingdings" panose="05000000000000000000" pitchFamily="2" charset="2"/>
              <a:buChar char="§"/>
            </a:pPr>
            <a:r>
              <a:rPr lang="en-US" dirty="0"/>
              <a:t>Monologue </a:t>
            </a:r>
          </a:p>
          <a:p>
            <a:pPr marL="914400" lvl="1" indent="-457200">
              <a:buFont typeface="Wingdings" panose="05000000000000000000" pitchFamily="2" charset="2"/>
              <a:buChar char="§"/>
            </a:pPr>
            <a:r>
              <a:rPr lang="en-US" dirty="0"/>
              <a:t>Dialogue</a:t>
            </a:r>
          </a:p>
          <a:p>
            <a:pPr marL="457200" indent="-457200">
              <a:buAutoNum type="arabicPeriod"/>
            </a:pPr>
            <a:r>
              <a:rPr lang="en-US" dirty="0"/>
              <a:t>Complex Characters </a:t>
            </a:r>
          </a:p>
          <a:p>
            <a:pPr marL="914400" lvl="1" indent="-457200">
              <a:buFont typeface="Arial" panose="020B0604020202020204" pitchFamily="34" charset="0"/>
              <a:buChar char="•"/>
            </a:pPr>
            <a:r>
              <a:rPr lang="en-US" dirty="0"/>
              <a:t>Not in a relationship </a:t>
            </a:r>
          </a:p>
          <a:p>
            <a:pPr marL="914400" lvl="1" indent="-457200">
              <a:buFont typeface="Arial" panose="020B0604020202020204" pitchFamily="34" charset="0"/>
              <a:buChar char="•"/>
            </a:pPr>
            <a:r>
              <a:rPr lang="en-US" dirty="0"/>
              <a:t>Have lives not directly tied to a white character</a:t>
            </a:r>
          </a:p>
          <a:p>
            <a:pPr marL="457200" indent="-457200">
              <a:buAutoNum type="arabicPeriod"/>
            </a:pPr>
            <a:r>
              <a:rPr lang="en-US" dirty="0"/>
              <a:t>Names</a:t>
            </a:r>
          </a:p>
          <a:p>
            <a:pPr marL="914400" lvl="1" indent="-457200">
              <a:buFont typeface="Arial" panose="020B0604020202020204" pitchFamily="34" charset="0"/>
              <a:buChar char="•"/>
            </a:pPr>
            <a:r>
              <a:rPr lang="en-US" dirty="0"/>
              <a:t>A role</a:t>
            </a:r>
          </a:p>
          <a:p>
            <a:pPr marL="914400" lvl="1" indent="-457200">
              <a:buFont typeface="Arial" panose="020B0604020202020204" pitchFamily="34" charset="0"/>
              <a:buChar char="•"/>
            </a:pPr>
            <a:endParaRPr lang="en-US" dirty="0"/>
          </a:p>
          <a:p>
            <a:r>
              <a:rPr lang="en-US" b="1" dirty="0">
                <a:highlight>
                  <a:srgbClr val="FFFF00"/>
                </a:highlight>
              </a:rPr>
              <a:t>While I won’t be using the Test, it provides some background to the importance of dialogue/monologue (speaking roles) in film.</a:t>
            </a:r>
          </a:p>
        </p:txBody>
      </p:sp>
      <p:sp>
        <p:nvSpPr>
          <p:cNvPr id="9" name="Footer Placeholder 4">
            <a:extLst>
              <a:ext uri="{FF2B5EF4-FFF2-40B4-BE49-F238E27FC236}">
                <a16:creationId xmlns:a16="http://schemas.microsoft.com/office/drawing/2014/main" id="{E52A5529-A7F0-15AB-3D80-E21C3BB58130}"/>
              </a:ext>
            </a:extLst>
          </p:cNvPr>
          <p:cNvSpPr>
            <a:spLocks noGrp="1"/>
          </p:cNvSpPr>
          <p:nvPr>
            <p:ph type="ftr" sz="quarter" idx="11"/>
          </p:nvPr>
        </p:nvSpPr>
        <p:spPr>
          <a:xfrm>
            <a:off x="621792" y="457200"/>
            <a:ext cx="3200400" cy="274320"/>
          </a:xfrm>
        </p:spPr>
        <p:txBody>
          <a:bodyPr/>
          <a:lstStyle/>
          <a:p>
            <a:pPr>
              <a:spcAft>
                <a:spcPts val="600"/>
              </a:spcAft>
            </a:pPr>
            <a:r>
              <a:rPr lang="en-US" dirty="0"/>
              <a:t>Intersectionality &amp; Dialogue</a:t>
            </a:r>
          </a:p>
          <a:p>
            <a:pPr>
              <a:spcAft>
                <a:spcPts val="600"/>
              </a:spcAft>
            </a:pPr>
            <a:endParaRPr lang="en-US" dirty="0"/>
          </a:p>
        </p:txBody>
      </p:sp>
      <p:sp>
        <p:nvSpPr>
          <p:cNvPr id="11" name="Slide Number Placeholder 5">
            <a:extLst>
              <a:ext uri="{FF2B5EF4-FFF2-40B4-BE49-F238E27FC236}">
                <a16:creationId xmlns:a16="http://schemas.microsoft.com/office/drawing/2014/main" id="{4AB97726-9D2C-27E1-BC39-C6291D1BF252}"/>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4</a:t>
            </a:fld>
            <a:endParaRPr lang="en-US"/>
          </a:p>
        </p:txBody>
      </p:sp>
      <p:sp>
        <p:nvSpPr>
          <p:cNvPr id="5" name="TextBox 4">
            <a:extLst>
              <a:ext uri="{FF2B5EF4-FFF2-40B4-BE49-F238E27FC236}">
                <a16:creationId xmlns:a16="http://schemas.microsoft.com/office/drawing/2014/main" id="{8600F97E-2207-BF31-762C-C61B7C0C6FF5}"/>
              </a:ext>
            </a:extLst>
          </p:cNvPr>
          <p:cNvSpPr txBox="1"/>
          <p:nvPr/>
        </p:nvSpPr>
        <p:spPr>
          <a:xfrm>
            <a:off x="5183188" y="5934670"/>
            <a:ext cx="6876732" cy="646331"/>
          </a:xfrm>
          <a:prstGeom prst="rect">
            <a:avLst/>
          </a:prstGeom>
          <a:noFill/>
        </p:spPr>
        <p:txBody>
          <a:bodyPr wrap="square" rtlCol="0">
            <a:spAutoFit/>
          </a:bodyPr>
          <a:lstStyle/>
          <a:p>
            <a:r>
              <a:rPr lang="en-US" dirty="0">
                <a:hlinkClick r:id="rId3"/>
              </a:rPr>
              <a:t>https://people.com/movies/ava-duvernay-exclusion-of-women-minorities-in-hollywood-intentional/</a:t>
            </a:r>
            <a:r>
              <a:rPr lang="en-US" dirty="0"/>
              <a:t>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13232" y="210312"/>
            <a:ext cx="10671048" cy="768096"/>
          </a:xfrm>
        </p:spPr>
        <p:txBody>
          <a:bodyPr/>
          <a:lstStyle/>
          <a:p>
            <a:r>
              <a:rPr lang="en-US" dirty="0"/>
              <a:t>Research Question, Hypothesis, Significance level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Research Question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sz="1800" dirty="0"/>
              <a:t>Does the combination of gender and race have a significant impact on the amount of words spoken by a character?</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Hypothesis </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722876" y="3950208"/>
            <a:ext cx="2770632" cy="2275252"/>
          </a:xfrm>
        </p:spPr>
        <p:txBody>
          <a:bodyPr/>
          <a:lstStyle/>
          <a:p>
            <a:r>
              <a:rPr lang="en-US" b="1" dirty="0"/>
              <a:t>H0 : </a:t>
            </a:r>
            <a:r>
              <a:rPr lang="en-US" dirty="0"/>
              <a:t>There is no relationship between the intersection of </a:t>
            </a:r>
            <a:r>
              <a:rPr lang="en-US" dirty="0" err="1"/>
              <a:t>Gender+Race</a:t>
            </a:r>
            <a:r>
              <a:rPr lang="en-US" dirty="0"/>
              <a:t> and Polygraph Word Count. </a:t>
            </a:r>
          </a:p>
          <a:p>
            <a:r>
              <a:rPr lang="en-US" b="1" dirty="0"/>
              <a:t>H1 :  </a:t>
            </a:r>
            <a:r>
              <a:rPr lang="en-US" dirty="0"/>
              <a:t>There is a relationship between the intersection of </a:t>
            </a:r>
            <a:r>
              <a:rPr lang="en-US" dirty="0" err="1"/>
              <a:t>Gender+Race</a:t>
            </a:r>
            <a:r>
              <a:rPr lang="en-US" dirty="0"/>
              <a:t> and Polygraph Word Count.</a:t>
            </a:r>
          </a:p>
          <a:p>
            <a:endParaRPr lang="en-US" dirty="0"/>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Significance level</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429244" y="4239287"/>
            <a:ext cx="2770632" cy="814297"/>
          </a:xfrm>
        </p:spPr>
        <p:txBody>
          <a:bodyPr/>
          <a:lstStyle/>
          <a:p>
            <a:r>
              <a:rPr lang="el-GR" sz="4000" dirty="0"/>
              <a:t> α = .05</a:t>
            </a:r>
            <a:endParaRPr lang="en-US" sz="4000" dirty="0"/>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4622-2DDB-8D3B-8322-B395622AC5A5}"/>
              </a:ext>
            </a:extLst>
          </p:cNvPr>
          <p:cNvSpPr>
            <a:spLocks noGrp="1"/>
          </p:cNvSpPr>
          <p:nvPr>
            <p:ph type="title"/>
          </p:nvPr>
        </p:nvSpPr>
        <p:spPr>
          <a:xfrm>
            <a:off x="425463" y="594360"/>
            <a:ext cx="11625553" cy="768096"/>
          </a:xfrm>
        </p:spPr>
        <p:txBody>
          <a:bodyPr/>
          <a:lstStyle/>
          <a:p>
            <a:r>
              <a:rPr lang="en-US" dirty="0"/>
              <a:t>Methods – Data Transformation</a:t>
            </a:r>
          </a:p>
        </p:txBody>
      </p:sp>
      <p:sp>
        <p:nvSpPr>
          <p:cNvPr id="5" name="Slide Number Placeholder 4">
            <a:extLst>
              <a:ext uri="{FF2B5EF4-FFF2-40B4-BE49-F238E27FC236}">
                <a16:creationId xmlns:a16="http://schemas.microsoft.com/office/drawing/2014/main" id="{60B62130-DD7A-E536-8D59-0C192BAAAEEA}"/>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37905D58-BF60-4AA1-48E2-D948ADA6D092}"/>
              </a:ext>
            </a:extLst>
          </p:cNvPr>
          <p:cNvPicPr>
            <a:picLocks noChangeAspect="1"/>
          </p:cNvPicPr>
          <p:nvPr/>
        </p:nvPicPr>
        <p:blipFill>
          <a:blip r:embed="rId2"/>
          <a:stretch>
            <a:fillRect/>
          </a:stretch>
        </p:blipFill>
        <p:spPr>
          <a:xfrm>
            <a:off x="2866859" y="1791281"/>
            <a:ext cx="6458282" cy="2076557"/>
          </a:xfrm>
          <a:prstGeom prst="rect">
            <a:avLst/>
          </a:prstGeom>
        </p:spPr>
      </p:pic>
      <p:pic>
        <p:nvPicPr>
          <p:cNvPr id="9" name="Picture 8">
            <a:extLst>
              <a:ext uri="{FF2B5EF4-FFF2-40B4-BE49-F238E27FC236}">
                <a16:creationId xmlns:a16="http://schemas.microsoft.com/office/drawing/2014/main" id="{2A775AC3-995E-8D0D-8006-2D3878D6F376}"/>
              </a:ext>
            </a:extLst>
          </p:cNvPr>
          <p:cNvPicPr>
            <a:picLocks noChangeAspect="1"/>
          </p:cNvPicPr>
          <p:nvPr/>
        </p:nvPicPr>
        <p:blipFill>
          <a:blip r:embed="rId3"/>
          <a:stretch>
            <a:fillRect/>
          </a:stretch>
        </p:blipFill>
        <p:spPr>
          <a:xfrm>
            <a:off x="2396935" y="4587154"/>
            <a:ext cx="7398130" cy="1676486"/>
          </a:xfrm>
          <a:prstGeom prst="rect">
            <a:avLst/>
          </a:prstGeom>
        </p:spPr>
      </p:pic>
    </p:spTree>
    <p:extLst>
      <p:ext uri="{BB962C8B-B14F-4D97-AF65-F5344CB8AC3E}">
        <p14:creationId xmlns:p14="http://schemas.microsoft.com/office/powerpoint/2010/main" val="66666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6611-0A51-BDFC-7262-846B361CB893}"/>
              </a:ext>
            </a:extLst>
          </p:cNvPr>
          <p:cNvSpPr>
            <a:spLocks noGrp="1"/>
          </p:cNvSpPr>
          <p:nvPr>
            <p:ph type="title"/>
          </p:nvPr>
        </p:nvSpPr>
        <p:spPr>
          <a:xfrm>
            <a:off x="760476" y="347472"/>
            <a:ext cx="10671048" cy="768096"/>
          </a:xfrm>
        </p:spPr>
        <p:txBody>
          <a:bodyPr/>
          <a:lstStyle/>
          <a:p>
            <a:r>
              <a:rPr lang="en-US" dirty="0"/>
              <a:t>Box Plot</a:t>
            </a:r>
          </a:p>
        </p:txBody>
      </p:sp>
      <p:sp>
        <p:nvSpPr>
          <p:cNvPr id="4" name="Slide Number Placeholder 3">
            <a:extLst>
              <a:ext uri="{FF2B5EF4-FFF2-40B4-BE49-F238E27FC236}">
                <a16:creationId xmlns:a16="http://schemas.microsoft.com/office/drawing/2014/main" id="{5BC2F796-082F-22C5-EA31-D8B29AAA64D2}"/>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Picture 5">
            <a:extLst>
              <a:ext uri="{FF2B5EF4-FFF2-40B4-BE49-F238E27FC236}">
                <a16:creationId xmlns:a16="http://schemas.microsoft.com/office/drawing/2014/main" id="{E5B30141-2CBF-2D7F-9C28-E39C9D18AB22}"/>
              </a:ext>
            </a:extLst>
          </p:cNvPr>
          <p:cNvPicPr>
            <a:picLocks noChangeAspect="1"/>
          </p:cNvPicPr>
          <p:nvPr/>
        </p:nvPicPr>
        <p:blipFill>
          <a:blip r:embed="rId2"/>
          <a:stretch>
            <a:fillRect/>
          </a:stretch>
        </p:blipFill>
        <p:spPr>
          <a:xfrm>
            <a:off x="2794000" y="1162267"/>
            <a:ext cx="7491984" cy="5272795"/>
          </a:xfrm>
          <a:prstGeom prst="rect">
            <a:avLst/>
          </a:prstGeom>
        </p:spPr>
      </p:pic>
      <p:sp>
        <p:nvSpPr>
          <p:cNvPr id="7" name="TextBox 6">
            <a:extLst>
              <a:ext uri="{FF2B5EF4-FFF2-40B4-BE49-F238E27FC236}">
                <a16:creationId xmlns:a16="http://schemas.microsoft.com/office/drawing/2014/main" id="{9F2BE89B-0140-E443-04FE-038832C8704D}"/>
              </a:ext>
            </a:extLst>
          </p:cNvPr>
          <p:cNvSpPr txBox="1"/>
          <p:nvPr/>
        </p:nvSpPr>
        <p:spPr>
          <a:xfrm>
            <a:off x="203200" y="3105834"/>
            <a:ext cx="2590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Variable </a:t>
            </a:r>
          </a:p>
          <a:p>
            <a:pPr marL="285750" indent="-285750">
              <a:buFont typeface="Arial" panose="020B0604020202020204" pitchFamily="34" charset="0"/>
              <a:buChar char="•"/>
            </a:pPr>
            <a:r>
              <a:rPr lang="en-US" dirty="0"/>
              <a:t>Categorical Variable  </a:t>
            </a:r>
          </a:p>
          <a:p>
            <a:pPr marL="285750" indent="-285750">
              <a:buFont typeface="Arial" panose="020B0604020202020204" pitchFamily="34" charset="0"/>
              <a:buChar char="•"/>
            </a:pPr>
            <a:r>
              <a:rPr lang="en-US" dirty="0">
                <a:hlinkClick r:id="rId3"/>
              </a:rPr>
              <a:t>https://www.data-to-viz.com/</a:t>
            </a:r>
            <a:r>
              <a:rPr lang="en-US" dirty="0"/>
              <a:t> </a:t>
            </a:r>
          </a:p>
        </p:txBody>
      </p:sp>
    </p:spTree>
    <p:extLst>
      <p:ext uri="{BB962C8B-B14F-4D97-AF65-F5344CB8AC3E}">
        <p14:creationId xmlns:p14="http://schemas.microsoft.com/office/powerpoint/2010/main" val="362293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A86D-044C-3998-2929-68932AD77CEF}"/>
              </a:ext>
            </a:extLst>
          </p:cNvPr>
          <p:cNvSpPr>
            <a:spLocks noGrp="1"/>
          </p:cNvSpPr>
          <p:nvPr>
            <p:ph type="title"/>
          </p:nvPr>
        </p:nvSpPr>
        <p:spPr>
          <a:xfrm>
            <a:off x="758952" y="594360"/>
            <a:ext cx="10671048" cy="768096"/>
          </a:xfrm>
        </p:spPr>
        <p:txBody>
          <a:bodyPr/>
          <a:lstStyle/>
          <a:p>
            <a:r>
              <a:rPr lang="en-US" dirty="0"/>
              <a:t>Is it normal ?</a:t>
            </a:r>
          </a:p>
        </p:txBody>
      </p:sp>
      <p:sp>
        <p:nvSpPr>
          <p:cNvPr id="4" name="Slide Number Placeholder 3">
            <a:extLst>
              <a:ext uri="{FF2B5EF4-FFF2-40B4-BE49-F238E27FC236}">
                <a16:creationId xmlns:a16="http://schemas.microsoft.com/office/drawing/2014/main" id="{D4D0FBB0-628A-6E52-794E-D46AB8E769FC}"/>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Picture 5">
            <a:extLst>
              <a:ext uri="{FF2B5EF4-FFF2-40B4-BE49-F238E27FC236}">
                <a16:creationId xmlns:a16="http://schemas.microsoft.com/office/drawing/2014/main" id="{55E6670B-6F69-9A1A-F7A8-2A2264FAC3A3}"/>
              </a:ext>
            </a:extLst>
          </p:cNvPr>
          <p:cNvPicPr>
            <a:picLocks noChangeAspect="1"/>
          </p:cNvPicPr>
          <p:nvPr/>
        </p:nvPicPr>
        <p:blipFill>
          <a:blip r:embed="rId2"/>
          <a:stretch>
            <a:fillRect/>
          </a:stretch>
        </p:blipFill>
        <p:spPr>
          <a:xfrm>
            <a:off x="1076119" y="1575816"/>
            <a:ext cx="6702206" cy="4687824"/>
          </a:xfrm>
          <a:prstGeom prst="rect">
            <a:avLst/>
          </a:prstGeom>
        </p:spPr>
      </p:pic>
      <p:sp>
        <p:nvSpPr>
          <p:cNvPr id="7" name="TextBox 6">
            <a:extLst>
              <a:ext uri="{FF2B5EF4-FFF2-40B4-BE49-F238E27FC236}">
                <a16:creationId xmlns:a16="http://schemas.microsoft.com/office/drawing/2014/main" id="{E3DF1035-DBF3-5602-2E99-4C39AD080B32}"/>
              </a:ext>
            </a:extLst>
          </p:cNvPr>
          <p:cNvSpPr txBox="1"/>
          <p:nvPr/>
        </p:nvSpPr>
        <p:spPr>
          <a:xfrm>
            <a:off x="8392160" y="3429000"/>
            <a:ext cx="2553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Shapiro- Wilkes Test</a:t>
            </a:r>
          </a:p>
          <a:p>
            <a:pPr marL="285750" indent="-285750">
              <a:buFont typeface="Arial" panose="020B0604020202020204" pitchFamily="34" charset="0"/>
              <a:buChar char="•"/>
            </a:pPr>
            <a:r>
              <a:rPr lang="en-US" dirty="0"/>
              <a:t>Histograms</a:t>
            </a:r>
          </a:p>
        </p:txBody>
      </p:sp>
    </p:spTree>
    <p:extLst>
      <p:ext uri="{BB962C8B-B14F-4D97-AF65-F5344CB8AC3E}">
        <p14:creationId xmlns:p14="http://schemas.microsoft.com/office/powerpoint/2010/main" val="40621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122E-7AA6-5A3B-C897-9E1EF4A6CB95}"/>
              </a:ext>
            </a:extLst>
          </p:cNvPr>
          <p:cNvSpPr>
            <a:spLocks noGrp="1"/>
          </p:cNvSpPr>
          <p:nvPr>
            <p:ph type="title"/>
          </p:nvPr>
        </p:nvSpPr>
        <p:spPr>
          <a:xfrm>
            <a:off x="4224528" y="2276856"/>
            <a:ext cx="6766560" cy="768096"/>
          </a:xfrm>
        </p:spPr>
        <p:txBody>
          <a:bodyPr anchor="t">
            <a:normAutofit/>
          </a:bodyPr>
          <a:lstStyle/>
          <a:p>
            <a:r>
              <a:rPr lang="en-US" dirty="0"/>
              <a:t>Methods cont..</a:t>
            </a:r>
          </a:p>
        </p:txBody>
      </p:sp>
      <p:sp>
        <p:nvSpPr>
          <p:cNvPr id="3" name="Content Placeholder 2">
            <a:extLst>
              <a:ext uri="{FF2B5EF4-FFF2-40B4-BE49-F238E27FC236}">
                <a16:creationId xmlns:a16="http://schemas.microsoft.com/office/drawing/2014/main" id="{40276766-35A1-67DB-8F2A-53A9B2FB9B06}"/>
              </a:ext>
            </a:extLst>
          </p:cNvPr>
          <p:cNvSpPr>
            <a:spLocks noGrp="1"/>
          </p:cNvSpPr>
          <p:nvPr>
            <p:ph idx="1"/>
          </p:nvPr>
        </p:nvSpPr>
        <p:spPr>
          <a:xfrm>
            <a:off x="4224528" y="3222752"/>
            <a:ext cx="6766560" cy="2700528"/>
          </a:xfrm>
        </p:spPr>
        <p:txBody>
          <a:bodyPr>
            <a:normAutofit/>
          </a:bodyPr>
          <a:lstStyle/>
          <a:p>
            <a:r>
              <a:rPr lang="en-US" dirty="0"/>
              <a:t>Mann Whitney U Test </a:t>
            </a:r>
          </a:p>
          <a:p>
            <a:pPr lvl="1"/>
            <a:r>
              <a:rPr lang="en-US" dirty="0"/>
              <a:t>Due to my data not having a normal distribution I sought out a Non-Parametric Analysis to compare outcomes between two independent variables. I opted for a non-directional or two-tailed U-test as the possible directionality was not something I wanted to be specified </a:t>
            </a:r>
          </a:p>
          <a:p>
            <a:pPr lvl="2"/>
            <a:r>
              <a:rPr lang="en-US" dirty="0"/>
              <a:t>Non-Parametric </a:t>
            </a:r>
          </a:p>
          <a:p>
            <a:pPr lvl="2"/>
            <a:r>
              <a:rPr lang="en-US" dirty="0"/>
              <a:t>Comparing two Independent Variables </a:t>
            </a:r>
          </a:p>
          <a:p>
            <a:pPr lvl="2"/>
            <a:r>
              <a:rPr lang="en-US" dirty="0"/>
              <a:t>Two Tailed </a:t>
            </a:r>
          </a:p>
          <a:p>
            <a:pPr lvl="2"/>
            <a:endParaRPr lang="en-US" dirty="0"/>
          </a:p>
        </p:txBody>
      </p:sp>
      <p:sp>
        <p:nvSpPr>
          <p:cNvPr id="5" name="Slide Number Placeholder 4">
            <a:extLst>
              <a:ext uri="{FF2B5EF4-FFF2-40B4-BE49-F238E27FC236}">
                <a16:creationId xmlns:a16="http://schemas.microsoft.com/office/drawing/2014/main" id="{9D0BFCA3-FBDE-7D72-C6E0-8FB04DC24EB1}"/>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spTree>
    <p:extLst>
      <p:ext uri="{BB962C8B-B14F-4D97-AF65-F5344CB8AC3E}">
        <p14:creationId xmlns:p14="http://schemas.microsoft.com/office/powerpoint/2010/main" val="105586659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{7EB44BDF-C243-4FFC-924D-9EEEF0B29DEA}tf78438558_win32</Template>
  <TotalTime>305</TotalTime>
  <Words>786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Felix Titling</vt:lpstr>
      <vt:lpstr>Open Sans</vt:lpstr>
      <vt:lpstr>Sabon Next LT</vt:lpstr>
      <vt:lpstr>Wingdings</vt:lpstr>
      <vt:lpstr>Office Theme</vt:lpstr>
      <vt:lpstr>Intersectionality &amp; Dialogue </vt:lpstr>
      <vt:lpstr>AGENDA</vt:lpstr>
      <vt:lpstr>Introduction</vt:lpstr>
      <vt:lpstr>DuVernay test</vt:lpstr>
      <vt:lpstr>Research Question, Hypothesis, Significance level </vt:lpstr>
      <vt:lpstr>Methods – Data Transformation</vt:lpstr>
      <vt:lpstr>Box Plot</vt:lpstr>
      <vt:lpstr>Is it normal ?</vt:lpstr>
      <vt:lpstr>Methods cont..</vt:lpstr>
      <vt:lpstr>Methods – Data Transformation</vt:lpstr>
      <vt:lpstr>Mann Whitney U-Test Results</vt:lpstr>
      <vt:lpstr>Limitations </vt:lpstr>
      <vt:lpstr>SUMMARY </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Intersectionality &amp; Dialogue </dc:title>
  <dc:subject/>
  <dc:creator>Otieno, Kesia</dc:creator>
  <cp:lastModifiedBy>Otieno, Kesia</cp:lastModifiedBy>
  <cp:revision>2</cp:revision>
  <dcterms:created xsi:type="dcterms:W3CDTF">2023-05-04T15:08:14Z</dcterms:created>
  <dcterms:modified xsi:type="dcterms:W3CDTF">2023-05-04T20:13:22Z</dcterms:modified>
</cp:coreProperties>
</file>