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9" r:id="rId2"/>
    <p:sldId id="257" r:id="rId3"/>
    <p:sldId id="282" r:id="rId4"/>
    <p:sldId id="258" r:id="rId5"/>
    <p:sldId id="260" r:id="rId6"/>
    <p:sldId id="261" r:id="rId7"/>
    <p:sldId id="28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5" r:id="rId20"/>
    <p:sldId id="273" r:id="rId21"/>
    <p:sldId id="284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5852-4EB3-4345-A522-D80CE311717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7E0B2-2F6A-4EB4-BD60-5FB5D1988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7E0B2-2F6A-4EB4-BD60-5FB5D19888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7E0B2-2F6A-4EB4-BD60-5FB5D19888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7E0B2-2F6A-4EB4-BD60-5FB5D19888C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27-9848-4723-BF50-AE94C414E069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D052-E578-49B4-8F1A-2DC54B2D0F4C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CF21-7D29-4F49-9E94-C9EB97B7ADCD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24CE-1631-4035-B16F-195CD48E6841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CEAA-A8ED-4C8B-AD1A-2632B70D586B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F29C-2930-492D-9439-0CC0E4755D15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2588-6DED-4896-8D72-3F1EC030912D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FBF-CCB8-4AE8-B855-3FC9CA8506FF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8CF-72BA-465E-8428-4C23A279A847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A9B2-6A0B-430B-815C-7FDBADDAFD83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F72CEA-8AA4-4C41-A25F-4179DD990536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096000"/>
            <a:ext cx="2476500" cy="476250"/>
          </a:xfrm>
        </p:spPr>
        <p:txBody>
          <a:bodyPr/>
          <a:lstStyle/>
          <a:p>
            <a:pPr algn="ctr"/>
            <a:fld id="{A1BE1BDB-800C-4BCF-9BA9-A4DF9EDFF54C}" type="datetime1">
              <a:rPr lang="en-US" sz="2400" b="1" smtClean="0"/>
              <a:pPr algn="ctr"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096000"/>
            <a:ext cx="685800" cy="533400"/>
          </a:xfrm>
        </p:spPr>
        <p:txBody>
          <a:bodyPr/>
          <a:lstStyle/>
          <a:p>
            <a:fld id="{FDEBB16F-269B-4BB6-83A3-B98F108094BA}" type="slidenum">
              <a:rPr lang="en-US" sz="2400" smtClean="0"/>
              <a:pPr/>
              <a:t>1</a:t>
            </a:fld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8600"/>
            <a:ext cx="9067800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smtClean="0"/>
              <a:t>ONLINE SYSTEM FOR DBU </a:t>
            </a:r>
            <a:r>
              <a:rPr lang="en-US" sz="3600" b="1" dirty="0" smtClean="0"/>
              <a:t>C</a:t>
            </a:r>
            <a:r>
              <a:rPr lang="en-US" sz="3600" b="1" dirty="0" smtClean="0"/>
              <a:t>ONTINUING AND DISTANCE </a:t>
            </a:r>
            <a:r>
              <a:rPr lang="en-US" sz="3600" b="1" dirty="0" smtClean="0"/>
              <a:t>E</a:t>
            </a:r>
            <a:r>
              <a:rPr lang="en-US" sz="3600" b="1" dirty="0" smtClean="0"/>
              <a:t>DUCATION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1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II)Specific objective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80E-55C2-4707-BBA2-38B212BF13CD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10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Understanding the existing continuing and distance education system</a:t>
            </a:r>
          </a:p>
          <a:p>
            <a:pPr lvl="0"/>
            <a:r>
              <a:rPr lang="en-US" sz="3500" b="1" dirty="0"/>
              <a:t>Find out the requirement required to design the prototype  </a:t>
            </a:r>
            <a:endParaRPr lang="en-US" sz="3500" dirty="0"/>
          </a:p>
          <a:p>
            <a:pPr lvl="0"/>
            <a:r>
              <a:rPr lang="en-US" sz="3500" b="1" dirty="0"/>
              <a:t>Design the proposed prototype for the existing system, based on the business rule </a:t>
            </a:r>
            <a:endParaRPr lang="en-US" sz="3500" dirty="0"/>
          </a:p>
          <a:p>
            <a:pPr lvl="0"/>
            <a:r>
              <a:rPr lang="en-US" sz="3500" b="1" dirty="0"/>
              <a:t>Implementing the desired system </a:t>
            </a:r>
            <a:endParaRPr lang="en-US" sz="3500" dirty="0"/>
          </a:p>
          <a:p>
            <a:pPr lvl="0"/>
            <a:r>
              <a:rPr lang="en-US" sz="3500" b="1" dirty="0"/>
              <a:t>Testing and validating the developed </a:t>
            </a:r>
            <a:r>
              <a:rPr lang="en-US" sz="3500" b="1" dirty="0" smtClean="0"/>
              <a:t>system</a:t>
            </a:r>
          </a:p>
          <a:p>
            <a:r>
              <a:rPr lang="en-US" sz="3500" b="1" dirty="0"/>
              <a:t>Organize the document so as to submit for evaluation </a:t>
            </a:r>
            <a:r>
              <a:rPr lang="en-US" sz="3500" b="1" dirty="0" smtClean="0"/>
              <a:t>purpose </a:t>
            </a:r>
            <a:endParaRPr lang="en-US" sz="35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97188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Scope of the project 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244475"/>
          </a:xfrm>
        </p:spPr>
        <p:txBody>
          <a:bodyPr/>
          <a:lstStyle/>
          <a:p>
            <a:fld id="{D2311F50-27F5-49F6-838E-C4031A091B7F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019800"/>
            <a:ext cx="914400" cy="533400"/>
          </a:xfrm>
        </p:spPr>
        <p:txBody>
          <a:bodyPr/>
          <a:lstStyle/>
          <a:p>
            <a:fld id="{FDEBB16F-269B-4BB6-83A3-B98F108094BA}" type="slidenum">
              <a:rPr lang="en-US" sz="2000" b="1" smtClean="0"/>
              <a:pPr/>
              <a:t>11</a:t>
            </a:fld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sz="2800" b="1" dirty="0" smtClean="0"/>
              <a:t>Though </a:t>
            </a:r>
            <a:r>
              <a:rPr lang="en-US" sz="2800" b="1" dirty="0"/>
              <a:t>CDE office performs numerous activities, taking the time </a:t>
            </a:r>
            <a:r>
              <a:rPr lang="en-US" sz="2800" b="1" dirty="0" smtClean="0"/>
              <a:t>allotted </a:t>
            </a:r>
            <a:r>
              <a:rPr lang="en-US" sz="2800" b="1" dirty="0"/>
              <a:t>to this project in to account only selected activities are going to be automated and implemented in this proposed system. Specifically the activities that are supposed to be automated are: </a:t>
            </a:r>
            <a:endParaRPr lang="en-US" sz="2800" b="1" dirty="0" smtClean="0"/>
          </a:p>
          <a:p>
            <a:pPr lvl="0">
              <a:buFont typeface="Wingdings" pitchFamily="2" charset="2"/>
              <a:buChar char="§"/>
            </a:pPr>
            <a:r>
              <a:rPr lang="en-US" sz="2800" b="1" dirty="0"/>
              <a:t>Online registration based on payment status</a:t>
            </a:r>
            <a:endParaRPr lang="en-US" sz="2800" dirty="0"/>
          </a:p>
          <a:p>
            <a:pPr lvl="0">
              <a:buFont typeface="Wingdings" pitchFamily="2" charset="2"/>
              <a:buChar char="§"/>
            </a:pPr>
            <a:r>
              <a:rPr lang="en-US" sz="2800" b="1" dirty="0"/>
              <a:t>Distributing module online based on payment </a:t>
            </a:r>
            <a:r>
              <a:rPr lang="en-US" sz="2800" b="1" dirty="0" smtClean="0"/>
              <a:t>status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/>
              <a:t>Distributing assignments for distance learners</a:t>
            </a:r>
            <a:endParaRPr lang="en-US" sz="2800" dirty="0"/>
          </a:p>
          <a:p>
            <a:pPr lvl="0">
              <a:buFont typeface="Wingdings" pitchFamily="2" charset="2"/>
              <a:buChar char="§"/>
            </a:pPr>
            <a:endParaRPr lang="en-US" b="1" dirty="0" smtClean="0"/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5288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Methodology 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48B3-B4B9-4993-A3D1-24B2B182FF5D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800" b="1" smtClean="0"/>
              <a:pPr/>
              <a:t>12</a:t>
            </a:fld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sz="3600" b="1" dirty="0" smtClean="0"/>
              <a:t>Data collection method</a:t>
            </a:r>
          </a:p>
          <a:p>
            <a:pPr marL="514350" indent="-514350">
              <a:buAutoNum type="arabicParenR"/>
            </a:pPr>
            <a:r>
              <a:rPr lang="en-US" sz="3600" b="1" dirty="0" smtClean="0"/>
              <a:t>Development tools and languages</a:t>
            </a:r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/>
              <a:t>I)Data collection method 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A)</a:t>
            </a:r>
            <a:r>
              <a:rPr lang="en-US" sz="3600" b="1" dirty="0"/>
              <a:t> </a:t>
            </a:r>
            <a:r>
              <a:rPr lang="en-US" sz="3600" b="1" dirty="0" smtClean="0"/>
              <a:t>Interviewing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B)Document analysis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5555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II) Development tools and languages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807-78B5-4D3B-8813-F977E7B22280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13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Front-end: PHP and Dreamweaver.</a:t>
            </a:r>
          </a:p>
          <a:p>
            <a:pPr lvl="0"/>
            <a:r>
              <a:rPr lang="en-US" sz="3600" b="1" dirty="0" smtClean="0"/>
              <a:t>Back-end: </a:t>
            </a:r>
            <a:r>
              <a:rPr lang="en-US" sz="3600" b="1" dirty="0"/>
              <a:t>MySQL </a:t>
            </a:r>
            <a:r>
              <a:rPr lang="en-US" sz="3600" b="1" dirty="0" smtClean="0"/>
              <a:t>database, </a:t>
            </a:r>
            <a:r>
              <a:rPr lang="en-US" sz="3600" b="1" dirty="0"/>
              <a:t>Zamp server to configure a </a:t>
            </a:r>
            <a:r>
              <a:rPr lang="en-US" sz="3600" b="1" dirty="0" smtClean="0"/>
              <a:t>MySQL database</a:t>
            </a:r>
            <a:endParaRPr lang="en-US" sz="3600" b="1" dirty="0"/>
          </a:p>
          <a:p>
            <a:r>
              <a:rPr lang="en-US" sz="3600" b="1" dirty="0" smtClean="0"/>
              <a:t>Server-side scripting:  we will use  PHP</a:t>
            </a:r>
          </a:p>
          <a:p>
            <a:r>
              <a:rPr lang="en-US" sz="3600" b="1" dirty="0" smtClean="0"/>
              <a:t>Client-side scripting: java script, HTML</a:t>
            </a:r>
          </a:p>
          <a:p>
            <a:r>
              <a:rPr lang="en-US" sz="3600" b="1" dirty="0" smtClean="0"/>
              <a:t>Power point and MS-word for presentation</a:t>
            </a:r>
          </a:p>
          <a:p>
            <a:r>
              <a:rPr lang="en-US" sz="3600" b="1" dirty="0"/>
              <a:t>Static </a:t>
            </a:r>
            <a:r>
              <a:rPr lang="en-US" sz="3600" b="1" dirty="0" smtClean="0"/>
              <a:t>webpage: CSS for page layout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8526418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Role players of the existing system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0AF-1451-4516-A49B-09DAEDA971F9}" type="datetime1">
              <a:rPr lang="en-US" sz="2400" b="1" smtClean="0"/>
              <a:pPr/>
              <a:t>2/25/2014</a:t>
            </a:fld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" y="6096000"/>
            <a:ext cx="2133600" cy="365125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14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b="1" dirty="0" smtClean="0"/>
              <a:t>Student</a:t>
            </a:r>
          </a:p>
          <a:p>
            <a:r>
              <a:rPr lang="en-US" sz="3600" b="1" dirty="0" smtClean="0"/>
              <a:t>Continuing and distance education office</a:t>
            </a:r>
          </a:p>
          <a:p>
            <a:r>
              <a:rPr lang="en-US" sz="3600" b="1" dirty="0" smtClean="0"/>
              <a:t>Finance department</a:t>
            </a:r>
          </a:p>
          <a:p>
            <a:r>
              <a:rPr lang="en-US" sz="3600" b="1" dirty="0" smtClean="0"/>
              <a:t>Registrar office</a:t>
            </a:r>
          </a:p>
          <a:p>
            <a:pPr marL="0" indent="0">
              <a:buNone/>
            </a:pPr>
            <a:r>
              <a:rPr lang="en-US" sz="3600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237229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Role player description </a:t>
            </a:r>
            <a:endParaRPr lang="en-US" sz="4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76500" cy="476250"/>
          </a:xfrm>
        </p:spPr>
        <p:txBody>
          <a:bodyPr/>
          <a:lstStyle/>
          <a:p>
            <a:fld id="{177F52CE-F69B-4772-8FE9-0E27A6455D58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5943600"/>
            <a:ext cx="533400" cy="6096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15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1)</a:t>
            </a:r>
            <a:r>
              <a:rPr lang="en-US" sz="3600" b="1" dirty="0" smtClean="0"/>
              <a:t>Student</a:t>
            </a:r>
          </a:p>
          <a:p>
            <a:pPr lvl="0"/>
            <a:r>
              <a:rPr lang="en-US" sz="3600" dirty="0" smtClean="0"/>
              <a:t> </a:t>
            </a:r>
            <a:r>
              <a:rPr lang="en-US" sz="3600" b="1" dirty="0" smtClean="0"/>
              <a:t> </a:t>
            </a:r>
            <a:r>
              <a:rPr lang="en-US" sz="3600" b="1" dirty="0"/>
              <a:t>Applying to be registered </a:t>
            </a:r>
            <a:endParaRPr lang="en-US" sz="3600" dirty="0"/>
          </a:p>
          <a:p>
            <a:pPr lvl="0"/>
            <a:r>
              <a:rPr lang="en-US" sz="3600" b="1" dirty="0"/>
              <a:t>Collecting  modules or reading materials </a:t>
            </a:r>
            <a:endParaRPr lang="en-US" sz="3600" dirty="0"/>
          </a:p>
          <a:p>
            <a:pPr lvl="0"/>
            <a:r>
              <a:rPr lang="en-US" sz="3600" b="1" dirty="0"/>
              <a:t>Collecting  assignments</a:t>
            </a:r>
            <a:endParaRPr lang="en-US" sz="3600" dirty="0"/>
          </a:p>
          <a:p>
            <a:pPr lvl="0"/>
            <a:r>
              <a:rPr lang="en-US" sz="3600" b="1" dirty="0"/>
              <a:t>Take tutorial</a:t>
            </a:r>
            <a:endParaRPr lang="en-US" sz="3600" dirty="0"/>
          </a:p>
          <a:p>
            <a:pPr lvl="0"/>
            <a:r>
              <a:rPr lang="en-US" sz="3600" b="1" dirty="0"/>
              <a:t>Submit assignments</a:t>
            </a:r>
            <a:endParaRPr lang="en-US" sz="3600" dirty="0"/>
          </a:p>
          <a:p>
            <a:pPr lvl="0"/>
            <a:r>
              <a:rPr lang="en-US" sz="3600" b="1" dirty="0"/>
              <a:t>View grade</a:t>
            </a:r>
            <a:endParaRPr lang="en-US" sz="3600" dirty="0"/>
          </a:p>
          <a:p>
            <a:pPr lvl="0"/>
            <a:r>
              <a:rPr lang="en-US" sz="3600" b="1" dirty="0"/>
              <a:t>Receive degree certificate </a:t>
            </a:r>
            <a:r>
              <a:rPr lang="en-US" sz="3600" b="1" dirty="0" smtClean="0"/>
              <a:t> 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45051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Continuing and distance education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365125"/>
          </a:xfrm>
        </p:spPr>
        <p:txBody>
          <a:bodyPr/>
          <a:lstStyle/>
          <a:p>
            <a:fld id="{B344AAD6-8C5D-4261-97AA-8DC338D9132C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16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b="1" dirty="0" smtClean="0"/>
              <a:t>Assign instructors together with course coordinator </a:t>
            </a:r>
          </a:p>
          <a:p>
            <a:r>
              <a:rPr lang="en-US" sz="3300" b="1" dirty="0" smtClean="0"/>
              <a:t>Preparing reading materials or modules </a:t>
            </a:r>
          </a:p>
          <a:p>
            <a:r>
              <a:rPr lang="en-US" sz="3300" b="1" dirty="0" smtClean="0"/>
              <a:t>Distribute modules </a:t>
            </a:r>
          </a:p>
          <a:p>
            <a:r>
              <a:rPr lang="en-US" sz="3300" b="1" dirty="0" smtClean="0"/>
              <a:t>Post Updated information </a:t>
            </a:r>
          </a:p>
          <a:p>
            <a:r>
              <a:rPr lang="en-US" sz="3300" b="1" dirty="0" smtClean="0"/>
              <a:t>Post registration date </a:t>
            </a:r>
          </a:p>
          <a:p>
            <a:r>
              <a:rPr lang="en-US" sz="3300" b="1" dirty="0" smtClean="0"/>
              <a:t>Receive registered students from registrar office </a:t>
            </a:r>
          </a:p>
          <a:p>
            <a:r>
              <a:rPr lang="en-US" sz="3300" b="1" dirty="0" smtClean="0"/>
              <a:t>Duplicating modules</a:t>
            </a:r>
          </a:p>
          <a:p>
            <a:r>
              <a:rPr lang="en-US" sz="3300" b="1" dirty="0" smtClean="0"/>
              <a:t>Assign instructors for a particular course</a:t>
            </a:r>
          </a:p>
          <a:p>
            <a:r>
              <a:rPr lang="en-US" sz="3300" b="1" dirty="0" smtClean="0"/>
              <a:t>Controlling the overall teaching and learning process in all fields of studies.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1983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Finance department </a:t>
            </a:r>
            <a:endParaRPr lang="en-US" sz="4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AB31710D-4930-41E8-B7A6-73117743EDD8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17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dirty="0"/>
              <a:t>Process the payment</a:t>
            </a:r>
          </a:p>
          <a:p>
            <a:pPr lvl="0"/>
            <a:r>
              <a:rPr lang="en-US" sz="4400" dirty="0"/>
              <a:t>Checking the payment</a:t>
            </a:r>
          </a:p>
          <a:p>
            <a:pPr lvl="0"/>
            <a:r>
              <a:rPr lang="en-US" sz="4400" dirty="0"/>
              <a:t>Give receipts for those applicants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88695364"/>
      </p:ext>
    </p:extLst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Office of registrar </a:t>
            </a:r>
            <a:endParaRPr lang="en-US" sz="4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EB8045A6-80DA-4FE4-A781-E1B9C3DA36F4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18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610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dirty="0" smtClean="0"/>
              <a:t>Checking the receipts weather the applicant committed the expected payment.</a:t>
            </a:r>
          </a:p>
          <a:p>
            <a:r>
              <a:rPr lang="en-US" sz="3500" b="1" dirty="0" smtClean="0"/>
              <a:t>Checking the applicants profile and perform registration.</a:t>
            </a:r>
          </a:p>
          <a:p>
            <a:r>
              <a:rPr lang="en-US" sz="3500" b="1" dirty="0" smtClean="0"/>
              <a:t>Prepares report about registered students and submit to CDE office.</a:t>
            </a:r>
          </a:p>
          <a:p>
            <a:r>
              <a:rPr lang="en-US" sz="3500" b="1" dirty="0" smtClean="0"/>
              <a:t>Registering student. </a:t>
            </a:r>
          </a:p>
          <a:p>
            <a:r>
              <a:rPr lang="en-US" sz="3500" b="1" dirty="0" smtClean="0"/>
              <a:t>Preparing and giving student’s grade report.</a:t>
            </a:r>
          </a:p>
          <a:p>
            <a:r>
              <a:rPr lang="en-US" sz="3500" b="1" dirty="0" smtClean="0"/>
              <a:t>Process withdrawal and give withdrawal form.</a:t>
            </a:r>
          </a:p>
          <a:p>
            <a:r>
              <a:rPr lang="en-US" sz="3500" b="1" dirty="0" smtClean="0"/>
              <a:t>Preparing and giving degree certificate for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80173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Work flow of the existing system</a:t>
            </a:r>
            <a:endParaRPr lang="en-US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172200"/>
            <a:ext cx="2133600" cy="365125"/>
          </a:xfrm>
        </p:spPr>
        <p:txBody>
          <a:bodyPr/>
          <a:lstStyle/>
          <a:p>
            <a:fld id="{0B80E4B9-D87F-4869-AAC3-6C3E7518F2D5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5867400"/>
            <a:ext cx="838200" cy="6096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19</a:t>
            </a:fld>
            <a:endParaRPr lang="en-US" sz="24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469292"/>
              </p:ext>
            </p:extLst>
          </p:nvPr>
        </p:nvGraphicFramePr>
        <p:xfrm>
          <a:off x="609600" y="1295400"/>
          <a:ext cx="73152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Visio" r:id="rId3" imgW="5620702" imgH="5710714" progId="Visio.Drawing.11">
                  <p:embed/>
                </p:oleObj>
              </mc:Choice>
              <mc:Fallback>
                <p:oleObj name="Visio" r:id="rId3" imgW="5620702" imgH="5710714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731520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6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Horizontal Scroll 1"/>
          <p:cNvSpPr>
            <a:spLocks noChangeArrowheads="1"/>
          </p:cNvSpPr>
          <p:nvPr/>
        </p:nvSpPr>
        <p:spPr bwMode="auto">
          <a:xfrm>
            <a:off x="533400" y="304800"/>
            <a:ext cx="7772400" cy="5943600"/>
          </a:xfrm>
          <a:prstGeom prst="horizontalScroll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FULL NAME</a:t>
            </a:r>
            <a:r>
              <a:rPr lang="en-US" sz="2000" b="1" dirty="0" smtClean="0">
                <a:latin typeface="Times New Roman" pitchFamily="18" charset="0"/>
              </a:rPr>
              <a:t>………………………………….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ID NUMBER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TEKLAY TEKLU……………………………………………..Compr/137/03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ALEMU ENDALE…………………………………………..Compr/104/03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TESFA ADAMU…………………………………………….Compr/091/03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YARED DINKU……………………………………………..Compr/097/03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DIRB WORKU………………………………………………Compr/067/03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BRTUKAN MOGES……………………………………….Compr/062/03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019800"/>
            <a:ext cx="2476500" cy="476250"/>
          </a:xfrm>
        </p:spPr>
        <p:txBody>
          <a:bodyPr/>
          <a:lstStyle/>
          <a:p>
            <a:fld id="{CD6B2BF2-216A-45A6-BBA4-C186526542C7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5" name="Flowchart: Process 4"/>
          <p:cNvSpPr/>
          <p:nvPr/>
        </p:nvSpPr>
        <p:spPr>
          <a:xfrm>
            <a:off x="990600" y="360218"/>
            <a:ext cx="6553200" cy="6096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Industrial project I</a:t>
            </a:r>
            <a:endParaRPr lang="en-US" sz="3600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1295400" y="4724400"/>
            <a:ext cx="7010400" cy="7620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IT 4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Year Group-12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949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Functional Requirements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54E-177D-4FB6-A8CC-7E39301B4A3E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20</a:t>
            </a:fld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51164" y="2627531"/>
            <a:ext cx="5152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1430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800" b="1" dirty="0"/>
              <a:t>Login </a:t>
            </a:r>
            <a:r>
              <a:rPr lang="en-US" sz="2800" b="1" dirty="0" smtClean="0"/>
              <a:t>the system: authorized </a:t>
            </a:r>
            <a:r>
              <a:rPr lang="en-US" sz="2800" b="1" dirty="0"/>
              <a:t>user can login the system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b="1" dirty="0"/>
              <a:t>The administrator </a:t>
            </a:r>
            <a:r>
              <a:rPr lang="en-US" sz="2800" b="1" dirty="0" smtClean="0"/>
              <a:t>manages user </a:t>
            </a:r>
            <a:r>
              <a:rPr lang="en-US" sz="2800" b="1" dirty="0"/>
              <a:t>account including creating, updating and deleting user account.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b="1" dirty="0" smtClean="0"/>
              <a:t>Administrator </a:t>
            </a:r>
            <a:r>
              <a:rPr lang="en-US" sz="2800" b="1" dirty="0"/>
              <a:t>upload module and assignment questions </a:t>
            </a:r>
            <a:endParaRPr lang="en-US" sz="28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800" b="1" dirty="0" smtClean="0"/>
              <a:t>download </a:t>
            </a:r>
            <a:r>
              <a:rPr lang="en-US" sz="2800" b="1" dirty="0"/>
              <a:t>assignment answers submitted by students. </a:t>
            </a:r>
            <a:endParaRPr lang="en-US" sz="28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800" b="1" dirty="0" smtClean="0"/>
              <a:t>Students download module and assignment questions upload assignment answers.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b="1" dirty="0" smtClean="0"/>
              <a:t>Administrator Post </a:t>
            </a:r>
            <a:r>
              <a:rPr lang="en-US" sz="2800" b="1" dirty="0"/>
              <a:t>updated information </a:t>
            </a:r>
            <a:endParaRPr lang="en-US" sz="2800" b="1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34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Non-functional requirements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B195-A6E1-4702-B973-6B78F6372481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21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Non-functional </a:t>
            </a:r>
            <a:r>
              <a:rPr lang="en-US" b="1" dirty="0"/>
              <a:t>requirements are requirement that specify criteria that can be used to judge the operation of a system rather than specific behaviors. </a:t>
            </a:r>
            <a:endParaRPr lang="en-US" b="1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Security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b="1" dirty="0" smtClean="0"/>
              <a:t>User name and password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b="1" dirty="0" smtClean="0"/>
              <a:t>Session 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Handling  Exceptions 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More user friendly </a:t>
            </a:r>
            <a:endParaRPr lang="en-US" b="1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Performance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675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243582"/>
              </p:ext>
            </p:extLst>
          </p:nvPr>
        </p:nvGraphicFramePr>
        <p:xfrm>
          <a:off x="533400" y="0"/>
          <a:ext cx="80010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Visio" r:id="rId3" imgW="7293054" imgH="10912078" progId="Visio.Drawing.11">
                  <p:embed/>
                </p:oleObj>
              </mc:Choice>
              <mc:Fallback>
                <p:oleObj name="Visio" r:id="rId3" imgW="7293054" imgH="10912078" progId="Visio.Drawing.11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8001000" cy="647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C92-E2F9-4AD7-85E6-AB05782731C8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95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class diagram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EAF1-D70D-4936-BA58-FF19A8073F13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23</a:t>
            </a:fld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419850" cy="5310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7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diagrams for upload module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933-55F4-4471-B55A-09B3301C1975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24</a:t>
            </a:fld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620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1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for login use-case</a:t>
            </a:r>
            <a:endParaRPr lang="en-US" dirty="0"/>
          </a:p>
        </p:txBody>
      </p:sp>
      <p:sp>
        <p:nvSpPr>
          <p:cNvPr id="113" name="Date Placeholder 1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B55B-95E0-452B-BB08-4847E8542F51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25</a:t>
            </a:fld>
            <a:endParaRPr lang="en-US" sz="2400" b="1" dirty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86146" y="1041453"/>
            <a:ext cx="7543800" cy="5206947"/>
            <a:chOff x="-376" y="-344"/>
            <a:chExt cx="9378" cy="8915"/>
          </a:xfrm>
        </p:grpSpPr>
        <p:sp>
          <p:nvSpPr>
            <p:cNvPr id="5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-376" y="-344"/>
              <a:ext cx="9378" cy="8915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5439" y="937"/>
              <a:ext cx="1065" cy="412"/>
            </a:xfrm>
            <a:prstGeom prst="rect">
              <a:avLst/>
            </a:prstGeom>
            <a:solidFill>
              <a:srgbClr val="FFFFCC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107"/>
            <p:cNvSpPr>
              <a:spLocks noChangeArrowheads="1"/>
            </p:cNvSpPr>
            <p:nvPr/>
          </p:nvSpPr>
          <p:spPr bwMode="auto">
            <a:xfrm>
              <a:off x="5665" y="969"/>
              <a:ext cx="6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sng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Login form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Line 106"/>
            <p:cNvSpPr>
              <a:spLocks noChangeShapeType="1"/>
            </p:cNvSpPr>
            <p:nvPr/>
          </p:nvSpPr>
          <p:spPr bwMode="auto">
            <a:xfrm>
              <a:off x="5869" y="7966"/>
              <a:ext cx="216" cy="216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5"/>
            <p:cNvSpPr>
              <a:spLocks noChangeShapeType="1"/>
            </p:cNvSpPr>
            <p:nvPr/>
          </p:nvSpPr>
          <p:spPr bwMode="auto">
            <a:xfrm flipV="1">
              <a:off x="5869" y="7966"/>
              <a:ext cx="216" cy="216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4"/>
            <p:cNvSpPr>
              <a:spLocks noChangeShapeType="1"/>
            </p:cNvSpPr>
            <p:nvPr/>
          </p:nvSpPr>
          <p:spPr bwMode="auto">
            <a:xfrm>
              <a:off x="5977" y="1364"/>
              <a:ext cx="1" cy="67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3"/>
            <p:cNvSpPr>
              <a:spLocks noChangeArrowheads="1"/>
            </p:cNvSpPr>
            <p:nvPr/>
          </p:nvSpPr>
          <p:spPr bwMode="auto">
            <a:xfrm>
              <a:off x="5923" y="2828"/>
              <a:ext cx="97" cy="204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2"/>
            <p:cNvSpPr>
              <a:spLocks noChangeArrowheads="1"/>
            </p:cNvSpPr>
            <p:nvPr/>
          </p:nvSpPr>
          <p:spPr bwMode="auto">
            <a:xfrm>
              <a:off x="5923" y="3962"/>
              <a:ext cx="97" cy="204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1"/>
            <p:cNvSpPr>
              <a:spLocks noChangeArrowheads="1"/>
            </p:cNvSpPr>
            <p:nvPr/>
          </p:nvSpPr>
          <p:spPr bwMode="auto">
            <a:xfrm>
              <a:off x="5923" y="5627"/>
              <a:ext cx="97" cy="204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0"/>
            <p:cNvSpPr>
              <a:spLocks noChangeArrowheads="1"/>
            </p:cNvSpPr>
            <p:nvPr/>
          </p:nvSpPr>
          <p:spPr bwMode="auto">
            <a:xfrm>
              <a:off x="5923" y="6947"/>
              <a:ext cx="97" cy="205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2456" y="415"/>
              <a:ext cx="387" cy="532"/>
              <a:chOff x="2456" y="415"/>
              <a:chExt cx="387" cy="532"/>
            </a:xfrm>
          </p:grpSpPr>
          <p:sp>
            <p:nvSpPr>
              <p:cNvPr id="109" name="Oval 99"/>
              <p:cNvSpPr>
                <a:spLocks noChangeArrowheads="1"/>
              </p:cNvSpPr>
              <p:nvPr/>
            </p:nvSpPr>
            <p:spPr bwMode="auto">
              <a:xfrm>
                <a:off x="2566" y="415"/>
                <a:ext cx="175" cy="175"/>
              </a:xfrm>
              <a:prstGeom prst="ellipse">
                <a:avLst/>
              </a:prstGeom>
              <a:noFill/>
              <a:ln w="2540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98"/>
              <p:cNvSpPr>
                <a:spLocks noChangeShapeType="1"/>
              </p:cNvSpPr>
              <p:nvPr/>
            </p:nvSpPr>
            <p:spPr bwMode="auto">
              <a:xfrm>
                <a:off x="2650" y="589"/>
                <a:ext cx="1" cy="165"/>
              </a:xfrm>
              <a:prstGeom prst="line">
                <a:avLst/>
              </a:prstGeom>
              <a:noFill/>
              <a:ln w="2540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97"/>
              <p:cNvSpPr>
                <a:spLocks noChangeShapeType="1"/>
              </p:cNvSpPr>
              <p:nvPr/>
            </p:nvSpPr>
            <p:spPr bwMode="auto">
              <a:xfrm>
                <a:off x="2510" y="635"/>
                <a:ext cx="280" cy="1"/>
              </a:xfrm>
              <a:prstGeom prst="line">
                <a:avLst/>
              </a:prstGeom>
              <a:noFill/>
              <a:ln w="2540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96"/>
              <p:cNvSpPr>
                <a:spLocks/>
              </p:cNvSpPr>
              <p:nvPr/>
            </p:nvSpPr>
            <p:spPr bwMode="auto">
              <a:xfrm>
                <a:off x="2456" y="754"/>
                <a:ext cx="387" cy="193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54" y="0"/>
                  </a:cxn>
                  <a:cxn ang="0">
                    <a:pos x="108" y="54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540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94"/>
            <p:cNvSpPr>
              <a:spLocks noChangeArrowheads="1"/>
            </p:cNvSpPr>
            <p:nvPr/>
          </p:nvSpPr>
          <p:spPr bwMode="auto">
            <a:xfrm>
              <a:off x="2280" y="1059"/>
              <a:ext cx="30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Line 93"/>
            <p:cNvSpPr>
              <a:spLocks noChangeShapeType="1"/>
            </p:cNvSpPr>
            <p:nvPr/>
          </p:nvSpPr>
          <p:spPr bwMode="auto">
            <a:xfrm>
              <a:off x="2542" y="5899"/>
              <a:ext cx="215" cy="216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92"/>
            <p:cNvSpPr>
              <a:spLocks noChangeShapeType="1"/>
            </p:cNvSpPr>
            <p:nvPr/>
          </p:nvSpPr>
          <p:spPr bwMode="auto">
            <a:xfrm flipV="1">
              <a:off x="2542" y="5899"/>
              <a:ext cx="215" cy="216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2650" y="1364"/>
              <a:ext cx="1" cy="46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90"/>
            <p:cNvSpPr>
              <a:spLocks noChangeArrowheads="1"/>
            </p:cNvSpPr>
            <p:nvPr/>
          </p:nvSpPr>
          <p:spPr bwMode="auto">
            <a:xfrm>
              <a:off x="2598" y="1897"/>
              <a:ext cx="93" cy="416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89"/>
            <p:cNvSpPr>
              <a:spLocks noChangeArrowheads="1"/>
            </p:cNvSpPr>
            <p:nvPr/>
          </p:nvSpPr>
          <p:spPr bwMode="auto">
            <a:xfrm>
              <a:off x="2598" y="3045"/>
              <a:ext cx="93" cy="201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8"/>
            <p:cNvSpPr>
              <a:spLocks noChangeArrowheads="1"/>
            </p:cNvSpPr>
            <p:nvPr/>
          </p:nvSpPr>
          <p:spPr bwMode="auto">
            <a:xfrm>
              <a:off x="2598" y="3964"/>
              <a:ext cx="93" cy="415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87"/>
            <p:cNvSpPr>
              <a:spLocks noChangeArrowheads="1"/>
            </p:cNvSpPr>
            <p:nvPr/>
          </p:nvSpPr>
          <p:spPr bwMode="auto">
            <a:xfrm>
              <a:off x="2598" y="4767"/>
              <a:ext cx="93" cy="804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3146" y="939"/>
              <a:ext cx="1061" cy="408"/>
            </a:xfrm>
            <a:prstGeom prst="rect">
              <a:avLst/>
            </a:prstGeom>
            <a:solidFill>
              <a:srgbClr val="FFFFCC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85"/>
            <p:cNvSpPr>
              <a:spLocks noChangeArrowheads="1"/>
            </p:cNvSpPr>
            <p:nvPr/>
          </p:nvSpPr>
          <p:spPr bwMode="auto">
            <a:xfrm>
              <a:off x="3503" y="969"/>
              <a:ext cx="30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Main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Rectangle 84"/>
            <p:cNvSpPr>
              <a:spLocks noChangeArrowheads="1"/>
            </p:cNvSpPr>
            <p:nvPr/>
          </p:nvSpPr>
          <p:spPr bwMode="auto">
            <a:xfrm>
              <a:off x="3334" y="1148"/>
              <a:ext cx="78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Window (UI)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Line 83"/>
            <p:cNvSpPr>
              <a:spLocks noChangeShapeType="1"/>
            </p:cNvSpPr>
            <p:nvPr/>
          </p:nvSpPr>
          <p:spPr bwMode="auto">
            <a:xfrm>
              <a:off x="3575" y="544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auto">
            <a:xfrm flipV="1">
              <a:off x="3575" y="544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>
              <a:off x="3682" y="1364"/>
              <a:ext cx="1" cy="4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80"/>
            <p:cNvSpPr>
              <a:spLocks noChangeArrowheads="1"/>
            </p:cNvSpPr>
            <p:nvPr/>
          </p:nvSpPr>
          <p:spPr bwMode="auto">
            <a:xfrm>
              <a:off x="3630" y="1897"/>
              <a:ext cx="93" cy="200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3630" y="2299"/>
              <a:ext cx="93" cy="415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78"/>
            <p:cNvSpPr>
              <a:spLocks noChangeArrowheads="1"/>
            </p:cNvSpPr>
            <p:nvPr/>
          </p:nvSpPr>
          <p:spPr bwMode="auto">
            <a:xfrm>
              <a:off x="6535" y="939"/>
              <a:ext cx="1168" cy="408"/>
            </a:xfrm>
            <a:prstGeom prst="rect">
              <a:avLst/>
            </a:prstGeom>
            <a:solidFill>
              <a:srgbClr val="FFFFCC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77"/>
            <p:cNvSpPr>
              <a:spLocks noChangeArrowheads="1"/>
            </p:cNvSpPr>
            <p:nvPr/>
          </p:nvSpPr>
          <p:spPr bwMode="auto">
            <a:xfrm>
              <a:off x="6655" y="969"/>
              <a:ext cx="94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Login controller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Line 76"/>
            <p:cNvSpPr>
              <a:spLocks noChangeShapeType="1"/>
            </p:cNvSpPr>
            <p:nvPr/>
          </p:nvSpPr>
          <p:spPr bwMode="auto">
            <a:xfrm>
              <a:off x="7017" y="745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75"/>
            <p:cNvSpPr>
              <a:spLocks noChangeShapeType="1"/>
            </p:cNvSpPr>
            <p:nvPr/>
          </p:nvSpPr>
          <p:spPr bwMode="auto">
            <a:xfrm flipV="1">
              <a:off x="7017" y="745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7124" y="1364"/>
              <a:ext cx="1" cy="6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7073" y="4767"/>
              <a:ext cx="92" cy="589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7073" y="5413"/>
              <a:ext cx="92" cy="201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71"/>
            <p:cNvSpPr>
              <a:spLocks noChangeArrowheads="1"/>
            </p:cNvSpPr>
            <p:nvPr/>
          </p:nvSpPr>
          <p:spPr bwMode="auto">
            <a:xfrm>
              <a:off x="7073" y="6088"/>
              <a:ext cx="92" cy="746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7736" y="939"/>
              <a:ext cx="1061" cy="408"/>
            </a:xfrm>
            <a:prstGeom prst="rect">
              <a:avLst/>
            </a:prstGeom>
            <a:solidFill>
              <a:srgbClr val="FFFFCC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7974" y="969"/>
              <a:ext cx="60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Line 68"/>
            <p:cNvSpPr>
              <a:spLocks noChangeShapeType="1"/>
            </p:cNvSpPr>
            <p:nvPr/>
          </p:nvSpPr>
          <p:spPr bwMode="auto">
            <a:xfrm>
              <a:off x="8164" y="7794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 flipV="1">
              <a:off x="8164" y="7794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>
              <a:off x="8272" y="1364"/>
              <a:ext cx="1" cy="65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65"/>
            <p:cNvSpPr>
              <a:spLocks noChangeArrowheads="1"/>
            </p:cNvSpPr>
            <p:nvPr/>
          </p:nvSpPr>
          <p:spPr bwMode="auto">
            <a:xfrm>
              <a:off x="8220" y="6088"/>
              <a:ext cx="93" cy="531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8220" y="6734"/>
              <a:ext cx="93" cy="200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240" y="939"/>
              <a:ext cx="1168" cy="408"/>
            </a:xfrm>
            <a:prstGeom prst="rect">
              <a:avLst/>
            </a:prstGeom>
            <a:solidFill>
              <a:srgbClr val="FFFFCC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543" y="969"/>
              <a:ext cx="58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Login link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4722" y="539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4722" y="539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>
              <a:off x="4830" y="1364"/>
              <a:ext cx="1" cy="41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4778" y="2299"/>
              <a:ext cx="93" cy="200"/>
            </a:xfrm>
            <a:prstGeom prst="rect">
              <a:avLst/>
            </a:prstGeom>
            <a:solidFill>
              <a:srgbClr val="FFFFFF"/>
            </a:solidFill>
            <a:ln w="2540">
              <a:solidFill>
                <a:srgbClr val="9900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778" y="1342"/>
              <a:ext cx="129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5869" y="7966"/>
              <a:ext cx="216" cy="216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V="1">
              <a:off x="5869" y="7966"/>
              <a:ext cx="216" cy="216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2542" y="5899"/>
              <a:ext cx="215" cy="216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V="1">
              <a:off x="2542" y="5899"/>
              <a:ext cx="215" cy="216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3575" y="544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flipV="1">
              <a:off x="3575" y="544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2703" y="1895"/>
              <a:ext cx="922" cy="1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flipH="1">
              <a:off x="3496" y="1895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flipH="1" flipV="1">
              <a:off x="3496" y="1841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2395" y="1647"/>
              <a:ext cx="141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1: User activates UI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2703" y="3962"/>
              <a:ext cx="3217" cy="1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H="1">
              <a:off x="5791" y="3962"/>
              <a:ext cx="129" cy="53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flipH="1" flipV="1">
              <a:off x="5791" y="3908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3"/>
            <p:cNvSpPr>
              <a:spLocks noChangeArrowheads="1"/>
            </p:cNvSpPr>
            <p:nvPr/>
          </p:nvSpPr>
          <p:spPr bwMode="auto">
            <a:xfrm>
              <a:off x="3302" y="3714"/>
              <a:ext cx="210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4. Fill user name and password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 flipH="1">
              <a:off x="2707" y="3043"/>
              <a:ext cx="3213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2707" y="3043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 flipV="1">
              <a:off x="2707" y="2989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39"/>
            <p:cNvSpPr>
              <a:spLocks noChangeArrowheads="1"/>
            </p:cNvSpPr>
            <p:nvPr/>
          </p:nvSpPr>
          <p:spPr bwMode="auto">
            <a:xfrm>
              <a:off x="3507" y="2795"/>
              <a:ext cx="166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3: Display the login form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flipH="1">
              <a:off x="6034" y="6947"/>
              <a:ext cx="2180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>
              <a:off x="6034" y="6947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 flipV="1">
              <a:off x="6034" y="6893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35"/>
            <p:cNvSpPr>
              <a:spLocks noChangeArrowheads="1"/>
            </p:cNvSpPr>
            <p:nvPr/>
          </p:nvSpPr>
          <p:spPr bwMode="auto">
            <a:xfrm>
              <a:off x="6683" y="6700"/>
              <a:ext cx="100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10. Response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8164" y="7794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V="1">
              <a:off x="8164" y="7794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32"/>
            <p:cNvSpPr>
              <a:spLocks noChangeShapeType="1"/>
            </p:cNvSpPr>
            <p:nvPr/>
          </p:nvSpPr>
          <p:spPr bwMode="auto">
            <a:xfrm>
              <a:off x="7178" y="6086"/>
              <a:ext cx="1036" cy="1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 flipH="1">
              <a:off x="8085" y="6086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 flipH="1" flipV="1">
              <a:off x="8085" y="6032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29"/>
            <p:cNvSpPr>
              <a:spLocks noChangeArrowheads="1"/>
            </p:cNvSpPr>
            <p:nvPr/>
          </p:nvSpPr>
          <p:spPr bwMode="auto">
            <a:xfrm>
              <a:off x="7088" y="5838"/>
              <a:ext cx="12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8. Step 5 continue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>
              <a:off x="7017" y="745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 flipV="1">
              <a:off x="7017" y="745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 flipH="1">
              <a:off x="6034" y="5627"/>
              <a:ext cx="1033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6034" y="5627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6034" y="5573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3"/>
            <p:cNvSpPr>
              <a:spLocks noChangeArrowheads="1"/>
            </p:cNvSpPr>
            <p:nvPr/>
          </p:nvSpPr>
          <p:spPr bwMode="auto">
            <a:xfrm>
              <a:off x="6163" y="5379"/>
              <a:ext cx="87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7. Try again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8" name="Line 22"/>
            <p:cNvSpPr>
              <a:spLocks noChangeShapeType="1"/>
            </p:cNvSpPr>
            <p:nvPr/>
          </p:nvSpPr>
          <p:spPr bwMode="auto">
            <a:xfrm>
              <a:off x="8329" y="6201"/>
              <a:ext cx="538" cy="1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1"/>
            <p:cNvSpPr>
              <a:spLocks noChangeShapeType="1"/>
            </p:cNvSpPr>
            <p:nvPr/>
          </p:nvSpPr>
          <p:spPr bwMode="auto">
            <a:xfrm>
              <a:off x="8867" y="6201"/>
              <a:ext cx="1" cy="107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0"/>
            <p:cNvSpPr>
              <a:spLocks noChangeShapeType="1"/>
            </p:cNvSpPr>
            <p:nvPr/>
          </p:nvSpPr>
          <p:spPr bwMode="auto">
            <a:xfrm flipH="1">
              <a:off x="8333" y="6308"/>
              <a:ext cx="534" cy="1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8333" y="6308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flipV="1">
              <a:off x="8333" y="6255"/>
              <a:ext cx="129" cy="53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7"/>
            <p:cNvSpPr>
              <a:spLocks noChangeArrowheads="1"/>
            </p:cNvSpPr>
            <p:nvPr/>
          </p:nvSpPr>
          <p:spPr bwMode="auto">
            <a:xfrm>
              <a:off x="8297" y="5953"/>
              <a:ext cx="70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9. Check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>
              <a:off x="2703" y="4765"/>
              <a:ext cx="4364" cy="1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 flipH="1">
              <a:off x="6938" y="4765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 flipH="1" flipV="1">
              <a:off x="6938" y="4712"/>
              <a:ext cx="129" cy="53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4561" y="4518"/>
              <a:ext cx="73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5. Submit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7182" y="4938"/>
              <a:ext cx="537" cy="1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1"/>
            <p:cNvSpPr>
              <a:spLocks noChangeShapeType="1"/>
            </p:cNvSpPr>
            <p:nvPr/>
          </p:nvSpPr>
          <p:spPr bwMode="auto">
            <a:xfrm>
              <a:off x="7719" y="4938"/>
              <a:ext cx="1" cy="107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 flipH="1">
              <a:off x="7185" y="5045"/>
              <a:ext cx="534" cy="1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9"/>
            <p:cNvSpPr>
              <a:spLocks noChangeShapeType="1"/>
            </p:cNvSpPr>
            <p:nvPr/>
          </p:nvSpPr>
          <p:spPr bwMode="auto">
            <a:xfrm>
              <a:off x="7185" y="5045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8"/>
            <p:cNvSpPr>
              <a:spLocks noChangeShapeType="1"/>
            </p:cNvSpPr>
            <p:nvPr/>
          </p:nvSpPr>
          <p:spPr bwMode="auto">
            <a:xfrm flipV="1">
              <a:off x="7185" y="4992"/>
              <a:ext cx="129" cy="53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7103" y="4690"/>
              <a:ext cx="79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6. Validate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" name="Line 6"/>
            <p:cNvSpPr>
              <a:spLocks noChangeShapeType="1"/>
            </p:cNvSpPr>
            <p:nvPr/>
          </p:nvSpPr>
          <p:spPr bwMode="auto">
            <a:xfrm>
              <a:off x="3736" y="2297"/>
              <a:ext cx="1036" cy="1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5"/>
            <p:cNvSpPr>
              <a:spLocks noChangeShapeType="1"/>
            </p:cNvSpPr>
            <p:nvPr/>
          </p:nvSpPr>
          <p:spPr bwMode="auto">
            <a:xfrm flipH="1">
              <a:off x="4643" y="2297"/>
              <a:ext cx="129" cy="53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4"/>
            <p:cNvSpPr>
              <a:spLocks noChangeShapeType="1"/>
            </p:cNvSpPr>
            <p:nvPr/>
          </p:nvSpPr>
          <p:spPr bwMode="auto">
            <a:xfrm flipH="1" flipV="1">
              <a:off x="4643" y="2243"/>
              <a:ext cx="129" cy="54"/>
            </a:xfrm>
            <a:prstGeom prst="line">
              <a:avLst/>
            </a:prstGeom>
            <a:noFill/>
            <a:ln w="698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3"/>
            <p:cNvSpPr>
              <a:spLocks noChangeArrowheads="1"/>
            </p:cNvSpPr>
            <p:nvPr/>
          </p:nvSpPr>
          <p:spPr bwMode="auto">
            <a:xfrm>
              <a:off x="3517" y="2049"/>
              <a:ext cx="151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2. Select the login link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" name="Line 2"/>
            <p:cNvSpPr>
              <a:spLocks noChangeShapeType="1"/>
            </p:cNvSpPr>
            <p:nvPr/>
          </p:nvSpPr>
          <p:spPr bwMode="auto">
            <a:xfrm>
              <a:off x="4722" y="5390"/>
              <a:ext cx="215" cy="215"/>
            </a:xfrm>
            <a:prstGeom prst="line">
              <a:avLst/>
            </a:prstGeom>
            <a:noFill/>
            <a:ln w="2540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7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diagram for upload assignment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F6B5-B559-4886-9CB8-9A1775B10C7D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26</a:t>
            </a:fld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2062"/>
            <a:ext cx="7315200" cy="5316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9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class diagram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95600" y="6248400"/>
            <a:ext cx="2133600" cy="320675"/>
          </a:xfrm>
        </p:spPr>
        <p:txBody>
          <a:bodyPr/>
          <a:lstStyle/>
          <a:p>
            <a:fld id="{A68579CB-2FDE-4B17-B273-A749786F1DC6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27</a:t>
            </a:fld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696200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3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design 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6248400"/>
            <a:ext cx="2133600" cy="320675"/>
          </a:xfrm>
        </p:spPr>
        <p:txBody>
          <a:bodyPr/>
          <a:lstStyle/>
          <a:p>
            <a:fld id="{1EA7DC9A-310B-406E-9352-4FFE18C8F015}" type="datetime1">
              <a:rPr lang="en-US" sz="1600" b="1" smtClean="0"/>
              <a:pPr/>
              <a:t>2/25/2014</a:t>
            </a:fld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28</a:t>
            </a:fld>
            <a:endParaRPr lang="en-US" sz="24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39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sz="6000" b="1" dirty="0" smtClean="0"/>
          </a:p>
          <a:p>
            <a:pPr algn="ctr">
              <a:buNone/>
            </a:pPr>
            <a:r>
              <a:rPr lang="en-US" sz="6000" b="1" dirty="0" smtClean="0"/>
              <a:t>The</a:t>
            </a:r>
            <a:r>
              <a:rPr lang="en-US" dirty="0" smtClean="0"/>
              <a:t>      </a:t>
            </a:r>
            <a:r>
              <a:rPr lang="en-US" sz="6000" b="1" dirty="0" smtClean="0"/>
              <a:t>End</a:t>
            </a:r>
            <a:endParaRPr lang="en-US" sz="6000" b="1" dirty="0"/>
          </a:p>
          <a:p>
            <a:pPr algn="ctr">
              <a:buNone/>
            </a:pPr>
            <a:r>
              <a:rPr lang="en-US" sz="6000" b="1" dirty="0" smtClean="0"/>
              <a:t>Thank you !!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just"/>
            <a:r>
              <a:rPr lang="en-US" sz="5400" b="1" dirty="0" smtClean="0"/>
              <a:t>Presentation outline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24600"/>
            <a:ext cx="2133600" cy="533400"/>
          </a:xfrm>
        </p:spPr>
        <p:txBody>
          <a:bodyPr/>
          <a:lstStyle/>
          <a:p>
            <a:fld id="{995FFC68-645C-4E26-BFB9-135FBB73DA2B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Project title</a:t>
            </a:r>
          </a:p>
          <a:p>
            <a:r>
              <a:rPr lang="en-US" sz="2800" b="1" dirty="0" smtClean="0"/>
              <a:t>Introduction</a:t>
            </a:r>
          </a:p>
          <a:p>
            <a:r>
              <a:rPr lang="en-US" sz="2800" b="1" dirty="0" smtClean="0"/>
              <a:t>Motive to develop the system</a:t>
            </a:r>
          </a:p>
          <a:p>
            <a:r>
              <a:rPr lang="en-US" sz="2800" b="1" dirty="0" smtClean="0"/>
              <a:t>Statement of the problem</a:t>
            </a:r>
          </a:p>
          <a:p>
            <a:r>
              <a:rPr lang="en-US" sz="2800" b="1" dirty="0" smtClean="0"/>
              <a:t>Objective of the project</a:t>
            </a:r>
          </a:p>
          <a:p>
            <a:pPr marL="0" indent="0">
              <a:buNone/>
            </a:pPr>
            <a:r>
              <a:rPr lang="en-US" sz="2800" b="1" dirty="0" smtClean="0"/>
              <a:t>       A) </a:t>
            </a:r>
            <a:r>
              <a:rPr lang="en-US" sz="2800" b="1" dirty="0"/>
              <a:t>G</a:t>
            </a:r>
            <a:r>
              <a:rPr lang="en-US" sz="2800" b="1" dirty="0" smtClean="0"/>
              <a:t>eneral objectives</a:t>
            </a:r>
          </a:p>
          <a:p>
            <a:pPr marL="0" indent="0">
              <a:buNone/>
            </a:pPr>
            <a:r>
              <a:rPr lang="en-US" sz="2800" b="1" dirty="0" smtClean="0"/>
              <a:t>         B)Specific objective</a:t>
            </a:r>
          </a:p>
          <a:p>
            <a:r>
              <a:rPr lang="en-US" sz="2800" b="1" dirty="0" smtClean="0"/>
              <a:t>Scope of the project</a:t>
            </a:r>
          </a:p>
          <a:p>
            <a:r>
              <a:rPr lang="en-US" sz="2800" b="1" dirty="0" smtClean="0"/>
              <a:t>Methodology</a:t>
            </a:r>
          </a:p>
          <a:p>
            <a:r>
              <a:rPr lang="en-US" sz="2800" b="1" dirty="0" smtClean="0"/>
              <a:t>Role player of the existing system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949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365125"/>
          </a:xfrm>
        </p:spPr>
        <p:txBody>
          <a:bodyPr/>
          <a:lstStyle/>
          <a:p>
            <a:fld id="{8E089E7F-9F51-4F14-9F9D-501FFD66D863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4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Work flow of existing system</a:t>
            </a:r>
          </a:p>
          <a:p>
            <a:r>
              <a:rPr lang="en-US" sz="2800" b="1" dirty="0" smtClean="0"/>
              <a:t>Use-case diagram</a:t>
            </a:r>
          </a:p>
          <a:p>
            <a:r>
              <a:rPr lang="en-US" sz="2800" b="1" dirty="0" smtClean="0"/>
              <a:t>Conceptual class diagram</a:t>
            </a:r>
          </a:p>
          <a:p>
            <a:r>
              <a:rPr lang="en-US" sz="2800" b="1" dirty="0" smtClean="0"/>
              <a:t>Sequence diagrams</a:t>
            </a:r>
          </a:p>
          <a:p>
            <a:r>
              <a:rPr lang="en-US" sz="2800" b="1" dirty="0" smtClean="0"/>
              <a:t>Activity diagram</a:t>
            </a:r>
          </a:p>
          <a:p>
            <a:r>
              <a:rPr lang="en-US" sz="2800" b="1" dirty="0" smtClean="0"/>
              <a:t>Design of class diagram</a:t>
            </a:r>
          </a:p>
          <a:p>
            <a:r>
              <a:rPr lang="en-US" sz="2800" b="1" dirty="0" smtClean="0"/>
              <a:t>Database design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395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Introduction </a:t>
            </a:r>
            <a:endParaRPr lang="en-US" sz="4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365125"/>
          </a:xfrm>
        </p:spPr>
        <p:txBody>
          <a:bodyPr/>
          <a:lstStyle/>
          <a:p>
            <a:fld id="{1C9CBEA5-05E9-4985-B79E-0FBC7116367D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5200" y="6248400"/>
            <a:ext cx="1143000" cy="4572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5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b="1" dirty="0" smtClean="0"/>
              <a:t>What is online  distance education?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 smtClean="0"/>
              <a:t> </a:t>
            </a:r>
            <a:r>
              <a:rPr lang="en-US" sz="4400" b="1" dirty="0"/>
              <a:t>T</a:t>
            </a:r>
            <a:r>
              <a:rPr lang="en-US" sz="4400" b="1" dirty="0" smtClean="0"/>
              <a:t>he ability  of teaching and learning process without going to university, college and so on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/>
              <a:t>T</a:t>
            </a:r>
            <a:r>
              <a:rPr lang="en-US" sz="4400" b="1" dirty="0" smtClean="0"/>
              <a:t>eachers and administrators want the teaching learning process to be easy, exciting and effective.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 smtClean="0"/>
              <a:t>Allow </a:t>
            </a:r>
            <a:r>
              <a:rPr lang="en-US" sz="4400" b="1" dirty="0"/>
              <a:t>educational institutions to utilize databases </a:t>
            </a:r>
            <a:r>
              <a:rPr lang="en-US" sz="4400" b="1" dirty="0" smtClean="0"/>
              <a:t>applications </a:t>
            </a:r>
            <a:r>
              <a:rPr lang="en-US" sz="4400" b="1" dirty="0"/>
              <a:t>such as online registration, online uploading reading materials and post updated information thus making the accessing of records centralized.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Motivation </a:t>
            </a:r>
            <a:endParaRPr lang="en-US" sz="6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019800"/>
            <a:ext cx="2476500" cy="476250"/>
          </a:xfrm>
        </p:spPr>
        <p:txBody>
          <a:bodyPr/>
          <a:lstStyle/>
          <a:p>
            <a:fld id="{C4D88A6E-8BDF-499C-8519-614C432BA232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6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458200" cy="4724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500" b="1" dirty="0" smtClean="0"/>
          </a:p>
          <a:p>
            <a:pPr marL="0" indent="0">
              <a:buNone/>
            </a:pPr>
            <a:r>
              <a:rPr lang="en-US" sz="3500" b="1" dirty="0" smtClean="0"/>
              <a:t>    </a:t>
            </a:r>
            <a:r>
              <a:rPr lang="en-US" sz="4600" b="1" dirty="0" smtClean="0"/>
              <a:t>The reasons that motivated us to develop  web-based system for Continuing and distance education</a:t>
            </a:r>
          </a:p>
          <a:p>
            <a:r>
              <a:rPr lang="en-US" sz="4600" b="1" dirty="0" smtClean="0"/>
              <a:t>The  system operated its task manually; because of this manual the office is suffered a lot of problems</a:t>
            </a:r>
          </a:p>
          <a:p>
            <a:pPr lvl="0"/>
            <a:r>
              <a:rPr lang="en-US" sz="4600" b="1" dirty="0"/>
              <a:t>To improve our knowledge regards to how to develop systems related to teaching and learning </a:t>
            </a:r>
            <a:r>
              <a:rPr lang="en-US" sz="4600" b="1" dirty="0" smtClean="0"/>
              <a:t>process</a:t>
            </a:r>
          </a:p>
          <a:p>
            <a:r>
              <a:rPr lang="en-US" sz="4600" b="1" dirty="0"/>
              <a:t>To provide alternative solutions with some prototype to the office.</a:t>
            </a:r>
          </a:p>
          <a:p>
            <a:pPr lvl="0"/>
            <a:endParaRPr lang="en-US" sz="4600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147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944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Background</a:t>
            </a:r>
            <a:endParaRPr lang="en-US" sz="4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Debre </a:t>
            </a:r>
            <a:r>
              <a:rPr lang="en-US" sz="3200" dirty="0"/>
              <a:t>Berhan University Continuing and Distance Education program </a:t>
            </a:r>
            <a:r>
              <a:rPr lang="en-US" sz="3200" dirty="0" smtClean="0"/>
              <a:t>established </a:t>
            </a:r>
            <a:r>
              <a:rPr lang="en-US" sz="3200" dirty="0"/>
              <a:t>in 1999 </a:t>
            </a:r>
            <a:r>
              <a:rPr lang="en-US" sz="3200" dirty="0" smtClean="0"/>
              <a:t> e.c.</a:t>
            </a:r>
          </a:p>
          <a:p>
            <a:pPr marL="0" indent="0">
              <a:buNone/>
            </a:pPr>
            <a:r>
              <a:rPr lang="en-US" sz="3200" dirty="0" smtClean="0"/>
              <a:t>The office has paper-based or manually operated system.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8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/>
              <a:t>Statement of the problem </a:t>
            </a:r>
            <a:endParaRPr lang="en-US" sz="6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9C3F-F84E-4E8B-9A81-280336770DA1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1"/>
            <a:ext cx="8534400" cy="48006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/>
              <a:t>Lack </a:t>
            </a:r>
            <a:r>
              <a:rPr lang="en-US" sz="3600" b="1" dirty="0"/>
              <a:t>of security because there is no centralized database </a:t>
            </a:r>
          </a:p>
          <a:p>
            <a:pPr lvl="0"/>
            <a:r>
              <a:rPr lang="en-US" sz="3600" b="1" dirty="0"/>
              <a:t>Time consuming because of it is manually </a:t>
            </a:r>
            <a:r>
              <a:rPr lang="en-US" sz="3600" b="1" dirty="0" smtClean="0"/>
              <a:t>operated</a:t>
            </a:r>
            <a:endParaRPr lang="en-US" sz="3600" b="1" dirty="0"/>
          </a:p>
          <a:p>
            <a:r>
              <a:rPr lang="en-US" sz="3600" b="1" dirty="0" smtClean="0"/>
              <a:t>Lack of consistency of data </a:t>
            </a:r>
          </a:p>
          <a:p>
            <a:pPr lvl="0"/>
            <a:r>
              <a:rPr lang="en-US" sz="3600" b="1" dirty="0"/>
              <a:t>Data redundancy </a:t>
            </a:r>
            <a:endParaRPr lang="en-US" sz="3600" b="1" dirty="0" smtClean="0"/>
          </a:p>
          <a:p>
            <a:pPr lvl="0"/>
            <a:r>
              <a:rPr lang="en-US" sz="3600" b="1" dirty="0" smtClean="0"/>
              <a:t>Loss of data because it is a paper based system  or manually system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1471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Objective of the project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227-9AA6-47DB-8680-0CCD5ADA803D}" type="datetime1">
              <a:rPr lang="en-US" sz="2400" b="1" smtClean="0"/>
              <a:pPr/>
              <a:t>2/25/2014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9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I)General objective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The general objective of this study is to assess the possibility of developing a prototype for continuing and distance education system so as to solve the existing problems. 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  To understand how the Continuing and Distance Education working and acquiring knowledge on how to solve those current problems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202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335</TotalTime>
  <Words>956</Words>
  <Application>Microsoft Office PowerPoint</Application>
  <PresentationFormat>On-screen Show (4:3)</PresentationFormat>
  <Paragraphs>244</Paragraphs>
  <Slides>29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Equity</vt:lpstr>
      <vt:lpstr>Visio</vt:lpstr>
      <vt:lpstr>PowerPoint Presentation</vt:lpstr>
      <vt:lpstr>PowerPoint Presentation</vt:lpstr>
      <vt:lpstr>Presentation outline</vt:lpstr>
      <vt:lpstr>PowerPoint Presentation</vt:lpstr>
      <vt:lpstr>Introduction </vt:lpstr>
      <vt:lpstr>Motivation </vt:lpstr>
      <vt:lpstr>Background</vt:lpstr>
      <vt:lpstr>Statement of the problem </vt:lpstr>
      <vt:lpstr>Objective of the project</vt:lpstr>
      <vt:lpstr>II)Specific objective</vt:lpstr>
      <vt:lpstr>Scope of the project </vt:lpstr>
      <vt:lpstr>Methodology </vt:lpstr>
      <vt:lpstr>II) Development tools and languages</vt:lpstr>
      <vt:lpstr>Role players of the existing system </vt:lpstr>
      <vt:lpstr>Role player description </vt:lpstr>
      <vt:lpstr>Continuing and distance education </vt:lpstr>
      <vt:lpstr>Finance department </vt:lpstr>
      <vt:lpstr>Office of registrar </vt:lpstr>
      <vt:lpstr>Work flow of the existing system</vt:lpstr>
      <vt:lpstr>Functional Requirements</vt:lpstr>
      <vt:lpstr>Non-functional requirements</vt:lpstr>
      <vt:lpstr>PowerPoint Presentation</vt:lpstr>
      <vt:lpstr>Conceptual class diagram </vt:lpstr>
      <vt:lpstr>Sequence diagrams for upload module</vt:lpstr>
      <vt:lpstr>Sequence diagram for login use-case</vt:lpstr>
      <vt:lpstr>Activity diagram for upload assignment </vt:lpstr>
      <vt:lpstr>Design of class diagram </vt:lpstr>
      <vt:lpstr>Database design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system for DBU continuing and distance education</dc:title>
  <dc:creator>DELL3010</dc:creator>
  <cp:lastModifiedBy>Red</cp:lastModifiedBy>
  <cp:revision>196</cp:revision>
  <dcterms:created xsi:type="dcterms:W3CDTF">2014-02-22T13:23:31Z</dcterms:created>
  <dcterms:modified xsi:type="dcterms:W3CDTF">2014-02-25T10:21:14Z</dcterms:modified>
</cp:coreProperties>
</file>