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9" r:id="rId2"/>
    <p:sldId id="257" r:id="rId3"/>
    <p:sldId id="282" r:id="rId4"/>
    <p:sldId id="260" r:id="rId5"/>
    <p:sldId id="261" r:id="rId6"/>
    <p:sldId id="287" r:id="rId7"/>
    <p:sldId id="262" r:id="rId8"/>
    <p:sldId id="263" r:id="rId9"/>
    <p:sldId id="264" r:id="rId10"/>
    <p:sldId id="265" r:id="rId11"/>
    <p:sldId id="266" r:id="rId12"/>
    <p:sldId id="290" r:id="rId13"/>
    <p:sldId id="267" r:id="rId14"/>
    <p:sldId id="268" r:id="rId15"/>
    <p:sldId id="288" r:id="rId16"/>
    <p:sldId id="269" r:id="rId17"/>
    <p:sldId id="289" r:id="rId18"/>
    <p:sldId id="270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5852-4EB3-4345-A522-D80CE3117172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7E0B2-2F6A-4EB4-BD60-5FB5D1988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7E0B2-2F6A-4EB4-BD60-5FB5D19888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8427-9848-4723-BF50-AE94C414E069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D052-E578-49B4-8F1A-2DC54B2D0F4C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CF21-7D29-4F49-9E94-C9EB97B7ADCD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24CE-1631-4035-B16F-195CD48E6841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CEAA-A8ED-4C8B-AD1A-2632B70D586B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F29C-2930-492D-9439-0CC0E4755D15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2588-6DED-4896-8D72-3F1EC030912D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FBF-CCB8-4AE8-B855-3FC9CA8506FF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48CF-72BA-465E-8428-4C23A279A847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A9B2-6A0B-430B-815C-7FDBADDAFD83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F72CEA-8AA4-4C41-A25F-4179DD990536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DEBB16F-269B-4BB6-83A3-B98F10809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096000"/>
            <a:ext cx="2476500" cy="476250"/>
          </a:xfrm>
        </p:spPr>
        <p:txBody>
          <a:bodyPr/>
          <a:lstStyle/>
          <a:p>
            <a:pPr algn="ctr"/>
            <a:fld id="{A1BE1BDB-800C-4BCF-9BA9-A4DF9EDFF54C}" type="datetime1">
              <a:rPr lang="en-US" sz="2400" b="1" smtClean="0"/>
              <a:pPr algn="ctr"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096000"/>
            <a:ext cx="685800" cy="533400"/>
          </a:xfrm>
        </p:spPr>
        <p:txBody>
          <a:bodyPr/>
          <a:lstStyle/>
          <a:p>
            <a:fld id="{FDEBB16F-269B-4BB6-83A3-B98F108094BA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90678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smtClean="0"/>
              <a:t>ONLINE SYSTEM FOR DBU CONTINUING AND DISTANCE EDUCATION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1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Functional Requirement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244475"/>
          </a:xfrm>
        </p:spPr>
        <p:txBody>
          <a:bodyPr/>
          <a:lstStyle/>
          <a:p>
            <a:fld id="{D2311F50-27F5-49F6-838E-C4031A091B7F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019800"/>
            <a:ext cx="914400" cy="533400"/>
          </a:xfrm>
        </p:spPr>
        <p:txBody>
          <a:bodyPr/>
          <a:lstStyle/>
          <a:p>
            <a:fld id="{FDEBB16F-269B-4BB6-83A3-B98F108094BA}" type="slidenum">
              <a:rPr lang="en-US" sz="2000" b="1" smtClean="0"/>
              <a:pPr/>
              <a:t>10</a:t>
            </a:fld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876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 Login </a:t>
            </a:r>
            <a:r>
              <a:rPr lang="en-US" sz="3000" b="1" dirty="0"/>
              <a:t>into the system; authorized user can login the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Manage </a:t>
            </a:r>
            <a:r>
              <a:rPr lang="en-US" sz="3000" b="1" dirty="0"/>
              <a:t>user’s account including creating and updating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Uploading </a:t>
            </a:r>
            <a:r>
              <a:rPr lang="en-US" sz="3000" b="1" dirty="0"/>
              <a:t>modules and assignments; enable an administrator upload module and assignment questions as well as download assignment answers submitted by students.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Downloading </a:t>
            </a:r>
            <a:r>
              <a:rPr lang="en-US" sz="3000" b="1" dirty="0"/>
              <a:t>modules and assignments; enable student to download module and download assignment questions.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Post </a:t>
            </a:r>
            <a:r>
              <a:rPr lang="en-US" sz="3000" b="1" dirty="0"/>
              <a:t>updated information; for students such information is, registration date, changed policies in the distance education etc.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Online </a:t>
            </a:r>
            <a:r>
              <a:rPr lang="en-US" sz="3000" b="1" dirty="0"/>
              <a:t>application to be registered </a:t>
            </a:r>
          </a:p>
          <a:p>
            <a:pPr lvl="0">
              <a:buFont typeface="Wingdings" pitchFamily="2" charset="2"/>
              <a:buChar char="§"/>
            </a:pPr>
            <a:endParaRPr lang="en-US" b="1" dirty="0" smtClean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5288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Use-case diagram design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8B3-B4B9-4993-A3D1-24B2B182FF5D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800" b="1" smtClean="0"/>
              <a:pPr/>
              <a:t>11</a:t>
            </a:fld>
            <a:endParaRPr lang="en-US" sz="28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931268"/>
              </p:ext>
            </p:extLst>
          </p:nvPr>
        </p:nvGraphicFramePr>
        <p:xfrm>
          <a:off x="1066800" y="533400"/>
          <a:ext cx="6172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Visio" r:id="rId4" imgW="7226198" imgH="9420454" progId="Visio.Drawing.11">
                  <p:embed/>
                </p:oleObj>
              </mc:Choice>
              <mc:Fallback>
                <p:oleObj name="Visio" r:id="rId4" imgW="7226198" imgH="942045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6172200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85555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Definition of class diagram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772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Class diagram </a:t>
            </a:r>
            <a:r>
              <a:rPr lang="en-US" sz="2800" b="1" dirty="0"/>
              <a:t>is </a:t>
            </a:r>
            <a:r>
              <a:rPr lang="en-US" sz="2800" b="1" dirty="0" smtClean="0"/>
              <a:t>a </a:t>
            </a:r>
            <a:r>
              <a:rPr lang="en-US" sz="2800" b="1" dirty="0"/>
              <a:t>graphical representation of the static view of the system and represents different aspects of the application. So a collection of class diagrams  </a:t>
            </a:r>
            <a:r>
              <a:rPr lang="en-US" sz="2800" b="1" dirty="0" smtClean="0"/>
              <a:t>represent </a:t>
            </a:r>
            <a:r>
              <a:rPr lang="en-US" sz="2800" b="1" dirty="0"/>
              <a:t>the whole </a:t>
            </a:r>
            <a:r>
              <a:rPr lang="en-US" sz="2800" b="1" dirty="0" smtClean="0"/>
              <a:t>system.</a:t>
            </a:r>
          </a:p>
          <a:p>
            <a:pPr marL="0" indent="0">
              <a:buNone/>
            </a:pPr>
            <a:r>
              <a:rPr lang="en-US" sz="2800" b="1" dirty="0" smtClean="0"/>
              <a:t>    Has 3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Class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And methods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1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Class diagram design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6807-78B5-4D3B-8813-F977E7B22280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13</a:t>
            </a:fld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"/>
            <a:ext cx="6553200" cy="54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6418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>Database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80AF-1451-4516-A49B-09DAEDA971F9}" type="datetime1">
              <a:rPr lang="en-US" sz="2400" b="1" smtClean="0"/>
              <a:pPr/>
              <a:t>6/9/2014</a:t>
            </a:fld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" y="6096000"/>
            <a:ext cx="2133600" cy="365125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14</a:t>
            </a:fld>
            <a:endParaRPr lang="en-US" sz="24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69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72293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/>
              <a:t>Definition Component diagram 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153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is a container of logical elements and represents things that participate in the execution of a system. Components also use the services of other components through one of its interfaces. </a:t>
            </a:r>
          </a:p>
        </p:txBody>
      </p:sp>
    </p:spTree>
    <p:extLst>
      <p:ext uri="{BB962C8B-B14F-4D97-AF65-F5344CB8AC3E}">
        <p14:creationId xmlns:p14="http://schemas.microsoft.com/office/powerpoint/2010/main" val="2087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Component diagram design 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81750"/>
            <a:ext cx="2476500" cy="476250"/>
          </a:xfrm>
        </p:spPr>
        <p:txBody>
          <a:bodyPr/>
          <a:lstStyle/>
          <a:p>
            <a:fld id="{177F52CE-F69B-4772-8FE9-0E27A6455D58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5943600"/>
            <a:ext cx="533400" cy="6096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16</a:t>
            </a:fld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53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5051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Deployment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0292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Deployment diagrams are used to visualize the topology of the physical components of a system where the software components are deployed</a:t>
            </a:r>
            <a:r>
              <a:rPr lang="en-US" sz="2800" b="1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Deployment diagrams are used for describing the hardware components where software components are deployed. 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12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Deployment diagram design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B344AAD6-8C5D-4261-97AA-8DC338D9132C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18</a:t>
            </a:fld>
            <a:endParaRPr lang="en-US" sz="2400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85800"/>
            <a:ext cx="6172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1983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sz="6000" b="1" dirty="0" smtClean="0"/>
          </a:p>
          <a:p>
            <a:pPr algn="ctr">
              <a:buNone/>
            </a:pPr>
            <a:r>
              <a:rPr lang="en-US" sz="6000" b="1" dirty="0" smtClean="0"/>
              <a:t>The</a:t>
            </a:r>
            <a:r>
              <a:rPr lang="en-US" dirty="0" smtClean="0"/>
              <a:t>      </a:t>
            </a:r>
            <a:r>
              <a:rPr lang="en-US" sz="6000" b="1" dirty="0" smtClean="0"/>
              <a:t>End</a:t>
            </a:r>
            <a:endParaRPr lang="en-US" sz="6000" b="1" dirty="0"/>
          </a:p>
          <a:p>
            <a:pPr algn="ctr">
              <a:buNone/>
            </a:pPr>
            <a:r>
              <a:rPr lang="en-US" sz="6000" b="1" dirty="0" smtClean="0"/>
              <a:t>Thank you !!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Horizontal Scroll 1"/>
          <p:cNvSpPr>
            <a:spLocks noChangeArrowheads="1"/>
          </p:cNvSpPr>
          <p:nvPr/>
        </p:nvSpPr>
        <p:spPr bwMode="auto">
          <a:xfrm>
            <a:off x="533400" y="304800"/>
            <a:ext cx="7772400" cy="5029200"/>
          </a:xfrm>
          <a:prstGeom prst="horizontalScroll">
            <a:avLst>
              <a:gd name="adj" fmla="val 1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FULL NAME</a:t>
            </a:r>
            <a:r>
              <a:rPr lang="en-US" sz="2000" b="1" dirty="0" smtClean="0">
                <a:latin typeface="Times New Roman" pitchFamily="18" charset="0"/>
              </a:rPr>
              <a:t>………………………………….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ID NUMBER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TEKLAY TEKLU……………………………………………..Compr/137/03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ALEMU ENDALE…………………………………………..Compr/104/03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TESFA ADAMU…………………………………………….Compr/091/03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YARED DINKU……………………………………………..Compr/097/03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DIRB WORKU………………………………………………Compr/067/03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476500" cy="476250"/>
          </a:xfrm>
        </p:spPr>
        <p:txBody>
          <a:bodyPr/>
          <a:lstStyle/>
          <a:p>
            <a:fld id="{CD6B2BF2-216A-45A6-BBA4-C186526542C7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5" name="Flowchart: Process 4"/>
          <p:cNvSpPr/>
          <p:nvPr/>
        </p:nvSpPr>
        <p:spPr>
          <a:xfrm>
            <a:off x="990600" y="360218"/>
            <a:ext cx="6553200" cy="6096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Final Industrial project </a:t>
            </a:r>
            <a:endParaRPr lang="en-US" sz="3600" b="1" dirty="0"/>
          </a:p>
        </p:txBody>
      </p:sp>
      <p:sp>
        <p:nvSpPr>
          <p:cNvPr id="6" name="Flowchart: Process 5"/>
          <p:cNvSpPr/>
          <p:nvPr/>
        </p:nvSpPr>
        <p:spPr>
          <a:xfrm>
            <a:off x="1295400" y="4724400"/>
            <a:ext cx="7010400" cy="7620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IT 4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Year Group-12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49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Presentation outline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24600"/>
            <a:ext cx="2133600" cy="533400"/>
          </a:xfrm>
        </p:spPr>
        <p:txBody>
          <a:bodyPr/>
          <a:lstStyle/>
          <a:p>
            <a:fld id="{995FFC68-645C-4E26-BFB9-135FBB73DA2B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38200"/>
            <a:ext cx="8153400" cy="60198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Introduction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Objective of the project</a:t>
            </a:r>
          </a:p>
          <a:p>
            <a:pPr marL="0" indent="0" algn="just">
              <a:buNone/>
            </a:pPr>
            <a:r>
              <a:rPr lang="en-US" sz="2800" b="1" dirty="0" smtClean="0"/>
              <a:t>       I) </a:t>
            </a:r>
            <a:r>
              <a:rPr lang="en-US" sz="2800" b="1" dirty="0"/>
              <a:t>G</a:t>
            </a:r>
            <a:r>
              <a:rPr lang="en-US" sz="2800" b="1" dirty="0" smtClean="0"/>
              <a:t>eneral objectives</a:t>
            </a:r>
          </a:p>
          <a:p>
            <a:pPr marL="0" indent="0" algn="just">
              <a:buNone/>
            </a:pPr>
            <a:r>
              <a:rPr lang="en-US" sz="2800" b="1" dirty="0" smtClean="0"/>
              <a:t>        II)Specific objective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Scope of the project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Functional requirement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Use-case diagram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Class diagram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Database design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Component diagram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Deployment diagram </a:t>
            </a:r>
          </a:p>
          <a:p>
            <a:pPr marL="0" indent="0" algn="just">
              <a:buNone/>
            </a:pPr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49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Introduction 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2133600" cy="365125"/>
          </a:xfrm>
        </p:spPr>
        <p:txBody>
          <a:bodyPr/>
          <a:lstStyle/>
          <a:p>
            <a:fld id="{1C9CBEA5-05E9-4985-B79E-0FBC7116367D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4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b="1" dirty="0" smtClean="0"/>
              <a:t>  What is online  distance education?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 </a:t>
            </a:r>
            <a:r>
              <a:rPr lang="en-US" sz="4400" b="1" dirty="0"/>
              <a:t>T</a:t>
            </a:r>
            <a:r>
              <a:rPr lang="en-US" sz="4400" b="1" dirty="0" smtClean="0"/>
              <a:t>he ability  of teaching and learning process without going to university, college and so on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/>
              <a:t>T</a:t>
            </a:r>
            <a:r>
              <a:rPr lang="en-US" sz="4400" b="1" dirty="0" smtClean="0"/>
              <a:t>eachers and administrators want the teaching learning process to be easy, exciting and effective.</a:t>
            </a:r>
          </a:p>
          <a:p>
            <a:pPr>
              <a:buFont typeface="Wingdings" pitchFamily="2" charset="2"/>
              <a:buChar char="ü"/>
            </a:pPr>
            <a:r>
              <a:rPr lang="en-US" sz="4400" b="1" dirty="0" smtClean="0"/>
              <a:t>Allow </a:t>
            </a:r>
            <a:r>
              <a:rPr lang="en-US" sz="4400" b="1" dirty="0"/>
              <a:t>educational institutions to utilize databases </a:t>
            </a:r>
            <a:r>
              <a:rPr lang="en-US" sz="4400" b="1" dirty="0" smtClean="0"/>
              <a:t>applications </a:t>
            </a:r>
            <a:r>
              <a:rPr lang="en-US" sz="4400" b="1" dirty="0"/>
              <a:t>such as online registration, online uploading reading materials and post updated information thus making the accessing of records centralized.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Objectives </a:t>
            </a:r>
            <a:r>
              <a:rPr lang="en-US" sz="6000" b="1" dirty="0" smtClean="0"/>
              <a:t> </a:t>
            </a:r>
            <a:endParaRPr lang="en-US" sz="6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476500" cy="476250"/>
          </a:xfrm>
        </p:spPr>
        <p:txBody>
          <a:bodyPr/>
          <a:lstStyle/>
          <a:p>
            <a:fld id="{C4D88A6E-8BDF-499C-8519-614C432BA232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096000"/>
            <a:ext cx="457200" cy="457200"/>
          </a:xfrm>
        </p:spPr>
        <p:txBody>
          <a:bodyPr/>
          <a:lstStyle/>
          <a:p>
            <a:fld id="{FDEBB16F-269B-4BB6-83A3-B98F108094BA}" type="slidenum">
              <a:rPr lang="en-US" sz="2400" b="1" smtClean="0"/>
              <a:pPr/>
              <a:t>5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/>
              <a:t>I) General objective </a:t>
            </a:r>
          </a:p>
          <a:p>
            <a:pPr marL="0" indent="0" algn="just">
              <a:buNone/>
            </a:pPr>
            <a:r>
              <a:rPr lang="en-US" sz="3500" b="1" dirty="0" smtClean="0"/>
              <a:t>     </a:t>
            </a:r>
            <a:r>
              <a:rPr lang="en-US" sz="3600" b="1" dirty="0" smtClean="0"/>
              <a:t>The </a:t>
            </a:r>
            <a:r>
              <a:rPr lang="en-US" sz="3600" b="1" dirty="0"/>
              <a:t>general objective of this project is to develop interactive web-based system in order to overcome the problems some subsystems with the existing system. </a:t>
            </a:r>
            <a:endParaRPr lang="en-US" sz="3600" dirty="0"/>
          </a:p>
          <a:p>
            <a:pPr marL="0" indent="0" algn="just">
              <a:buNone/>
            </a:pPr>
            <a:endParaRPr lang="en-US" sz="3500" b="1" dirty="0" smtClean="0"/>
          </a:p>
          <a:p>
            <a:pPr marL="0" indent="0" algn="just">
              <a:buNone/>
            </a:pPr>
            <a:endParaRPr lang="en-US" sz="3500" b="1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47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II) Specific objectives </a:t>
            </a:r>
            <a:endParaRPr lang="en-US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05BD-0B95-45D2-B83D-CE7FBFD10C28}" type="datetime1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pPr lvl="0"/>
            <a:r>
              <a:rPr lang="en-US" sz="3200" b="1" dirty="0"/>
              <a:t>To minimize work complexity of the existing system</a:t>
            </a:r>
            <a:endParaRPr lang="en-US" sz="3200" dirty="0"/>
          </a:p>
          <a:p>
            <a:pPr lvl="0"/>
            <a:r>
              <a:rPr lang="en-US" sz="3200" b="1" dirty="0"/>
              <a:t>To minimize cost of copying or duplicating materials  </a:t>
            </a:r>
            <a:endParaRPr lang="en-US" sz="3200" dirty="0"/>
          </a:p>
          <a:p>
            <a:pPr lvl="0"/>
            <a:r>
              <a:rPr lang="en-US" sz="3200" b="1" dirty="0"/>
              <a:t>To reduce wastage of  time to submit assignments </a:t>
            </a:r>
            <a:endParaRPr lang="en-US" sz="3200" dirty="0"/>
          </a:p>
          <a:p>
            <a:pPr lvl="0"/>
            <a:r>
              <a:rPr lang="en-US" sz="3200" b="1" dirty="0"/>
              <a:t>To enable new applicants online applying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Scope of the project 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9C3F-F84E-4E8B-9A81-280336770DA1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1"/>
            <a:ext cx="8534400" cy="4800600"/>
          </a:xfrm>
        </p:spPr>
        <p:txBody>
          <a:bodyPr>
            <a:normAutofit/>
          </a:bodyPr>
          <a:lstStyle/>
          <a:p>
            <a:pPr lvl="0" algn="just"/>
            <a:r>
              <a:rPr lang="en-US" sz="3200" b="1" dirty="0"/>
              <a:t>Online application </a:t>
            </a:r>
            <a:endParaRPr lang="en-US" sz="3200" dirty="0"/>
          </a:p>
          <a:p>
            <a:pPr lvl="0" algn="just"/>
            <a:r>
              <a:rPr lang="en-US" sz="3200" b="1" dirty="0"/>
              <a:t>Distributing modules through internet </a:t>
            </a:r>
            <a:endParaRPr lang="en-US" sz="3200" dirty="0"/>
          </a:p>
          <a:p>
            <a:pPr lvl="0" algn="just"/>
            <a:r>
              <a:rPr lang="en-US" sz="3200" b="1" dirty="0"/>
              <a:t>Submission of assignment via the internet </a:t>
            </a:r>
            <a:endParaRPr lang="en-US" sz="3200" dirty="0"/>
          </a:p>
          <a:p>
            <a:pPr lvl="0" algn="just"/>
            <a:r>
              <a:rPr lang="en-US" sz="3200" b="1" dirty="0"/>
              <a:t>Distributing assignments for distance learners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147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Objective of the project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227-9AA6-47DB-8680-0CCD5ADA803D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8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I)General objective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The general objective of this study is to assess the possibility of developing a prototype for continuing and distance education system so as to solve the existing problems. 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  To understand how the Continuing and Distance Education working and acquiring knowledge on how to solve those current problems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2022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II)Specific objective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080E-55C2-4707-BBA2-38B212BF13CD}" type="datetime1">
              <a:rPr lang="en-US" sz="2400" b="1" smtClean="0"/>
              <a:pPr/>
              <a:t>6/9/2014</a:t>
            </a:fld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B16F-269B-4BB6-83A3-B98F108094BA}" type="slidenum">
              <a:rPr lang="en-US" sz="2400" b="1" smtClean="0"/>
              <a:pPr/>
              <a:t>9</a:t>
            </a:fld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Understanding the existing continuing and distance education system</a:t>
            </a:r>
          </a:p>
          <a:p>
            <a:pPr lvl="0"/>
            <a:r>
              <a:rPr lang="en-US" sz="3500" b="1" dirty="0"/>
              <a:t>Find out the requirement required to design the prototype  </a:t>
            </a:r>
            <a:endParaRPr lang="en-US" sz="3500" dirty="0"/>
          </a:p>
          <a:p>
            <a:pPr lvl="0"/>
            <a:r>
              <a:rPr lang="en-US" sz="3500" b="1" dirty="0"/>
              <a:t>Design the proposed prototype for the existing system, based on the business rule </a:t>
            </a:r>
            <a:endParaRPr lang="en-US" sz="3500" dirty="0"/>
          </a:p>
          <a:p>
            <a:pPr lvl="0"/>
            <a:r>
              <a:rPr lang="en-US" sz="3500" b="1" dirty="0"/>
              <a:t>Implementing the desired system </a:t>
            </a:r>
            <a:endParaRPr lang="en-US" sz="3500" dirty="0"/>
          </a:p>
          <a:p>
            <a:pPr lvl="0"/>
            <a:r>
              <a:rPr lang="en-US" sz="3500" b="1" dirty="0"/>
              <a:t>Testing and validating the developed </a:t>
            </a:r>
            <a:r>
              <a:rPr lang="en-US" sz="3500" b="1" dirty="0" smtClean="0"/>
              <a:t>system</a:t>
            </a:r>
          </a:p>
          <a:p>
            <a:r>
              <a:rPr lang="en-US" sz="3500" b="1" dirty="0"/>
              <a:t>Organize the document so as to submit for evaluation </a:t>
            </a:r>
            <a:r>
              <a:rPr lang="en-US" sz="3500" b="1" dirty="0" smtClean="0"/>
              <a:t>purpose </a:t>
            </a:r>
            <a:endParaRPr lang="en-US" sz="35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97188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441</TotalTime>
  <Words>598</Words>
  <Application>Microsoft Office PowerPoint</Application>
  <PresentationFormat>On-screen Show (4:3)</PresentationFormat>
  <Paragraphs>145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Equity</vt:lpstr>
      <vt:lpstr>Visio</vt:lpstr>
      <vt:lpstr>PowerPoint Presentation</vt:lpstr>
      <vt:lpstr>PowerPoint Presentation</vt:lpstr>
      <vt:lpstr>Presentation outline</vt:lpstr>
      <vt:lpstr>Introduction </vt:lpstr>
      <vt:lpstr>Objectives  </vt:lpstr>
      <vt:lpstr>II) Specific objectives </vt:lpstr>
      <vt:lpstr>Scope of the project </vt:lpstr>
      <vt:lpstr>Objective of the project</vt:lpstr>
      <vt:lpstr>II)Specific objective</vt:lpstr>
      <vt:lpstr>Functional Requirement</vt:lpstr>
      <vt:lpstr>Use-case diagram design</vt:lpstr>
      <vt:lpstr>Definition of class diagram</vt:lpstr>
      <vt:lpstr> Class diagram design</vt:lpstr>
      <vt:lpstr>Database design</vt:lpstr>
      <vt:lpstr>Definition Component diagram </vt:lpstr>
      <vt:lpstr>Component diagram design </vt:lpstr>
      <vt:lpstr>Definition of Deployment </vt:lpstr>
      <vt:lpstr>Deployment diagram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system for DBU continuing and distance education</dc:title>
  <dc:creator>DELL3010</dc:creator>
  <cp:lastModifiedBy>ismail - [2010]</cp:lastModifiedBy>
  <cp:revision>240</cp:revision>
  <dcterms:created xsi:type="dcterms:W3CDTF">2014-02-22T13:23:31Z</dcterms:created>
  <dcterms:modified xsi:type="dcterms:W3CDTF">2014-06-10T00:47:32Z</dcterms:modified>
</cp:coreProperties>
</file>