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67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109ED3-7654-4BA6-9AB7-F5E23807CB14}" type="datetimeFigureOut">
              <a:rPr lang="en-US" smtClean="0"/>
              <a:t>5/23/2014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9F987C-00F9-422D-8B58-B525187F7FE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F28A645-B530-418B-829B-B715BEBE162B}" type="datetime1">
              <a:rPr lang="en-US" smtClean="0"/>
              <a:t>5/23/2014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9B6B893-3315-4341-B2D9-305568F61E1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FBCD9C-4E25-40EF-BD31-3747DC744ED7}" type="datetime1">
              <a:rPr lang="en-US" smtClean="0"/>
              <a:t>5/23/2014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6B893-3315-4341-B2D9-305568F61E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0AF50A-A528-4027-91DE-517E8A7D4366}" type="datetime1">
              <a:rPr lang="en-US" smtClean="0"/>
              <a:t>5/23/2014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6B893-3315-4341-B2D9-305568F61E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731C97A-CB8A-4F98-A9E0-71F39D6616F1}" type="datetime1">
              <a:rPr lang="en-US" smtClean="0"/>
              <a:t>5/23/2014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6B893-3315-4341-B2D9-305568F61E1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0DA4E9-DB4A-4BF0-B00D-5F79D12965DB}" type="datetime1">
              <a:rPr lang="en-US" smtClean="0"/>
              <a:t>5/23/2014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9B6B893-3315-4341-B2D9-305568F61E1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8F439CF-0DAF-4F36-81D7-17517038EF60}" type="datetime1">
              <a:rPr lang="en-US" smtClean="0"/>
              <a:t>5/23/2014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6B893-3315-4341-B2D9-305568F61E1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8CB1641-62CC-49BF-8A6B-43344E91E5C2}" type="datetime1">
              <a:rPr lang="en-US" smtClean="0"/>
              <a:t>5/23/2014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B6B893-3315-4341-B2D9-305568F61E1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0C600D-8443-4331-82F9-8C7B806B9DD0}" type="datetime1">
              <a:rPr lang="en-US" smtClean="0"/>
              <a:t>5/23/2014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B6B893-3315-4341-B2D9-305568F61E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EB553-05D1-4FBD-A7BE-16DCFEC68F85}" type="datetime1">
              <a:rPr lang="en-US" smtClean="0"/>
              <a:t>5/23/2014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B6B893-3315-4341-B2D9-305568F61E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8E3406-1932-46A4-A33C-4E195E7F8A0E}" type="datetime1">
              <a:rPr lang="en-US" smtClean="0"/>
              <a:t>5/23/2014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6B893-3315-4341-B2D9-305568F61E1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B9F6B6-0BAF-4EE3-AC31-E703A0321C08}" type="datetime1">
              <a:rPr lang="en-US" smtClean="0"/>
              <a:t>5/23/2014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9B6B893-3315-4341-B2D9-305568F61E1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094ECB3-BBF3-49C6-A9E1-42885E87EEFE}" type="datetime1">
              <a:rPr lang="en-US" smtClean="0"/>
              <a:t>5/23/2014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9B6B893-3315-4341-B2D9-305568F61E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1"/>
            <a:ext cx="7772400" cy="1295400"/>
          </a:xfrm>
        </p:spPr>
        <p:txBody>
          <a:bodyPr/>
          <a:lstStyle/>
          <a:p>
            <a:r>
              <a:rPr lang="en-US" dirty="0" smtClean="0"/>
              <a:t>GrouIp-12 </a:t>
            </a:r>
            <a:endParaRPr lang="en-US" dirty="0"/>
          </a:p>
        </p:txBody>
      </p:sp>
      <p:sp>
        <p:nvSpPr>
          <p:cNvPr id="9" name="Horizontal Scroll 1"/>
          <p:cNvSpPr>
            <a:spLocks noChangeArrowheads="1"/>
          </p:cNvSpPr>
          <p:nvPr/>
        </p:nvSpPr>
        <p:spPr bwMode="auto">
          <a:xfrm>
            <a:off x="304800" y="990600"/>
            <a:ext cx="7772400" cy="4953000"/>
          </a:xfrm>
          <a:prstGeom prst="horizontalScroll">
            <a:avLst>
              <a:gd name="adj" fmla="val 12500"/>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1"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lang="en-US" sz="1200" b="1" dirty="0" smtClean="0">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1"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lang="en-US" sz="1200" b="1" dirty="0" smtClean="0">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1"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lang="en-US" sz="1200" b="1" dirty="0" smtClean="0">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1"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lang="en-US" sz="1200" b="1" dirty="0" smtClean="0">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rPr>
              <a:t>FULL NAME</a:t>
            </a:r>
            <a:r>
              <a:rPr lang="en-US" sz="2000" b="1" dirty="0" smtClean="0">
                <a:latin typeface="Times New Roman" pitchFamily="18" charset="0"/>
              </a:rPr>
              <a:t>………………………………….</a:t>
            </a:r>
            <a:r>
              <a:rPr kumimoji="0" lang="en-US" sz="2000" b="1" i="0" u="none" strike="noStrike" cap="none" normalizeH="0" dirty="0" smtClean="0">
                <a:ln>
                  <a:noFill/>
                </a:ln>
                <a:solidFill>
                  <a:schemeClr val="tx1"/>
                </a:solidFill>
                <a:effectLst/>
                <a:latin typeface="Times New Roman" pitchFamily="18" charset="0"/>
              </a:rPr>
              <a:t> </a:t>
            </a:r>
            <a:r>
              <a:rPr kumimoji="0" lang="en-US" sz="2000" b="1" i="0" u="none" strike="noStrike" cap="none" normalizeH="0" baseline="0" dirty="0" smtClean="0">
                <a:ln>
                  <a:noFill/>
                </a:ln>
                <a:solidFill>
                  <a:schemeClr val="tx1"/>
                </a:solidFill>
                <a:effectLst/>
                <a:latin typeface="Calibri" pitchFamily="34" charset="0"/>
              </a:rPr>
              <a:t>ID NUMBER</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rPr>
              <a:t>TEKLAY TEKLU……………………………………………..Compr/137/03</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rPr>
              <a:t>ALEMU ENDALE…………………………………………..Compr/104/03</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rPr>
              <a:t>TESFA ADAMU…………………………………………….Compr/091/03</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rPr>
              <a:t>YARED DINKU……………………………………………..Compr/097/03</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rPr>
              <a:t>DIRB WORKU………………………………………………Compr/067/03</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2000" b="1"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1"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Rectangle 9"/>
          <p:cNvSpPr/>
          <p:nvPr/>
        </p:nvSpPr>
        <p:spPr>
          <a:xfrm>
            <a:off x="0" y="304800"/>
            <a:ext cx="914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t>GIS GROUP ASSIGNMENT</a:t>
            </a:r>
            <a:endParaRPr lang="en-US" sz="4400" b="1" dirty="0"/>
          </a:p>
        </p:txBody>
      </p:sp>
      <p:sp>
        <p:nvSpPr>
          <p:cNvPr id="11" name="Date Placeholder 10"/>
          <p:cNvSpPr>
            <a:spLocks noGrp="1"/>
          </p:cNvSpPr>
          <p:nvPr>
            <p:ph type="dt" sz="half" idx="10"/>
          </p:nvPr>
        </p:nvSpPr>
        <p:spPr>
          <a:xfrm>
            <a:off x="6172200" y="6248400"/>
            <a:ext cx="2476500" cy="419100"/>
          </a:xfrm>
          <a:solidFill>
            <a:schemeClr val="accent2"/>
          </a:solidFill>
          <a:ln>
            <a:solidFill>
              <a:srgbClr val="0070C0"/>
            </a:solidFill>
          </a:ln>
        </p:spPr>
        <p:txBody>
          <a:bodyPr/>
          <a:lstStyle/>
          <a:p>
            <a:fld id="{4262C998-8531-4FB1-90E8-8458137591AF}" type="datetime1">
              <a:rPr lang="en-US" sz="1800" smtClean="0"/>
              <a:t>5/23/2014</a:t>
            </a:fld>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371600"/>
          </a:xfrm>
        </p:spPr>
        <p:txBody>
          <a:bodyPr>
            <a:normAutofit fontScale="90000"/>
          </a:bodyPr>
          <a:lstStyle/>
          <a:p>
            <a:pPr algn="ctr"/>
            <a:r>
              <a:rPr lang="en-US" b="1" dirty="0" smtClean="0"/>
              <a:t/>
            </a:r>
            <a:br>
              <a:rPr lang="en-US" b="1" dirty="0" smtClean="0"/>
            </a:br>
            <a:r>
              <a:rPr lang="en-US" sz="5300" b="1" dirty="0" smtClean="0"/>
              <a:t> </a:t>
            </a:r>
            <a:r>
              <a:rPr lang="en-US" sz="5300" b="1" dirty="0" smtClean="0"/>
              <a:t/>
            </a:r>
            <a:br>
              <a:rPr lang="en-US" sz="5300" b="1" dirty="0" smtClean="0"/>
            </a:br>
            <a:r>
              <a:rPr lang="en-US" sz="5300" b="1" dirty="0" smtClean="0"/>
              <a:t/>
            </a:r>
            <a:br>
              <a:rPr lang="en-US" sz="5300" b="1" dirty="0" smtClean="0"/>
            </a:br>
            <a:r>
              <a:rPr lang="en-US" sz="5300" b="1" dirty="0" smtClean="0"/>
              <a:t/>
            </a:r>
            <a:br>
              <a:rPr lang="en-US" sz="5300" b="1" dirty="0" smtClean="0"/>
            </a:br>
            <a:r>
              <a:rPr lang="en-US" sz="5300" b="1" dirty="0" smtClean="0"/>
              <a:t/>
            </a:r>
            <a:br>
              <a:rPr lang="en-US" sz="5300" b="1" dirty="0" smtClean="0"/>
            </a:br>
            <a:r>
              <a:rPr lang="en-US" sz="5300" b="1" dirty="0" smtClean="0"/>
              <a:t/>
            </a:r>
            <a:br>
              <a:rPr lang="en-US" sz="5300" b="1" dirty="0" smtClean="0"/>
            </a:br>
            <a:r>
              <a:rPr lang="en-US" sz="5300" b="1" dirty="0" smtClean="0"/>
              <a:t/>
            </a:r>
            <a:br>
              <a:rPr lang="en-US" sz="5300" b="1" dirty="0" smtClean="0"/>
            </a:br>
            <a:r>
              <a:rPr lang="en-US" sz="5300" b="1" dirty="0" smtClean="0"/>
              <a:t/>
            </a:r>
            <a:br>
              <a:rPr lang="en-US" sz="5300" b="1" dirty="0" smtClean="0"/>
            </a:br>
            <a:r>
              <a:rPr lang="en-US" sz="5300" b="1" dirty="0" smtClean="0"/>
              <a:t>RAW</a:t>
            </a:r>
            <a:r>
              <a:rPr lang="en-US" sz="5300" b="1" dirty="0"/>
              <a:t/>
            </a:r>
            <a:br>
              <a:rPr lang="en-US" sz="5300" b="1" dirty="0"/>
            </a:br>
            <a:endParaRPr lang="en-US" b="1" dirty="0"/>
          </a:p>
        </p:txBody>
      </p:sp>
      <p:sp>
        <p:nvSpPr>
          <p:cNvPr id="3" name="Content Placeholder 2"/>
          <p:cNvSpPr>
            <a:spLocks noGrp="1"/>
          </p:cNvSpPr>
          <p:nvPr>
            <p:ph sz="quarter" idx="1"/>
          </p:nvPr>
        </p:nvSpPr>
        <p:spPr>
          <a:xfrm>
            <a:off x="457200" y="1219200"/>
            <a:ext cx="8229600" cy="4906963"/>
          </a:xfrm>
        </p:spPr>
        <p:txBody>
          <a:bodyPr>
            <a:normAutofit fontScale="92500"/>
          </a:bodyPr>
          <a:lstStyle/>
          <a:p>
            <a:pPr algn="just">
              <a:buFont typeface="Wingdings" pitchFamily="2" charset="2"/>
              <a:buChar char="ü"/>
            </a:pPr>
            <a:r>
              <a:rPr lang="en-US" sz="4000" b="1" dirty="0" smtClean="0">
                <a:latin typeface="Times New Roman" pitchFamily="18" charset="0"/>
                <a:cs typeface="Times New Roman" pitchFamily="18" charset="0"/>
              </a:rPr>
              <a:t>RAW </a:t>
            </a:r>
            <a:r>
              <a:rPr lang="en-US" sz="4000" b="1" dirty="0">
                <a:latin typeface="Times New Roman" pitchFamily="18" charset="0"/>
                <a:cs typeface="Times New Roman" pitchFamily="18" charset="0"/>
              </a:rPr>
              <a:t>refers to raw image formats that are available on some digital cameras, rather than to a specific </a:t>
            </a:r>
            <a:r>
              <a:rPr lang="en-US" sz="4000" b="1" dirty="0" smtClean="0">
                <a:latin typeface="Times New Roman" pitchFamily="18" charset="0"/>
                <a:cs typeface="Times New Roman" pitchFamily="18" charset="0"/>
              </a:rPr>
              <a:t>format</a:t>
            </a:r>
          </a:p>
          <a:p>
            <a:pPr algn="just">
              <a:buFont typeface="Wingdings" pitchFamily="2" charset="2"/>
              <a:buChar char="ü"/>
            </a:pPr>
            <a:r>
              <a:rPr lang="en-US" sz="4000" b="1" dirty="0" smtClean="0">
                <a:latin typeface="Times New Roman" pitchFamily="18" charset="0"/>
                <a:cs typeface="Times New Roman" pitchFamily="18" charset="0"/>
              </a:rPr>
              <a:t>There </a:t>
            </a:r>
            <a:r>
              <a:rPr lang="en-US" sz="4000" b="1" dirty="0">
                <a:latin typeface="Times New Roman" pitchFamily="18" charset="0"/>
                <a:cs typeface="Times New Roman" pitchFamily="18" charset="0"/>
              </a:rPr>
              <a:t>is a standard raw image format, the raw formats used by most cameras are not standardized or documented, and differ among camera manufacturers.</a:t>
            </a:r>
          </a:p>
          <a:p>
            <a:pPr algn="just">
              <a:buNone/>
            </a:pPr>
            <a:endParaRPr lang="en-US" sz="2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D1DF6E1-B86F-468D-B7B0-D78CD1F59CC4}" type="datetime1">
              <a:rPr lang="en-US" smtClean="0"/>
              <a:t>5/23/2014</a:t>
            </a:fld>
            <a:endParaRPr lang="en-US"/>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249362"/>
          </a:xfrm>
        </p:spPr>
        <p:txBody>
          <a:bodyPr>
            <a:normAutofit fontScale="90000"/>
          </a:bodyPr>
          <a:lstStyle/>
          <a:p>
            <a:pPr algn="ctr"/>
            <a:r>
              <a:rPr lang="en-US" b="1" dirty="0" smtClean="0"/>
              <a:t/>
            </a:r>
            <a:br>
              <a:rPr lang="en-US" b="1" dirty="0" smtClean="0"/>
            </a:br>
            <a:r>
              <a:rPr lang="en-US" sz="6000" b="1" dirty="0" smtClean="0"/>
              <a:t>GIF</a:t>
            </a:r>
            <a:r>
              <a:rPr lang="en-US" sz="6000" b="1" dirty="0"/>
              <a:t/>
            </a:r>
            <a:br>
              <a:rPr lang="en-US" sz="6000" b="1" dirty="0"/>
            </a:br>
            <a:endParaRPr lang="en-US" b="1" dirty="0"/>
          </a:p>
        </p:txBody>
      </p:sp>
      <p:sp>
        <p:nvSpPr>
          <p:cNvPr id="3" name="Content Placeholder 2"/>
          <p:cNvSpPr>
            <a:spLocks noGrp="1"/>
          </p:cNvSpPr>
          <p:nvPr>
            <p:ph sz="quarter" idx="1"/>
          </p:nvPr>
        </p:nvSpPr>
        <p:spPr>
          <a:xfrm>
            <a:off x="0" y="1066800"/>
            <a:ext cx="9144000" cy="5486400"/>
          </a:xfrm>
        </p:spPr>
        <p:txBody>
          <a:bodyPr>
            <a:normAutofit/>
          </a:bodyPr>
          <a:lstStyle/>
          <a:p>
            <a:pPr algn="just">
              <a:buFont typeface="Wingdings" pitchFamily="2" charset="2"/>
              <a:buChar char="ü"/>
            </a:pPr>
            <a:r>
              <a:rPr lang="en-US" sz="3200" b="1" dirty="0">
                <a:latin typeface="Times New Roman" pitchFamily="18" charset="0"/>
                <a:cs typeface="Times New Roman" pitchFamily="18" charset="0"/>
              </a:rPr>
              <a:t>GIF (Graphics Interchange Format) is limited to an 8-bit palette, or 256 </a:t>
            </a:r>
            <a:r>
              <a:rPr lang="en-US" sz="3200" b="1" dirty="0" smtClean="0">
                <a:latin typeface="Times New Roman" pitchFamily="18" charset="0"/>
                <a:cs typeface="Times New Roman" pitchFamily="18" charset="0"/>
              </a:rPr>
              <a:t>color</a:t>
            </a:r>
          </a:p>
          <a:p>
            <a:pPr algn="just">
              <a:buFont typeface="Wingdings" pitchFamily="2" charset="2"/>
              <a:buChar char="ü"/>
            </a:pPr>
            <a:r>
              <a:rPr lang="en-US" sz="3200" b="1" dirty="0">
                <a:latin typeface="Times New Roman" pitchFamily="18" charset="0"/>
                <a:cs typeface="Times New Roman" pitchFamily="18" charset="0"/>
              </a:rPr>
              <a:t>This makes the GIF format suitable for storing graphics with relatively few colors such as simple diagrams, shapes, logos and cartoon style images. </a:t>
            </a:r>
            <a:endParaRPr lang="en-US" sz="3200" b="1" dirty="0" smtClean="0">
              <a:latin typeface="Times New Roman" pitchFamily="18" charset="0"/>
              <a:cs typeface="Times New Roman" pitchFamily="18" charset="0"/>
            </a:endParaRPr>
          </a:p>
          <a:p>
            <a:pPr algn="just">
              <a:buFont typeface="Wingdings" pitchFamily="2" charset="2"/>
              <a:buChar char="ü"/>
            </a:pPr>
            <a:r>
              <a:rPr lang="en-US" sz="3200" b="1" dirty="0">
                <a:latin typeface="Times New Roman" pitchFamily="18" charset="0"/>
                <a:cs typeface="Times New Roman" pitchFamily="18" charset="0"/>
              </a:rPr>
              <a:t>The GIF format supports animation and is still widely used to provide image animation effects</a:t>
            </a:r>
            <a:r>
              <a:rPr lang="en-US" sz="3200" b="1" dirty="0" smtClean="0">
                <a:latin typeface="Times New Roman" pitchFamily="18" charset="0"/>
                <a:cs typeface="Times New Roman" pitchFamily="18" charset="0"/>
              </a:rPr>
              <a:t>.</a:t>
            </a:r>
          </a:p>
          <a:p>
            <a:pPr algn="just">
              <a:buFont typeface="Wingdings" pitchFamily="2" charset="2"/>
              <a:buChar char="ü"/>
            </a:pPr>
            <a:r>
              <a:rPr lang="en-US" sz="3200" b="1" dirty="0" smtClean="0">
                <a:latin typeface="Times New Roman" pitchFamily="18" charset="0"/>
                <a:cs typeface="Times New Roman" pitchFamily="18" charset="0"/>
              </a:rPr>
              <a:t> </a:t>
            </a:r>
            <a:r>
              <a:rPr lang="en-US" sz="3200" b="1" dirty="0">
                <a:latin typeface="Times New Roman" pitchFamily="18" charset="0"/>
                <a:cs typeface="Times New Roman" pitchFamily="18" charset="0"/>
              </a:rPr>
              <a:t>Its </a:t>
            </a:r>
            <a:r>
              <a:rPr lang="en-US" sz="3200" b="1" dirty="0" smtClean="0">
                <a:latin typeface="Times New Roman" pitchFamily="18" charset="0"/>
                <a:cs typeface="Times New Roman" pitchFamily="18" charset="0"/>
              </a:rPr>
              <a:t> </a:t>
            </a:r>
            <a:r>
              <a:rPr lang="en-US" sz="3200" b="1" dirty="0">
                <a:latin typeface="Times New Roman" pitchFamily="18" charset="0"/>
                <a:cs typeface="Times New Roman" pitchFamily="18" charset="0"/>
              </a:rPr>
              <a:t>lossless compression is more effective when large areas have a single color, and less effective for photographic or dithered images.</a:t>
            </a:r>
          </a:p>
          <a:p>
            <a:endParaRPr lang="en-US" dirty="0"/>
          </a:p>
        </p:txBody>
      </p:sp>
      <p:sp>
        <p:nvSpPr>
          <p:cNvPr id="4" name="Date Placeholder 3"/>
          <p:cNvSpPr>
            <a:spLocks noGrp="1"/>
          </p:cNvSpPr>
          <p:nvPr>
            <p:ph type="dt" sz="half" idx="10"/>
          </p:nvPr>
        </p:nvSpPr>
        <p:spPr/>
        <p:txBody>
          <a:bodyPr/>
          <a:lstStyle/>
          <a:p>
            <a:fld id="{B8EDD123-2E33-4E6E-A51F-7C331717E247}" type="datetime1">
              <a:rPr lang="en-US" smtClean="0"/>
              <a:t>5/23/2014</a:t>
            </a:fld>
            <a:endParaRPr lang="en-US" dirty="0"/>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fontScale="90000"/>
          </a:bodyPr>
          <a:lstStyle/>
          <a:p>
            <a:pPr algn="ctr"/>
            <a:r>
              <a:rPr lang="en-US" sz="5400" b="1" dirty="0"/>
              <a:t>BMP</a:t>
            </a:r>
            <a:endParaRPr lang="en-US" sz="5400" dirty="0"/>
          </a:p>
        </p:txBody>
      </p:sp>
      <p:sp>
        <p:nvSpPr>
          <p:cNvPr id="3" name="Content Placeholder 2"/>
          <p:cNvSpPr>
            <a:spLocks noGrp="1"/>
          </p:cNvSpPr>
          <p:nvPr>
            <p:ph sz="quarter" idx="1"/>
          </p:nvPr>
        </p:nvSpPr>
        <p:spPr>
          <a:xfrm>
            <a:off x="457200" y="1219200"/>
            <a:ext cx="8229600" cy="4906963"/>
          </a:xfrm>
        </p:spPr>
        <p:txBody>
          <a:bodyPr>
            <a:noAutofit/>
          </a:bodyPr>
          <a:lstStyle/>
          <a:p>
            <a:pPr algn="just">
              <a:buFont typeface="Wingdings" pitchFamily="2" charset="2"/>
              <a:buChar char="ü"/>
            </a:pPr>
            <a:r>
              <a:rPr lang="en-US" sz="2400" b="1"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BMP file format (Windows bitmap) handles graphics files within the Microsoft Windows OS. Typically, BMP files are uncompressed, and therefore large; their advantage is their simple structure and wide acceptance in </a:t>
            </a:r>
            <a:r>
              <a:rPr lang="en-US" sz="2400" b="1" dirty="0" smtClean="0">
                <a:latin typeface="Times New Roman" pitchFamily="18" charset="0"/>
                <a:cs typeface="Times New Roman" pitchFamily="18" charset="0"/>
              </a:rPr>
              <a:t>Windows </a:t>
            </a:r>
            <a:r>
              <a:rPr lang="en-US" sz="2400" b="1" dirty="0">
                <a:latin typeface="Times New Roman" pitchFamily="18" charset="0"/>
                <a:cs typeface="Times New Roman" pitchFamily="18" charset="0"/>
              </a:rPr>
              <a:t>programs</a:t>
            </a:r>
            <a:r>
              <a:rPr lang="en-US" sz="2400" b="1" dirty="0" smtClean="0">
                <a:latin typeface="Times New Roman" pitchFamily="18" charset="0"/>
                <a:cs typeface="Times New Roman" pitchFamily="18" charset="0"/>
              </a:rPr>
              <a:t>.</a:t>
            </a:r>
          </a:p>
          <a:p>
            <a:pPr algn="just">
              <a:buNone/>
            </a:pPr>
            <a:r>
              <a:rPr lang="en-US" sz="2400" b="1" u="sng" dirty="0" smtClean="0">
                <a:latin typeface="Times New Roman" pitchFamily="18" charset="0"/>
                <a:cs typeface="Times New Roman" pitchFamily="18" charset="0"/>
              </a:rPr>
              <a:t> </a:t>
            </a:r>
            <a:r>
              <a:rPr lang="en-US" sz="2400" b="1" u="sng" dirty="0" smtClean="0">
                <a:solidFill>
                  <a:srgbClr val="00B0F0"/>
                </a:solidFill>
                <a:latin typeface="Times New Roman" pitchFamily="18" charset="0"/>
                <a:cs typeface="Times New Roman" pitchFamily="18" charset="0"/>
              </a:rPr>
              <a:t>PNG:</a:t>
            </a:r>
            <a:r>
              <a:rPr lang="en-US" sz="2400" b="1" u="sng" dirty="0">
                <a:solidFill>
                  <a:srgbClr val="00B0F0"/>
                </a:solidFill>
                <a:latin typeface="Times New Roman" pitchFamily="18" charset="0"/>
                <a:cs typeface="Times New Roman" pitchFamily="18" charset="0"/>
              </a:rPr>
              <a:t> </a:t>
            </a:r>
            <a:r>
              <a:rPr lang="en-US" sz="2400" b="1" dirty="0">
                <a:latin typeface="Times New Roman" pitchFamily="18" charset="0"/>
                <a:cs typeface="Times New Roman" pitchFamily="18" charset="0"/>
              </a:rPr>
              <a:t>The PNG (Portable Network Graphics) file format was created as a free, open-source alternative to GIF. The PNG file format supports 8 bit palette images (with optional transparency for all palette colors) and 24 bit true color (16 million colors) or 48 bit true color with and without alpha channel - while GIF supports only 256 colors and a single transparent color.</a:t>
            </a:r>
          </a:p>
          <a:p>
            <a:pP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1DBED61-BF60-40F9-A9FB-7D0D1B614344}" type="datetime1">
              <a:rPr lang="en-US" smtClean="0"/>
              <a:t>5/23/2014</a:t>
            </a:fld>
            <a:endParaRPr lang="en-US"/>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t>Vector formats</a:t>
            </a:r>
          </a:p>
        </p:txBody>
      </p:sp>
      <p:sp>
        <p:nvSpPr>
          <p:cNvPr id="3" name="Content Placeholder 2"/>
          <p:cNvSpPr>
            <a:spLocks noGrp="1"/>
          </p:cNvSpPr>
          <p:nvPr>
            <p:ph sz="quarter" idx="1"/>
          </p:nvPr>
        </p:nvSpPr>
        <p:spPr>
          <a:xfrm>
            <a:off x="457200" y="1371600"/>
            <a:ext cx="8229600" cy="4953000"/>
          </a:xfrm>
        </p:spPr>
        <p:txBody>
          <a:bodyPr>
            <a:normAutofit fontScale="92500" lnSpcReduction="10000"/>
          </a:bodyPr>
          <a:lstStyle/>
          <a:p>
            <a:pPr algn="just">
              <a:buFont typeface="Wingdings" pitchFamily="2" charset="2"/>
              <a:buChar char="ü"/>
            </a:pPr>
            <a:r>
              <a:rPr lang="en-US" sz="3600" b="1" dirty="0">
                <a:latin typeface="Times New Roman" pitchFamily="18" charset="0"/>
                <a:cs typeface="Times New Roman" pitchFamily="18" charset="0"/>
              </a:rPr>
              <a:t>vector image formats contain a geometric description which can be rendered smoothly at any desired display size.</a:t>
            </a:r>
          </a:p>
          <a:p>
            <a:pPr algn="just">
              <a:buFont typeface="Wingdings" pitchFamily="2" charset="2"/>
              <a:buChar char="ü"/>
            </a:pPr>
            <a:r>
              <a:rPr lang="en-US" sz="3600" b="1" dirty="0" smtClean="0">
                <a:latin typeface="Times New Roman" pitchFamily="18" charset="0"/>
                <a:cs typeface="Times New Roman" pitchFamily="18" charset="0"/>
              </a:rPr>
              <a:t>vector </a:t>
            </a:r>
            <a:r>
              <a:rPr lang="en-US" sz="3600" b="1" dirty="0">
                <a:latin typeface="Times New Roman" pitchFamily="18" charset="0"/>
                <a:cs typeface="Times New Roman" pitchFamily="18" charset="0"/>
              </a:rPr>
              <a:t>images can be displayed with analog CRT technology such as that used in some electronic test equipment, medical monitors, radar displays, laser shows and early video games. Plotters are printers that use vector data rather than pixel data to draw graphics.</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C4B6BB6-6EF9-4C6E-88E2-C01A2650BF40}" type="datetime1">
              <a:rPr lang="en-US" smtClean="0"/>
              <a:t>5/23/2014</a:t>
            </a:fld>
            <a:endParaRPr lang="en-US" dirty="0"/>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latin typeface="Times New Roman" pitchFamily="18" charset="0"/>
                <a:cs typeface="Times New Roman" pitchFamily="18" charset="0"/>
              </a:rPr>
              <a:t>CGM</a:t>
            </a:r>
            <a:endParaRPr lang="en-US" sz="44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447800"/>
            <a:ext cx="8610600" cy="4678363"/>
          </a:xfrm>
        </p:spPr>
        <p:txBody>
          <a:bodyPr>
            <a:normAutofit fontScale="62500" lnSpcReduction="20000"/>
          </a:bodyPr>
          <a:lstStyle/>
          <a:p>
            <a:pPr algn="just">
              <a:buFont typeface="Wingdings" pitchFamily="2" charset="2"/>
              <a:buChar char="ü"/>
            </a:pPr>
            <a:r>
              <a:rPr lang="en-US" sz="4500" b="1" dirty="0" smtClean="0">
                <a:latin typeface="Times New Roman" pitchFamily="18" charset="0"/>
                <a:cs typeface="Times New Roman" pitchFamily="18" charset="0"/>
              </a:rPr>
              <a:t>CGM </a:t>
            </a:r>
            <a:r>
              <a:rPr lang="en-US" sz="4500" b="1" dirty="0">
                <a:latin typeface="Times New Roman" pitchFamily="18" charset="0"/>
                <a:cs typeface="Times New Roman" pitchFamily="18" charset="0"/>
              </a:rPr>
              <a:t>(Computer Graphics Metafile) is a file format for 2D vector graphics, raster graphics and text. All graphical elements can be specified in a textual source file that can be compiled into a binary file or one of two text representations. CGM provides a means of graphics data interchange for computer representation of 2D graphical information independent from any particular application, system, platform, or device. It has been adapted to some extent in the areas of technical illustration and professional design, but has largely been superseded by formats such as SVG (Scalable Vector Graphics.</a:t>
            </a:r>
          </a:p>
          <a:p>
            <a:endParaRPr lang="en-US" dirty="0"/>
          </a:p>
        </p:txBody>
      </p:sp>
      <p:sp>
        <p:nvSpPr>
          <p:cNvPr id="4" name="Date Placeholder 3"/>
          <p:cNvSpPr>
            <a:spLocks noGrp="1"/>
          </p:cNvSpPr>
          <p:nvPr>
            <p:ph type="dt" sz="half" idx="10"/>
          </p:nvPr>
        </p:nvSpPr>
        <p:spPr/>
        <p:txBody>
          <a:bodyPr/>
          <a:lstStyle/>
          <a:p>
            <a:fld id="{3D3E1CA0-0949-4778-B0FC-CFCFEE93EE48}" type="datetime1">
              <a:rPr lang="en-US" smtClean="0"/>
              <a:t>5/23/2014</a:t>
            </a:fld>
            <a:endParaRPr lang="en-US"/>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087562"/>
          </a:xfrm>
        </p:spPr>
        <p:txBody>
          <a:bodyPr>
            <a:noAutofit/>
          </a:bodyPr>
          <a:lstStyle/>
          <a:p>
            <a:pPr algn="ctr"/>
            <a:r>
              <a:rPr lang="en-US" sz="4400" b="1" dirty="0"/>
              <a:t>Gerber File Format (RS-274X)</a:t>
            </a:r>
            <a:r>
              <a:rPr lang="en-US" sz="4400" dirty="0"/>
              <a:t/>
            </a:r>
            <a:br>
              <a:rPr lang="en-US" sz="4400" dirty="0"/>
            </a:br>
            <a:endParaRPr lang="en-US" sz="4400" dirty="0"/>
          </a:p>
        </p:txBody>
      </p:sp>
      <p:sp>
        <p:nvSpPr>
          <p:cNvPr id="3" name="Content Placeholder 2"/>
          <p:cNvSpPr>
            <a:spLocks noGrp="1"/>
          </p:cNvSpPr>
          <p:nvPr>
            <p:ph sz="quarter" idx="1"/>
          </p:nvPr>
        </p:nvSpPr>
        <p:spPr>
          <a:xfrm>
            <a:off x="914400" y="1828800"/>
            <a:ext cx="7772400" cy="4572000"/>
          </a:xfrm>
        </p:spPr>
        <p:txBody>
          <a:bodyPr>
            <a:normAutofit fontScale="92500" lnSpcReduction="10000"/>
          </a:bodyPr>
          <a:lstStyle/>
          <a:p>
            <a:pPr algn="just">
              <a:buFont typeface="Wingdings" pitchFamily="2" charset="2"/>
              <a:buChar char="ü"/>
            </a:pPr>
            <a:r>
              <a:rPr lang="en-US" sz="4000" b="1" dirty="0">
                <a:latin typeface="Times New Roman" pitchFamily="18" charset="0"/>
                <a:cs typeface="Times New Roman" pitchFamily="18" charset="0"/>
              </a:rPr>
              <a:t> The Gerber Format (aka Extended Gerber, RS-274X) was developed by Gerber Systems Corp. It is the de facto standard format used by printed circuit board or PCB software. It is also widely used in other industries requiring high-precision 2D bi-level images.</a:t>
            </a:r>
          </a:p>
        </p:txBody>
      </p:sp>
      <p:sp>
        <p:nvSpPr>
          <p:cNvPr id="4" name="Date Placeholder 3"/>
          <p:cNvSpPr>
            <a:spLocks noGrp="1"/>
          </p:cNvSpPr>
          <p:nvPr>
            <p:ph type="dt" sz="half" idx="10"/>
          </p:nvPr>
        </p:nvSpPr>
        <p:spPr/>
        <p:txBody>
          <a:bodyPr/>
          <a:lstStyle/>
          <a:p>
            <a:fld id="{C2B24D59-60C8-4EE0-B3CB-5D9FB7959571}" type="datetime1">
              <a:rPr lang="en-US" smtClean="0"/>
              <a:t>5/23/2014</a:t>
            </a:fld>
            <a:endParaRPr lang="en-US"/>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600200"/>
          </a:xfrm>
        </p:spPr>
        <p:txBody>
          <a:bodyPr>
            <a:noAutofit/>
          </a:bodyPr>
          <a:lstStyle/>
          <a:p>
            <a:pPr algn="ctr"/>
            <a:r>
              <a:rPr lang="en-US" sz="4400" b="1" dirty="0" smtClean="0"/>
              <a:t>SVG</a:t>
            </a:r>
            <a:r>
              <a:rPr lang="en-US" sz="4400" dirty="0" smtClean="0"/>
              <a:t/>
            </a:r>
            <a:br>
              <a:rPr lang="en-US" sz="4400" dirty="0" smtClean="0"/>
            </a:br>
            <a:endParaRPr lang="en-US" sz="4400" dirty="0"/>
          </a:p>
        </p:txBody>
      </p:sp>
      <p:sp>
        <p:nvSpPr>
          <p:cNvPr id="3" name="Content Placeholder 2"/>
          <p:cNvSpPr>
            <a:spLocks noGrp="1"/>
          </p:cNvSpPr>
          <p:nvPr>
            <p:ph sz="quarter" idx="1"/>
          </p:nvPr>
        </p:nvSpPr>
        <p:spPr>
          <a:xfrm>
            <a:off x="457200" y="1371600"/>
            <a:ext cx="8229600" cy="4754563"/>
          </a:xfrm>
        </p:spPr>
        <p:txBody>
          <a:bodyPr>
            <a:normAutofit fontScale="92500" lnSpcReduction="20000"/>
          </a:bodyPr>
          <a:lstStyle/>
          <a:p>
            <a:pPr algn="just">
              <a:buFont typeface="Wingdings" pitchFamily="2" charset="2"/>
              <a:buChar char="ü"/>
            </a:pPr>
            <a:r>
              <a:rPr lang="en-US" sz="4000" b="1" dirty="0" smtClean="0">
                <a:latin typeface="Times New Roman" pitchFamily="18" charset="0"/>
                <a:cs typeface="Times New Roman" pitchFamily="18" charset="0"/>
              </a:rPr>
              <a:t>SVG</a:t>
            </a:r>
            <a:r>
              <a:rPr lang="en-US" sz="4000" dirty="0" smtClean="0">
                <a:latin typeface="Times New Roman" pitchFamily="18" charset="0"/>
                <a:cs typeface="Times New Roman" pitchFamily="18" charset="0"/>
              </a:rPr>
              <a:t> </a:t>
            </a:r>
            <a:r>
              <a:rPr lang="en-US" sz="4000" dirty="0">
                <a:latin typeface="Times New Roman" pitchFamily="18" charset="0"/>
                <a:cs typeface="Times New Roman" pitchFamily="18" charset="0"/>
              </a:rPr>
              <a:t>(Scalable Vector Graphics) is an open standard created and developed by the World Wide Web Consortium to address the need (and attempts of several corporations) for a versatile, scriptable and all-purpose vector format for the web and otherwise. The SVG format does not have a compression scheme of its own, but due to the textual nature of </a:t>
            </a:r>
            <a:r>
              <a:rPr lang="en-US" sz="4000" b="1" dirty="0">
                <a:latin typeface="Times New Roman" pitchFamily="18" charset="0"/>
                <a:cs typeface="Times New Roman" pitchFamily="18" charset="0"/>
              </a:rPr>
              <a:t>XML</a:t>
            </a:r>
            <a:r>
              <a:rPr lang="en-US" sz="4000" dirty="0">
                <a:latin typeface="Times New Roman" pitchFamily="18" charset="0"/>
                <a:cs typeface="Times New Roman" pitchFamily="18" charset="0"/>
              </a:rPr>
              <a:t> format.</a:t>
            </a:r>
          </a:p>
          <a:p>
            <a:endParaRPr lang="en-US" dirty="0"/>
          </a:p>
        </p:txBody>
      </p:sp>
      <p:sp>
        <p:nvSpPr>
          <p:cNvPr id="4" name="Date Placeholder 3"/>
          <p:cNvSpPr>
            <a:spLocks noGrp="1"/>
          </p:cNvSpPr>
          <p:nvPr>
            <p:ph type="dt" sz="half" idx="10"/>
          </p:nvPr>
        </p:nvSpPr>
        <p:spPr/>
        <p:txBody>
          <a:bodyPr/>
          <a:lstStyle/>
          <a:p>
            <a:fld id="{0B8911F9-F856-45FD-9AA1-FB36E0A1325F}" type="datetime1">
              <a:rPr lang="en-US" smtClean="0"/>
              <a:t>5/23/2014</a:t>
            </a:fld>
            <a:endParaRPr lang="en-US"/>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686800" cy="5715000"/>
          </a:xfrm>
        </p:spPr>
        <p:txBody>
          <a:bodyPr/>
          <a:lstStyle/>
          <a:p>
            <a:pPr>
              <a:buNone/>
            </a:pPr>
            <a:endParaRPr lang="en-US" sz="4800" b="1" dirty="0" smtClean="0"/>
          </a:p>
          <a:p>
            <a:pPr>
              <a:buNone/>
            </a:pPr>
            <a:endParaRPr lang="en-US" sz="4800" b="1" dirty="0" smtClean="0"/>
          </a:p>
          <a:p>
            <a:pPr>
              <a:buNone/>
            </a:pPr>
            <a:endParaRPr lang="en-US" sz="4800" b="1" dirty="0" smtClean="0"/>
          </a:p>
          <a:p>
            <a:pPr>
              <a:buNone/>
            </a:pPr>
            <a:r>
              <a:rPr lang="en-US" sz="4800" b="1" dirty="0" smtClean="0">
                <a:solidFill>
                  <a:srgbClr val="00B050"/>
                </a:solidFill>
              </a:rPr>
              <a:t>THE END THANK YOU !!</a:t>
            </a:r>
          </a:p>
          <a:p>
            <a:endParaRPr lang="en-US" dirty="0"/>
          </a:p>
        </p:txBody>
      </p:sp>
      <p:sp>
        <p:nvSpPr>
          <p:cNvPr id="4" name="Date Placeholder 3"/>
          <p:cNvSpPr>
            <a:spLocks noGrp="1"/>
          </p:cNvSpPr>
          <p:nvPr>
            <p:ph type="dt" sz="half" idx="10"/>
          </p:nvPr>
        </p:nvSpPr>
        <p:spPr/>
        <p:txBody>
          <a:bodyPr/>
          <a:lstStyle/>
          <a:p>
            <a:fld id="{7165BD67-FF68-45AB-B2D4-084D74A3FFBC}" type="datetime1">
              <a:rPr lang="en-US" smtClean="0"/>
              <a:t>5/23/2014</a:t>
            </a:fld>
            <a:endParaRPr lang="en-US" dirty="0"/>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325562"/>
          </a:xfrm>
        </p:spPr>
        <p:txBody>
          <a:bodyPr>
            <a:noAutofit/>
          </a:bodyPr>
          <a:lstStyle/>
          <a:p>
            <a:pPr algn="ctr"/>
            <a:r>
              <a:rPr lang="en-US" sz="4400" b="1" dirty="0"/>
              <a:t>Common Imagery file format</a:t>
            </a:r>
            <a:r>
              <a:rPr lang="en-US" sz="4400" dirty="0"/>
              <a:t/>
            </a:r>
            <a:br>
              <a:rPr lang="en-US" sz="4400" dirty="0"/>
            </a:br>
            <a:endParaRPr lang="en-US" sz="4400" dirty="0"/>
          </a:p>
        </p:txBody>
      </p:sp>
      <p:sp>
        <p:nvSpPr>
          <p:cNvPr id="3" name="Content Placeholder 2"/>
          <p:cNvSpPr>
            <a:spLocks noGrp="1"/>
          </p:cNvSpPr>
          <p:nvPr>
            <p:ph sz="quarter" idx="1"/>
          </p:nvPr>
        </p:nvSpPr>
        <p:spPr>
          <a:xfrm>
            <a:off x="381000" y="1143000"/>
            <a:ext cx="8305800" cy="5029200"/>
          </a:xfrm>
        </p:spPr>
        <p:txBody>
          <a:bodyPr>
            <a:normAutofit/>
          </a:bodyPr>
          <a:lstStyle/>
          <a:p>
            <a:pPr algn="just">
              <a:buFont typeface="Wingdings" pitchFamily="2" charset="2"/>
              <a:buChar char="ü"/>
            </a:pPr>
            <a:r>
              <a:rPr lang="en-US" sz="2800" b="1" dirty="0">
                <a:latin typeface="Times New Roman" pitchFamily="18" charset="0"/>
                <a:cs typeface="Times New Roman" pitchFamily="18" charset="0"/>
              </a:rPr>
              <a:t>Introduction:</a:t>
            </a:r>
            <a:endParaRPr lang="en-US" sz="2800" dirty="0">
              <a:latin typeface="Times New Roman" pitchFamily="18" charset="0"/>
              <a:cs typeface="Times New Roman" pitchFamily="18" charset="0"/>
            </a:endParaRPr>
          </a:p>
          <a:p>
            <a:pPr algn="just">
              <a:buNone/>
            </a:pPr>
            <a:r>
              <a:rPr lang="en-US" sz="2800" b="1" dirty="0" smtClean="0">
                <a:latin typeface="Times New Roman" pitchFamily="18" charset="0"/>
                <a:cs typeface="Times New Roman" pitchFamily="18" charset="0"/>
              </a:rPr>
              <a:t>   There </a:t>
            </a:r>
            <a:r>
              <a:rPr lang="en-US" sz="2800" b="1" dirty="0">
                <a:latin typeface="Times New Roman" pitchFamily="18" charset="0"/>
                <a:cs typeface="Times New Roman" pitchFamily="18" charset="0"/>
              </a:rPr>
              <a:t>are a lot of image formats in use </a:t>
            </a:r>
            <a:r>
              <a:rPr lang="en-US" sz="2800" b="1" dirty="0" smtClean="0">
                <a:latin typeface="Times New Roman" pitchFamily="18" charset="0"/>
                <a:cs typeface="Times New Roman" pitchFamily="18" charset="0"/>
              </a:rPr>
              <a:t>worldwide that </a:t>
            </a:r>
            <a:r>
              <a:rPr lang="en-US" sz="2800" b="1" dirty="0">
                <a:latin typeface="Times New Roman" pitchFamily="18" charset="0"/>
                <a:cs typeface="Times New Roman" pitchFamily="18" charset="0"/>
              </a:rPr>
              <a:t>are specific to an industry or market that are not included with </a:t>
            </a:r>
            <a:r>
              <a:rPr lang="en-US" sz="2800" b="1" dirty="0" err="1">
                <a:latin typeface="Times New Roman" pitchFamily="18" charset="0"/>
                <a:cs typeface="Times New Roman" pitchFamily="18" charset="0"/>
              </a:rPr>
              <a:t>ArcView</a:t>
            </a:r>
            <a:r>
              <a:rPr lang="en-US" sz="2800" b="1" dirty="0">
                <a:latin typeface="Times New Roman" pitchFamily="18" charset="0"/>
                <a:cs typeface="Times New Roman" pitchFamily="18" charset="0"/>
              </a:rPr>
              <a:t> GIS. Now developers can write an external DLL that reads an image format and catch that DLL into </a:t>
            </a:r>
            <a:r>
              <a:rPr lang="en-US" sz="2800" b="1" dirty="0" err="1">
                <a:latin typeface="Times New Roman" pitchFamily="18" charset="0"/>
                <a:cs typeface="Times New Roman" pitchFamily="18" charset="0"/>
              </a:rPr>
              <a:t>ArcView</a:t>
            </a:r>
            <a:r>
              <a:rPr lang="en-US" sz="2800" b="1" dirty="0">
                <a:latin typeface="Times New Roman" pitchFamily="18" charset="0"/>
                <a:cs typeface="Times New Roman" pitchFamily="18" charset="0"/>
              </a:rPr>
              <a:t> GIS for display of the image.  The general approach to extend the </a:t>
            </a:r>
            <a:r>
              <a:rPr lang="en-US" sz="2800" b="1" dirty="0" err="1">
                <a:latin typeface="Times New Roman" pitchFamily="18" charset="0"/>
                <a:cs typeface="Times New Roman" pitchFamily="18" charset="0"/>
              </a:rPr>
              <a:t>ArcView</a:t>
            </a:r>
            <a:r>
              <a:rPr lang="en-US" sz="2800" b="1" dirty="0">
                <a:latin typeface="Times New Roman" pitchFamily="18" charset="0"/>
                <a:cs typeface="Times New Roman" pitchFamily="18" charset="0"/>
              </a:rPr>
              <a:t> GIS image support is to rely on external DLLs or shared libraries to perform image translation or extraction from a non-supported format into a format that is supported.  </a:t>
            </a:r>
          </a:p>
          <a:p>
            <a:pPr>
              <a:buNone/>
            </a:pPr>
            <a:endParaRPr lang="en-US" dirty="0"/>
          </a:p>
        </p:txBody>
      </p:sp>
      <p:sp>
        <p:nvSpPr>
          <p:cNvPr id="4" name="Date Placeholder 3"/>
          <p:cNvSpPr>
            <a:spLocks noGrp="1"/>
          </p:cNvSpPr>
          <p:nvPr>
            <p:ph type="dt" sz="half" idx="10"/>
          </p:nvPr>
        </p:nvSpPr>
        <p:spPr/>
        <p:txBody>
          <a:bodyPr/>
          <a:lstStyle/>
          <a:p>
            <a:fld id="{8DC281E6-5AF6-4408-AC73-529CAFEF5ABD}" type="datetime1">
              <a:rPr lang="en-US" smtClean="0"/>
              <a:t>5/23/2014</a:t>
            </a:fld>
            <a:endParaRPr lang="en-US" dirty="0"/>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File Formats </a:t>
            </a:r>
            <a:endParaRPr lang="en-US" sz="5400" b="1" dirty="0"/>
          </a:p>
        </p:txBody>
      </p:sp>
      <p:sp>
        <p:nvSpPr>
          <p:cNvPr id="3" name="Content Placeholder 2"/>
          <p:cNvSpPr>
            <a:spLocks noGrp="1"/>
          </p:cNvSpPr>
          <p:nvPr>
            <p:ph sz="quarter" idx="1"/>
          </p:nvPr>
        </p:nvSpPr>
        <p:spPr>
          <a:xfrm>
            <a:off x="228600" y="1295400"/>
            <a:ext cx="8915400" cy="4830763"/>
          </a:xfrm>
        </p:spPr>
        <p:txBody>
          <a:bodyPr>
            <a:normAutofit fontScale="92500"/>
          </a:bodyPr>
          <a:lstStyle/>
          <a:p>
            <a:pPr algn="just">
              <a:buFont typeface="Wingdings" pitchFamily="2" charset="2"/>
              <a:buChar char="ü"/>
            </a:pPr>
            <a:r>
              <a:rPr lang="en-US" sz="3200" b="1" dirty="0">
                <a:latin typeface="Times New Roman" pitchFamily="18" charset="0"/>
                <a:cs typeface="Times New Roman" pitchFamily="18" charset="0"/>
              </a:rPr>
              <a:t>A</a:t>
            </a:r>
            <a:r>
              <a:rPr lang="en-US" sz="3200" b="1" dirty="0" smtClean="0">
                <a:latin typeface="Times New Roman" pitchFamily="18" charset="0"/>
                <a:cs typeface="Times New Roman" pitchFamily="18" charset="0"/>
              </a:rPr>
              <a:t>re </a:t>
            </a:r>
            <a:r>
              <a:rPr lang="en-US" sz="3200" b="1" dirty="0">
                <a:latin typeface="Times New Roman" pitchFamily="18" charset="0"/>
                <a:cs typeface="Times New Roman" pitchFamily="18" charset="0"/>
              </a:rPr>
              <a:t>standardized means of organizing and storing digital images. Image files are composed of digital data in one of these formats that can be raster-zed for use on a computer display or printer. </a:t>
            </a:r>
            <a:endParaRPr lang="en-US" sz="3200" b="1" dirty="0" smtClean="0">
              <a:latin typeface="Times New Roman" pitchFamily="18" charset="0"/>
              <a:cs typeface="Times New Roman" pitchFamily="18" charset="0"/>
            </a:endParaRPr>
          </a:p>
          <a:p>
            <a:pPr algn="just">
              <a:buFont typeface="Wingdings" pitchFamily="2" charset="2"/>
              <a:buChar char="ü"/>
            </a:pPr>
            <a:r>
              <a:rPr lang="en-US" sz="3200" b="1" dirty="0">
                <a:latin typeface="Times New Roman" pitchFamily="18" charset="0"/>
                <a:cs typeface="Times New Roman" pitchFamily="18" charset="0"/>
              </a:rPr>
              <a:t>An image file format may store data in uncompressed, compressed, or vector formats. Once raster zed, an image becomes a grid of pixels, each of which has a number of bits to select its color equal to the color depth of the device displaying it.</a:t>
            </a:r>
          </a:p>
          <a:p>
            <a:endParaRPr lang="en-US" dirty="0"/>
          </a:p>
        </p:txBody>
      </p:sp>
      <p:sp>
        <p:nvSpPr>
          <p:cNvPr id="4" name="Date Placeholder 3"/>
          <p:cNvSpPr>
            <a:spLocks noGrp="1"/>
          </p:cNvSpPr>
          <p:nvPr>
            <p:ph type="dt" sz="half" idx="10"/>
          </p:nvPr>
        </p:nvSpPr>
        <p:spPr/>
        <p:txBody>
          <a:bodyPr/>
          <a:lstStyle/>
          <a:p>
            <a:fld id="{30AB0D6D-9460-4A7B-A3FA-3CD301E02901}" type="datetime1">
              <a:rPr lang="en-US" smtClean="0"/>
              <a:t>5/23/2014</a:t>
            </a:fld>
            <a:endParaRPr lang="en-US"/>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4900" b="1" dirty="0" smtClean="0"/>
              <a:t>Major </a:t>
            </a:r>
            <a:r>
              <a:rPr lang="en-US" sz="4900" b="1" dirty="0"/>
              <a:t>graphic file formats</a:t>
            </a:r>
            <a:br>
              <a:rPr lang="en-US" sz="4900" b="1" dirty="0"/>
            </a:br>
            <a:endParaRPr lang="en-US" b="1" dirty="0"/>
          </a:p>
        </p:txBody>
      </p:sp>
      <p:sp>
        <p:nvSpPr>
          <p:cNvPr id="3" name="Content Placeholder 2"/>
          <p:cNvSpPr>
            <a:spLocks noGrp="1"/>
          </p:cNvSpPr>
          <p:nvPr>
            <p:ph sz="quarter" idx="1"/>
          </p:nvPr>
        </p:nvSpPr>
        <p:spPr/>
        <p:txBody>
          <a:bodyPr>
            <a:normAutofit/>
          </a:bodyPr>
          <a:lstStyle/>
          <a:p>
            <a:pPr lvl="0">
              <a:buFont typeface="Wingdings" pitchFamily="2" charset="2"/>
              <a:buChar char="ü"/>
            </a:pPr>
            <a:r>
              <a:rPr lang="en-US" sz="3200" b="1" dirty="0">
                <a:latin typeface="Times New Roman" pitchFamily="18" charset="0"/>
                <a:cs typeface="Times New Roman" pitchFamily="18" charset="0"/>
              </a:rPr>
              <a:t>PNG formats</a:t>
            </a:r>
          </a:p>
          <a:p>
            <a:pPr lvl="0">
              <a:buFont typeface="Wingdings" pitchFamily="2" charset="2"/>
              <a:buChar char="ü"/>
            </a:pPr>
            <a:r>
              <a:rPr lang="en-US" sz="3200" b="1" dirty="0">
                <a:latin typeface="Times New Roman" pitchFamily="18" charset="0"/>
                <a:cs typeface="Times New Roman" pitchFamily="18" charset="0"/>
              </a:rPr>
              <a:t>JPEG formats</a:t>
            </a:r>
          </a:p>
          <a:p>
            <a:pPr>
              <a:buFont typeface="Wingdings" pitchFamily="2" charset="2"/>
              <a:buChar char="ü"/>
            </a:pPr>
            <a:r>
              <a:rPr lang="en-US" sz="3200" b="1" dirty="0">
                <a:latin typeface="Times New Roman" pitchFamily="18" charset="0"/>
                <a:cs typeface="Times New Roman" pitchFamily="18" charset="0"/>
              </a:rPr>
              <a:t>GIF </a:t>
            </a:r>
            <a:r>
              <a:rPr lang="en-US" sz="3200" b="1" dirty="0" smtClean="0">
                <a:latin typeface="Times New Roman" pitchFamily="18" charset="0"/>
                <a:cs typeface="Times New Roman" pitchFamily="18" charset="0"/>
              </a:rPr>
              <a:t>formats</a:t>
            </a:r>
          </a:p>
          <a:p>
            <a:pPr>
              <a:buNone/>
            </a:pPr>
            <a:r>
              <a:rPr lang="en-US" sz="3600" b="1" dirty="0" smtClean="0">
                <a:latin typeface="Times New Roman" pitchFamily="18" charset="0"/>
                <a:cs typeface="Times New Roman" pitchFamily="18" charset="0"/>
              </a:rPr>
              <a:t>     Two </a:t>
            </a:r>
            <a:r>
              <a:rPr lang="en-US" sz="3600" b="1" dirty="0">
                <a:latin typeface="Times New Roman" pitchFamily="18" charset="0"/>
                <a:cs typeface="Times New Roman" pitchFamily="18" charset="0"/>
              </a:rPr>
              <a:t>main families of graphics: </a:t>
            </a:r>
            <a:endParaRPr lang="en-US" sz="3600" b="1" dirty="0" smtClean="0">
              <a:latin typeface="Times New Roman" pitchFamily="18" charset="0"/>
              <a:cs typeface="Times New Roman" pitchFamily="18" charset="0"/>
            </a:endParaRPr>
          </a:p>
          <a:p>
            <a:pPr>
              <a:buNone/>
            </a:pPr>
            <a:r>
              <a:rPr lang="en-US" sz="3600" b="1" dirty="0" smtClean="0">
                <a:latin typeface="Times New Roman" pitchFamily="18" charset="0"/>
                <a:cs typeface="Times New Roman" pitchFamily="18" charset="0"/>
              </a:rPr>
              <a:t>1)raster </a:t>
            </a:r>
          </a:p>
          <a:p>
            <a:pPr>
              <a:buNone/>
            </a:pPr>
            <a:r>
              <a:rPr lang="en-US" sz="3600" b="1" dirty="0" smtClean="0">
                <a:latin typeface="Times New Roman" pitchFamily="18" charset="0"/>
                <a:cs typeface="Times New Roman" pitchFamily="18" charset="0"/>
              </a:rPr>
              <a:t>2)vector</a:t>
            </a:r>
            <a:r>
              <a:rPr lang="en-US" sz="3600" b="1" dirty="0">
                <a:latin typeface="Times New Roman" pitchFamily="18" charset="0"/>
                <a:cs typeface="Times New Roman" pitchFamily="18" charset="0"/>
              </a:rPr>
              <a:t>.</a:t>
            </a:r>
          </a:p>
          <a:p>
            <a:pPr>
              <a:buNone/>
            </a:pPr>
            <a:endParaRPr lang="en-US" dirty="0"/>
          </a:p>
        </p:txBody>
      </p:sp>
      <p:sp>
        <p:nvSpPr>
          <p:cNvPr id="4" name="Date Placeholder 3"/>
          <p:cNvSpPr>
            <a:spLocks noGrp="1"/>
          </p:cNvSpPr>
          <p:nvPr>
            <p:ph type="dt" sz="half" idx="10"/>
          </p:nvPr>
        </p:nvSpPr>
        <p:spPr/>
        <p:txBody>
          <a:bodyPr/>
          <a:lstStyle/>
          <a:p>
            <a:fld id="{DD12D2EC-8894-48DB-A938-F9F84483B668}" type="datetime1">
              <a:rPr lang="en-US" smtClean="0"/>
              <a:t>5/23/2014</a:t>
            </a:fld>
            <a:endParaRPr lang="en-US"/>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8382000" cy="5509200"/>
          </a:xfrm>
          <a:prstGeom prst="rect">
            <a:avLst/>
          </a:prstGeom>
        </p:spPr>
        <p:txBody>
          <a:bodyPr wrap="square">
            <a:spAutoFit/>
          </a:bodyPr>
          <a:lstStyle/>
          <a:p>
            <a:pPr algn="just"/>
            <a:r>
              <a:rPr lang="en-US" sz="4400" dirty="0" smtClean="0"/>
              <a:t> </a:t>
            </a:r>
            <a:r>
              <a:rPr lang="en-US" sz="4400" b="1" dirty="0" smtClean="0">
                <a:latin typeface="Times New Roman" pitchFamily="18" charset="0"/>
                <a:cs typeface="Times New Roman" pitchFamily="18" charset="0"/>
              </a:rPr>
              <a:t>In </a:t>
            </a:r>
            <a:r>
              <a:rPr lang="en-US" sz="4400" b="1" dirty="0">
                <a:latin typeface="Times New Roman" pitchFamily="18" charset="0"/>
                <a:cs typeface="Times New Roman" pitchFamily="18" charset="0"/>
              </a:rPr>
              <a:t>addition to straight image formats, Metafile formats are portable formats which can include both raster and vector information. Examples are application-independent formats </a:t>
            </a:r>
            <a:r>
              <a:rPr lang="en-US" sz="4400" b="1" dirty="0" smtClean="0">
                <a:latin typeface="Times New Roman" pitchFamily="18" charset="0"/>
                <a:cs typeface="Times New Roman" pitchFamily="18" charset="0"/>
              </a:rPr>
              <a:t>such as </a:t>
            </a:r>
            <a:r>
              <a:rPr lang="en-US" sz="4400" b="1" dirty="0">
                <a:latin typeface="Times New Roman" pitchFamily="18" charset="0"/>
                <a:cs typeface="Times New Roman" pitchFamily="18" charset="0"/>
              </a:rPr>
              <a:t>WMF (Windows Metafile</a:t>
            </a:r>
            <a:r>
              <a:rPr lang="en-US" sz="4400" b="1" dirty="0" smtClean="0">
                <a:latin typeface="Times New Roman" pitchFamily="18" charset="0"/>
                <a:cs typeface="Times New Roman" pitchFamily="18" charset="0"/>
              </a:rPr>
              <a:t>) .</a:t>
            </a:r>
            <a:endParaRPr lang="en-US" sz="4400"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5DB1DEA7-01F6-4980-A027-B9B078E8923E}" type="datetime1">
              <a:rPr lang="en-US" smtClean="0"/>
              <a:t>5/23/2014</a:t>
            </a:fld>
            <a:endParaRPr lang="en-US" dirty="0"/>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pPr algn="ctr"/>
            <a:r>
              <a:rPr lang="en-US" sz="6600" b="1" dirty="0"/>
              <a:t>Raster formats</a:t>
            </a:r>
          </a:p>
        </p:txBody>
      </p:sp>
      <p:sp>
        <p:nvSpPr>
          <p:cNvPr id="3" name="Content Placeholder 2"/>
          <p:cNvSpPr>
            <a:spLocks noGrp="1"/>
          </p:cNvSpPr>
          <p:nvPr>
            <p:ph sz="quarter" idx="1"/>
          </p:nvPr>
        </p:nvSpPr>
        <p:spPr>
          <a:xfrm>
            <a:off x="228600" y="1295400"/>
            <a:ext cx="8610600" cy="5029200"/>
          </a:xfrm>
        </p:spPr>
        <p:txBody>
          <a:bodyPr>
            <a:normAutofit lnSpcReduction="10000"/>
          </a:bodyPr>
          <a:lstStyle/>
          <a:p>
            <a:pPr algn="just">
              <a:buFont typeface="Wingdings" pitchFamily="2" charset="2"/>
              <a:buChar char="ü"/>
            </a:pPr>
            <a:r>
              <a:rPr lang="en-US" sz="4000" b="1" dirty="0" smtClean="0">
                <a:latin typeface="Times New Roman" pitchFamily="18" charset="0"/>
                <a:cs typeface="Times New Roman" pitchFamily="18" charset="0"/>
              </a:rPr>
              <a:t>JPEG</a:t>
            </a:r>
          </a:p>
          <a:p>
            <a:pPr algn="just">
              <a:buNone/>
            </a:pP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 JPEG </a:t>
            </a:r>
            <a:r>
              <a:rPr lang="en-US" sz="3200" b="1" dirty="0">
                <a:latin typeface="Times New Roman" pitchFamily="18" charset="0"/>
                <a:cs typeface="Times New Roman" pitchFamily="18" charset="0"/>
              </a:rPr>
              <a:t>(Joint Photographic Experts Group) is a lossy </a:t>
            </a:r>
            <a:r>
              <a:rPr lang="en-US" sz="3200" b="1" dirty="0" smtClean="0">
                <a:latin typeface="Times New Roman" pitchFamily="18" charset="0"/>
                <a:cs typeface="Times New Roman" pitchFamily="18" charset="0"/>
              </a:rPr>
              <a:t>compression method.</a:t>
            </a:r>
          </a:p>
          <a:p>
            <a:pPr algn="just">
              <a:buNone/>
            </a:pPr>
            <a:r>
              <a:rPr lang="en-US" sz="3200" b="1" dirty="0" smtClean="0">
                <a:latin typeface="Times New Roman" pitchFamily="18" charset="0"/>
                <a:cs typeface="Times New Roman" pitchFamily="18" charset="0"/>
              </a:rPr>
              <a:t>   Nearly </a:t>
            </a:r>
            <a:r>
              <a:rPr lang="en-US" sz="3200" b="1" dirty="0">
                <a:latin typeface="Times New Roman" pitchFamily="18" charset="0"/>
                <a:cs typeface="Times New Roman" pitchFamily="18" charset="0"/>
              </a:rPr>
              <a:t>every digital camera can save images in the JPEG/JFIF format, which supports 8-bit grayscale images and 24-bit color images (8 bits each for red, green, and blue). </a:t>
            </a:r>
            <a:endParaRPr lang="en-US" sz="3200" b="1" dirty="0" smtClean="0">
              <a:latin typeface="Times New Roman" pitchFamily="18" charset="0"/>
              <a:cs typeface="Times New Roman" pitchFamily="18" charset="0"/>
            </a:endParaRPr>
          </a:p>
          <a:p>
            <a:pPr algn="just">
              <a:buNone/>
            </a:pPr>
            <a:r>
              <a:rPr lang="en-US" sz="3200" b="1" dirty="0" smtClean="0">
                <a:latin typeface="Times New Roman" pitchFamily="18" charset="0"/>
                <a:cs typeface="Times New Roman" pitchFamily="18" charset="0"/>
              </a:rPr>
              <a:t>   JPEG </a:t>
            </a:r>
            <a:r>
              <a:rPr lang="en-US" sz="3200" b="1" dirty="0">
                <a:latin typeface="Times New Roman" pitchFamily="18" charset="0"/>
                <a:cs typeface="Times New Roman" pitchFamily="18" charset="0"/>
              </a:rPr>
              <a:t>applies lossy compression to images, which can result in a significant reduction of the file size. </a:t>
            </a:r>
          </a:p>
        </p:txBody>
      </p:sp>
      <p:sp>
        <p:nvSpPr>
          <p:cNvPr id="4" name="Date Placeholder 3"/>
          <p:cNvSpPr>
            <a:spLocks noGrp="1"/>
          </p:cNvSpPr>
          <p:nvPr>
            <p:ph type="dt" sz="half" idx="10"/>
          </p:nvPr>
        </p:nvSpPr>
        <p:spPr/>
        <p:txBody>
          <a:bodyPr/>
          <a:lstStyle/>
          <a:p>
            <a:fld id="{10369E40-1983-464A-9654-67653F948A14}" type="datetime1">
              <a:rPr lang="en-US" smtClean="0"/>
              <a:t>5/23/2014</a:t>
            </a:fld>
            <a:endParaRPr lang="en-US" dirty="0"/>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01000" cy="1600200"/>
          </a:xfrm>
        </p:spPr>
        <p:txBody>
          <a:bodyPr>
            <a:noAutofit/>
          </a:bodyPr>
          <a:lstStyle/>
          <a:p>
            <a:pPr algn="ct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4800" b="1" dirty="0" smtClean="0"/>
              <a:t/>
            </a:r>
            <a:br>
              <a:rPr lang="en-US" sz="4800" b="1" dirty="0" smtClean="0"/>
            </a:br>
            <a:r>
              <a:rPr lang="en-US" sz="5400" b="1" dirty="0" smtClean="0"/>
              <a:t>JPEG </a:t>
            </a:r>
            <a:r>
              <a:rPr lang="en-US" sz="5400" b="1" dirty="0"/>
              <a:t>2000</a:t>
            </a:r>
            <a:r>
              <a:rPr lang="en-US" sz="5400" dirty="0"/>
              <a:t/>
            </a:r>
            <a:br>
              <a:rPr lang="en-US" sz="5400" dirty="0"/>
            </a:br>
            <a:endParaRPr lang="en-US" sz="4800" dirty="0"/>
          </a:p>
        </p:txBody>
      </p:sp>
      <p:sp>
        <p:nvSpPr>
          <p:cNvPr id="3" name="Content Placeholder 2"/>
          <p:cNvSpPr>
            <a:spLocks noGrp="1"/>
          </p:cNvSpPr>
          <p:nvPr>
            <p:ph sz="quarter" idx="1"/>
          </p:nvPr>
        </p:nvSpPr>
        <p:spPr>
          <a:xfrm>
            <a:off x="914400" y="1066800"/>
            <a:ext cx="7772400" cy="4953000"/>
          </a:xfrm>
        </p:spPr>
        <p:txBody>
          <a:bodyPr>
            <a:normAutofit fontScale="92500"/>
          </a:bodyPr>
          <a:lstStyle/>
          <a:p>
            <a:pPr algn="just">
              <a:buFont typeface="Wingdings" pitchFamily="2" charset="2"/>
              <a:buChar char="ü"/>
            </a:pPr>
            <a:r>
              <a:rPr lang="en-US" sz="3600" b="1" dirty="0">
                <a:latin typeface="Times New Roman" pitchFamily="18" charset="0"/>
                <a:cs typeface="Times New Roman" pitchFamily="18" charset="0"/>
              </a:rPr>
              <a:t>JPEG 2000 is a compression standard enabling both lossless and </a:t>
            </a:r>
            <a:r>
              <a:rPr lang="en-US" sz="3600" b="1" dirty="0" smtClean="0">
                <a:latin typeface="Times New Roman" pitchFamily="18" charset="0"/>
                <a:cs typeface="Times New Roman" pitchFamily="18" charset="0"/>
              </a:rPr>
              <a:t>lossy </a:t>
            </a:r>
            <a:r>
              <a:rPr lang="en-US" sz="3600" b="1" dirty="0">
                <a:latin typeface="Times New Roman" pitchFamily="18" charset="0"/>
                <a:cs typeface="Times New Roman" pitchFamily="18" charset="0"/>
              </a:rPr>
              <a:t>storage</a:t>
            </a:r>
            <a:r>
              <a:rPr lang="en-US" sz="3600" b="1" dirty="0" smtClean="0">
                <a:latin typeface="Times New Roman" pitchFamily="18" charset="0"/>
                <a:cs typeface="Times New Roman" pitchFamily="18" charset="0"/>
              </a:rPr>
              <a:t>.</a:t>
            </a:r>
          </a:p>
          <a:p>
            <a:pPr algn="just">
              <a:buFont typeface="Wingdings" pitchFamily="2" charset="2"/>
              <a:buChar char="ü"/>
            </a:pPr>
            <a:r>
              <a:rPr lang="en-US" sz="3600" b="1" dirty="0">
                <a:latin typeface="Times New Roman" pitchFamily="18" charset="0"/>
                <a:cs typeface="Times New Roman" pitchFamily="18" charset="0"/>
              </a:rPr>
              <a:t>JPEG 2000 also adds features that are missing in JPEG. It is not nearly as common as JPEG, but it is used currently in professional movie editing and distribution (some digital cinemas, for example, use JPEG 2000 for individual movie frames).</a:t>
            </a:r>
          </a:p>
          <a:p>
            <a:pPr>
              <a:buNone/>
            </a:pPr>
            <a:endParaRPr lang="en-US" dirty="0"/>
          </a:p>
        </p:txBody>
      </p:sp>
      <p:sp>
        <p:nvSpPr>
          <p:cNvPr id="4" name="Date Placeholder 3"/>
          <p:cNvSpPr>
            <a:spLocks noGrp="1"/>
          </p:cNvSpPr>
          <p:nvPr>
            <p:ph type="dt" sz="half" idx="10"/>
          </p:nvPr>
        </p:nvSpPr>
        <p:spPr/>
        <p:txBody>
          <a:bodyPr/>
          <a:lstStyle/>
          <a:p>
            <a:fld id="{67B25AF2-CC8D-4076-9604-CCF557CDC4F5}" type="datetime1">
              <a:rPr lang="en-US" smtClean="0"/>
              <a:t>5/23/2014</a:t>
            </a:fld>
            <a:endParaRPr lang="en-US"/>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pPr algn="ctr"/>
            <a:r>
              <a:rPr lang="en-US" b="1" dirty="0"/>
              <a:t/>
            </a:r>
            <a:br>
              <a:rPr lang="en-US" b="1" dirty="0"/>
            </a:br>
            <a:r>
              <a:rPr lang="en-US" sz="4400" b="1" dirty="0" smtClean="0"/>
              <a:t>Exif (</a:t>
            </a:r>
            <a:r>
              <a:rPr lang="en-US" sz="4400" b="1" dirty="0"/>
              <a:t>Exchangeable image file format</a:t>
            </a:r>
            <a:r>
              <a:rPr lang="en-US" sz="4400" b="1" dirty="0" smtClean="0"/>
              <a:t>)</a:t>
            </a:r>
            <a:r>
              <a:rPr lang="en-US" sz="4400" b="1" dirty="0"/>
              <a:t/>
            </a:r>
            <a:br>
              <a:rPr lang="en-US" sz="4400" b="1" dirty="0"/>
            </a:br>
            <a:endParaRPr lang="en-US" b="1" dirty="0"/>
          </a:p>
        </p:txBody>
      </p:sp>
      <p:sp>
        <p:nvSpPr>
          <p:cNvPr id="3" name="Content Placeholder 2"/>
          <p:cNvSpPr>
            <a:spLocks noGrp="1"/>
          </p:cNvSpPr>
          <p:nvPr>
            <p:ph sz="quarter" idx="1"/>
          </p:nvPr>
        </p:nvSpPr>
        <p:spPr>
          <a:xfrm>
            <a:off x="914400" y="1524000"/>
            <a:ext cx="7772400" cy="4800600"/>
          </a:xfrm>
        </p:spPr>
        <p:txBody>
          <a:bodyPr>
            <a:normAutofit/>
          </a:bodyPr>
          <a:lstStyle/>
          <a:p>
            <a:pPr algn="just">
              <a:buFont typeface="Wingdings" pitchFamily="2" charset="2"/>
              <a:buChar char="ü"/>
            </a:pPr>
            <a:r>
              <a:rPr lang="en-US" sz="3200" b="1" dirty="0" smtClean="0">
                <a:latin typeface="Times New Roman" pitchFamily="18" charset="0"/>
                <a:cs typeface="Times New Roman" pitchFamily="18" charset="0"/>
              </a:rPr>
              <a:t>Is a </a:t>
            </a:r>
            <a:r>
              <a:rPr lang="en-US" sz="3200" b="1" dirty="0">
                <a:latin typeface="Times New Roman" pitchFamily="18" charset="0"/>
                <a:cs typeface="Times New Roman" pitchFamily="18" charset="0"/>
              </a:rPr>
              <a:t>file standard similar to the JFIF format with TIFF </a:t>
            </a:r>
            <a:r>
              <a:rPr lang="en-US" sz="3200" b="1" dirty="0" smtClean="0">
                <a:latin typeface="Times New Roman" pitchFamily="18" charset="0"/>
                <a:cs typeface="Times New Roman" pitchFamily="18" charset="0"/>
              </a:rPr>
              <a:t>extensions.</a:t>
            </a:r>
          </a:p>
          <a:p>
            <a:pPr algn="just">
              <a:buFont typeface="Wingdings" pitchFamily="2" charset="2"/>
              <a:buChar char="ü"/>
            </a:pPr>
            <a:r>
              <a:rPr lang="en-US" sz="3200" b="1" dirty="0" smtClean="0">
                <a:latin typeface="Times New Roman" pitchFamily="18" charset="0"/>
                <a:cs typeface="Times New Roman" pitchFamily="18" charset="0"/>
              </a:rPr>
              <a:t>It </a:t>
            </a:r>
            <a:r>
              <a:rPr lang="en-US" sz="3200" b="1" dirty="0">
                <a:latin typeface="Times New Roman" pitchFamily="18" charset="0"/>
                <a:cs typeface="Times New Roman" pitchFamily="18" charset="0"/>
              </a:rPr>
              <a:t>is incorporated in the JPEG-writing software used in most cameras. </a:t>
            </a:r>
            <a:endParaRPr lang="en-US" sz="3200" b="1" dirty="0" smtClean="0">
              <a:latin typeface="Times New Roman" pitchFamily="18" charset="0"/>
              <a:cs typeface="Times New Roman" pitchFamily="18" charset="0"/>
            </a:endParaRPr>
          </a:p>
          <a:p>
            <a:pPr algn="just">
              <a:buFont typeface="Wingdings" pitchFamily="2" charset="2"/>
              <a:buChar char="ü"/>
            </a:pPr>
            <a:r>
              <a:rPr lang="en-US" sz="3200" b="1" dirty="0">
                <a:latin typeface="Times New Roman" pitchFamily="18" charset="0"/>
                <a:cs typeface="Times New Roman" pitchFamily="18" charset="0"/>
              </a:rPr>
              <a:t>The metadata are recorded for individual images and include such things as camera settings, time and date, shutter speed, exposure, image size, compression, name of camera, color information. </a:t>
            </a:r>
          </a:p>
        </p:txBody>
      </p:sp>
      <p:sp>
        <p:nvSpPr>
          <p:cNvPr id="4" name="Date Placeholder 3"/>
          <p:cNvSpPr>
            <a:spLocks noGrp="1"/>
          </p:cNvSpPr>
          <p:nvPr>
            <p:ph type="dt" sz="half" idx="10"/>
          </p:nvPr>
        </p:nvSpPr>
        <p:spPr/>
        <p:txBody>
          <a:bodyPr/>
          <a:lstStyle/>
          <a:p>
            <a:fld id="{F5D949E8-F0CF-4DA5-A8F8-4B73E7E75FAA}" type="datetime1">
              <a:rPr lang="en-US" smtClean="0"/>
              <a:t>5/23/2014</a:t>
            </a:fld>
            <a:endParaRPr lang="en-US" dirty="0"/>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fontScale="90000"/>
          </a:bodyPr>
          <a:lstStyle/>
          <a:p>
            <a:pPr algn="ctr"/>
            <a:r>
              <a:rPr lang="en-US" sz="6000" b="1" dirty="0"/>
              <a:t>TIFF</a:t>
            </a:r>
          </a:p>
        </p:txBody>
      </p:sp>
      <p:sp>
        <p:nvSpPr>
          <p:cNvPr id="3" name="Content Placeholder 2"/>
          <p:cNvSpPr>
            <a:spLocks noGrp="1"/>
          </p:cNvSpPr>
          <p:nvPr>
            <p:ph sz="quarter" idx="1"/>
          </p:nvPr>
        </p:nvSpPr>
        <p:spPr>
          <a:xfrm>
            <a:off x="457200" y="1143000"/>
            <a:ext cx="8229600" cy="5334000"/>
          </a:xfrm>
        </p:spPr>
        <p:txBody>
          <a:bodyPr>
            <a:normAutofit fontScale="85000" lnSpcReduction="20000"/>
          </a:bodyPr>
          <a:lstStyle/>
          <a:p>
            <a:pPr algn="just">
              <a:buFont typeface="Wingdings" pitchFamily="2" charset="2"/>
              <a:buChar char="ü"/>
            </a:pPr>
            <a:r>
              <a:rPr lang="en-US" dirty="0"/>
              <a:t> </a:t>
            </a:r>
            <a:r>
              <a:rPr lang="en-US" sz="3900" b="1" dirty="0">
                <a:latin typeface="Times New Roman" pitchFamily="18" charset="0"/>
                <a:cs typeface="Times New Roman" pitchFamily="18" charset="0"/>
              </a:rPr>
              <a:t>The </a:t>
            </a:r>
            <a:r>
              <a:rPr lang="en-US" sz="3900" b="1" dirty="0">
                <a:solidFill>
                  <a:schemeClr val="tx2">
                    <a:lumMod val="60000"/>
                    <a:lumOff val="40000"/>
                  </a:schemeClr>
                </a:solidFill>
                <a:latin typeface="Times New Roman" pitchFamily="18" charset="0"/>
                <a:cs typeface="Times New Roman" pitchFamily="18" charset="0"/>
              </a:rPr>
              <a:t>TIFF</a:t>
            </a:r>
            <a:r>
              <a:rPr lang="en-US" sz="3900" b="1" dirty="0">
                <a:latin typeface="Times New Roman" pitchFamily="18" charset="0"/>
                <a:cs typeface="Times New Roman" pitchFamily="18" charset="0"/>
              </a:rPr>
              <a:t> (Tagged Image File Format) format is a flexible format that normally saves 8 bits or 16 bits per color (red, green, blue) for 24-bit and 48-bit totals, respectively, usually using either the TIFF or TIF filename extension. </a:t>
            </a:r>
            <a:r>
              <a:rPr lang="en-US" sz="3900" b="1" dirty="0" smtClean="0">
                <a:latin typeface="Times New Roman" pitchFamily="18" charset="0"/>
                <a:cs typeface="Times New Roman" pitchFamily="18" charset="0"/>
              </a:rPr>
              <a:t>Some </a:t>
            </a:r>
            <a:r>
              <a:rPr lang="en-US" sz="3900" b="1" dirty="0">
                <a:latin typeface="Times New Roman" pitchFamily="18" charset="0"/>
                <a:cs typeface="Times New Roman" pitchFamily="18" charset="0"/>
              </a:rPr>
              <a:t>digital cameras can save images in </a:t>
            </a:r>
            <a:r>
              <a:rPr lang="en-US" sz="3900" b="1" dirty="0">
                <a:solidFill>
                  <a:schemeClr val="tx2">
                    <a:lumMod val="60000"/>
                    <a:lumOff val="40000"/>
                  </a:schemeClr>
                </a:solidFill>
                <a:latin typeface="Times New Roman" pitchFamily="18" charset="0"/>
                <a:cs typeface="Times New Roman" pitchFamily="18" charset="0"/>
              </a:rPr>
              <a:t>TIFF</a:t>
            </a:r>
            <a:r>
              <a:rPr lang="en-US" sz="3900" b="1" dirty="0">
                <a:latin typeface="Times New Roman" pitchFamily="18" charset="0"/>
                <a:cs typeface="Times New Roman" pitchFamily="18" charset="0"/>
              </a:rPr>
              <a:t> format, using the </a:t>
            </a:r>
            <a:r>
              <a:rPr lang="en-US" sz="3900" b="1" dirty="0">
                <a:solidFill>
                  <a:schemeClr val="tx2">
                    <a:lumMod val="60000"/>
                    <a:lumOff val="40000"/>
                  </a:schemeClr>
                </a:solidFill>
                <a:latin typeface="Times New Roman" pitchFamily="18" charset="0"/>
                <a:cs typeface="Times New Roman" pitchFamily="18" charset="0"/>
              </a:rPr>
              <a:t>LZW </a:t>
            </a:r>
            <a:r>
              <a:rPr lang="en-US" sz="3900" b="1" dirty="0">
                <a:latin typeface="Times New Roman" pitchFamily="18" charset="0"/>
                <a:cs typeface="Times New Roman" pitchFamily="18" charset="0"/>
              </a:rPr>
              <a:t>compression algorithm for lossless storage. </a:t>
            </a:r>
            <a:r>
              <a:rPr lang="en-US" sz="3900" b="1" dirty="0">
                <a:solidFill>
                  <a:schemeClr val="tx2">
                    <a:lumMod val="60000"/>
                    <a:lumOff val="40000"/>
                  </a:schemeClr>
                </a:solidFill>
                <a:latin typeface="Times New Roman" pitchFamily="18" charset="0"/>
                <a:cs typeface="Times New Roman" pitchFamily="18" charset="0"/>
              </a:rPr>
              <a:t>TIFF</a:t>
            </a:r>
            <a:r>
              <a:rPr lang="en-US" sz="3900" b="1" dirty="0">
                <a:latin typeface="Times New Roman" pitchFamily="18" charset="0"/>
                <a:cs typeface="Times New Roman" pitchFamily="18" charset="0"/>
              </a:rPr>
              <a:t> image format is not widely supported by web browsers. TIFF remains widely accepted as a photograph file standard in the printing business. </a:t>
            </a:r>
          </a:p>
        </p:txBody>
      </p:sp>
      <p:sp>
        <p:nvSpPr>
          <p:cNvPr id="4" name="Date Placeholder 3"/>
          <p:cNvSpPr>
            <a:spLocks noGrp="1"/>
          </p:cNvSpPr>
          <p:nvPr>
            <p:ph type="dt" sz="half" idx="10"/>
          </p:nvPr>
        </p:nvSpPr>
        <p:spPr/>
        <p:txBody>
          <a:bodyPr/>
          <a:lstStyle/>
          <a:p>
            <a:fld id="{98EE4ACC-2342-4FBC-8FAA-0C3FD62FDEB4}" type="datetime1">
              <a:rPr lang="en-US" smtClean="0"/>
              <a:t>5/23/2014</a:t>
            </a:fld>
            <a:endParaRPr lang="en-US" dirty="0"/>
          </a:p>
        </p:txBody>
      </p:sp>
      <p:sp>
        <p:nvSpPr>
          <p:cNvPr id="5" name="Date Placeholder 10"/>
          <p:cNvSpPr txBox="1">
            <a:spLocks/>
          </p:cNvSpPr>
          <p:nvPr/>
        </p:nvSpPr>
        <p:spPr>
          <a:xfrm>
            <a:off x="6172200" y="6248400"/>
            <a:ext cx="2476500" cy="419100"/>
          </a:xfrm>
          <a:prstGeom prst="rect">
            <a:avLst/>
          </a:prstGeom>
          <a:solidFill>
            <a:schemeClr val="accent2"/>
          </a:solidFill>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tabLst/>
              <a:defRPr/>
            </a:pPr>
            <a:fld id="{4262C998-8531-4FB1-90E8-8458137591AF}" type="datetime1">
              <a:rPr kumimoji="0" lang="en-US" sz="18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5/23/2014</a:t>
            </a:fld>
            <a:endParaRPr kumimoji="0" lang="en-US"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62</TotalTime>
  <Words>1127</Words>
  <Application>Microsoft Office PowerPoint</Application>
  <PresentationFormat>On-screen Show (4:3)</PresentationFormat>
  <Paragraphs>110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GrouIp-12 </vt:lpstr>
      <vt:lpstr>Common Imagery file format </vt:lpstr>
      <vt:lpstr>File Formats </vt:lpstr>
      <vt:lpstr>        Major graphic file formats </vt:lpstr>
      <vt:lpstr>Slide 5</vt:lpstr>
      <vt:lpstr>Raster formats</vt:lpstr>
      <vt:lpstr>        JPEG 2000 </vt:lpstr>
      <vt:lpstr> Exif (Exchangeable image file format) </vt:lpstr>
      <vt:lpstr>TIFF</vt:lpstr>
      <vt:lpstr>         RAW </vt:lpstr>
      <vt:lpstr> GIF </vt:lpstr>
      <vt:lpstr>BMP</vt:lpstr>
      <vt:lpstr>Vector formats</vt:lpstr>
      <vt:lpstr>CGM</vt:lpstr>
      <vt:lpstr>Gerber File Format (RS-274X) </vt:lpstr>
      <vt:lpstr>SVG </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Group-12 </dc:title>
  <dc:creator>negash</dc:creator>
  <cp:lastModifiedBy>DBU ICT</cp:lastModifiedBy>
  <cp:revision>60</cp:revision>
  <dcterms:created xsi:type="dcterms:W3CDTF">2014-05-25T01:52:46Z</dcterms:created>
  <dcterms:modified xsi:type="dcterms:W3CDTF">2014-05-23T14:01:01Z</dcterms:modified>
</cp:coreProperties>
</file>