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256" r:id="rId5"/>
    <p:sldId id="286" r:id="rId6"/>
    <p:sldId id="262" r:id="rId7"/>
    <p:sldId id="260" r:id="rId8"/>
    <p:sldId id="261" r:id="rId9"/>
    <p:sldId id="271" r:id="rId10"/>
    <p:sldId id="259" r:id="rId11"/>
    <p:sldId id="265" r:id="rId12"/>
    <p:sldId id="266" r:id="rId13"/>
    <p:sldId id="257" r:id="rId14"/>
    <p:sldId id="263" r:id="rId15"/>
    <p:sldId id="264" r:id="rId16"/>
    <p:sldId id="270" r:id="rId17"/>
    <p:sldId id="280" r:id="rId18"/>
    <p:sldId id="267" r:id="rId19"/>
    <p:sldId id="273" r:id="rId20"/>
    <p:sldId id="268" r:id="rId21"/>
    <p:sldId id="281" r:id="rId22"/>
    <p:sldId id="282" r:id="rId23"/>
    <p:sldId id="274" r:id="rId24"/>
    <p:sldId id="283" r:id="rId25"/>
    <p:sldId id="275" r:id="rId26"/>
    <p:sldId id="276" r:id="rId27"/>
    <p:sldId id="277" r:id="rId28"/>
    <p:sldId id="284" r:id="rId29"/>
    <p:sldId id="278" r:id="rId30"/>
    <p:sldId id="279" r:id="rId31"/>
    <p:sldId id="285" r:id="rId32"/>
  </p:sldIdLst>
  <p:sldSz cx="9144000" cy="6858000" type="screen4x3"/>
  <p:notesSz cx="6858000" cy="9144000"/>
  <p:embeddedFontLst>
    <p:embeddedFont>
      <p:font typeface="Gill Sans MT Condensed" panose="020B0506020104020203" pitchFamily="34" charset="-18"/>
      <p:regular r:id="rId35"/>
    </p:embeddedFont>
    <p:embeddedFont>
      <p:font typeface="Trebuchet MS" panose="020B0603020202020204" pitchFamily="34" charset="0"/>
      <p:regular r:id="rId36"/>
      <p:bold r:id="rId37"/>
      <p:italic r:id="rId38"/>
      <p:boldItalic r:id="rId39"/>
    </p:embeddedFont>
    <p:embeddedFont>
      <p:font typeface="Calibri" panose="020F0502020204030204" pitchFamily="34" charset="0"/>
      <p:regular r:id="rId40"/>
      <p:bold r:id="rId41"/>
      <p:italic r:id="rId42"/>
      <p:boldItalic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2BCC30-4A99-4B12-AB4D-FF2A456ADC0A}">
          <p14:sldIdLst>
            <p14:sldId id="256"/>
            <p14:sldId id="286"/>
            <p14:sldId id="262"/>
            <p14:sldId id="260"/>
            <p14:sldId id="261"/>
            <p14:sldId id="271"/>
            <p14:sldId id="259"/>
            <p14:sldId id="265"/>
            <p14:sldId id="266"/>
            <p14:sldId id="257"/>
            <p14:sldId id="263"/>
            <p14:sldId id="264"/>
            <p14:sldId id="270"/>
            <p14:sldId id="280"/>
            <p14:sldId id="267"/>
            <p14:sldId id="273"/>
            <p14:sldId id="268"/>
            <p14:sldId id="281"/>
            <p14:sldId id="282"/>
            <p14:sldId id="274"/>
            <p14:sldId id="283"/>
            <p14:sldId id="275"/>
            <p14:sldId id="276"/>
            <p14:sldId id="277"/>
            <p14:sldId id="284"/>
            <p14:sldId id="278"/>
            <p14:sldId id="279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6A9E"/>
    <a:srgbClr val="DA251D"/>
    <a:srgbClr val="E8E3DA"/>
    <a:srgbClr val="DBDBDB"/>
    <a:srgbClr val="7CB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32" autoAdjust="0"/>
    <p:restoredTop sz="64765" autoAdjust="0"/>
  </p:normalViewPr>
  <p:slideViewPr>
    <p:cSldViewPr>
      <p:cViewPr varScale="1">
        <p:scale>
          <a:sx n="51" d="100"/>
          <a:sy n="51" d="100"/>
        </p:scale>
        <p:origin x="174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187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5.fntdata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42" Type="http://schemas.openxmlformats.org/officeDocument/2006/relationships/font" Target="fonts/font8.fntdata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2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4.fntdata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534FB-57AD-4648-A132-F48641CADD17}" type="datetimeFigureOut">
              <a:rPr lang="en-US" smtClean="0"/>
              <a:pPr/>
              <a:t>7/10/2015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C40F8A-A979-4FD5-9C5E-70D8AE5936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647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1A232-D6D1-45FF-A4BE-E043083276F0}" type="datetimeFigureOut">
              <a:rPr lang="en-US" smtClean="0"/>
              <a:pPr/>
              <a:t>7/10/2015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A56F3-4DE2-4BC2-9B8C-92D77D48C7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50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 fontAlgn="ctr"/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Nazywam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się Mateusz Przybyłek, Jestem aby nauczyć was od strony praktycznej ASP.NET MVC</a:t>
            </a:r>
          </a:p>
          <a:p>
            <a:pPr rtl="0" fontAlgn="ctr"/>
            <a:endParaRPr lang="pl-PL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Może od razu powiem czym te szkolenie jest a czym też nie jest</a:t>
            </a: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 pewno nie będzie to wyścig aby zademonstrować jak szybko da się stworzyć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apkę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idąc szablonem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Msu</a:t>
            </a:r>
            <a:endParaRPr lang="pl-P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Chce pokazać pełen zakres możliwości jakie daje ASP.NET MVC, od łatwiejszych rzeczy (dodanie strony, modyfikacje) po trudniejsze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ficzery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(Action filtry i obsługa cache, adnotacje i szybka walidacja danych).</a:t>
            </a:r>
          </a:p>
          <a:p>
            <a:pPr rtl="0" fontAlgn="ctr"/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Współpraca</a:t>
            </a:r>
          </a:p>
          <a:p>
            <a:pPr lvl="1" rtl="0" fontAlgn="ctr"/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Czasem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zadanie dla was 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 końcu po coś te laptopy macie;)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A56F3-4DE2-4BC2-9B8C-92D77D48C78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01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aseline="0" dirty="0" err="1" smtClean="0"/>
              <a:t>WebForms</a:t>
            </a:r>
            <a:r>
              <a:rPr lang="pl-PL" baseline="0" dirty="0" smtClean="0"/>
              <a:t> – starszy brat MVC, bazujący na budowie własnych kontrolek, opakowujących wszystko we własne komponenty oraz znienawidzony przez </a:t>
            </a:r>
            <a:r>
              <a:rPr lang="pl-PL" baseline="0" dirty="0" err="1" smtClean="0"/>
              <a:t>Postbacki</a:t>
            </a:r>
            <a:r>
              <a:rPr lang="pl-PL" baseline="0" dirty="0" smtClean="0"/>
              <a:t> oraz </a:t>
            </a:r>
            <a:r>
              <a:rPr lang="pl-PL" baseline="0" dirty="0" err="1" smtClean="0"/>
              <a:t>Viewstatejty</a:t>
            </a:r>
            <a:endParaRPr lang="pl-PL" dirty="0" smtClean="0"/>
          </a:p>
          <a:p>
            <a:r>
              <a:rPr lang="pl-PL" dirty="0" smtClean="0"/>
              <a:t>Web </a:t>
            </a:r>
            <a:r>
              <a:rPr lang="pl-PL" dirty="0" err="1" smtClean="0"/>
              <a:t>pages</a:t>
            </a:r>
            <a:r>
              <a:rPr lang="pl-PL" dirty="0" smtClean="0"/>
              <a:t> –</a:t>
            </a:r>
            <a:r>
              <a:rPr lang="pl-PL" baseline="0" dirty="0" smtClean="0"/>
              <a:t> lekki, małe strony, PHP</a:t>
            </a:r>
          </a:p>
          <a:p>
            <a:r>
              <a:rPr lang="pl-PL" baseline="0" dirty="0" smtClean="0"/>
              <a:t>MVC –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baseline="0" dirty="0" smtClean="0"/>
              <a:t>Implementacja wzorca MVC dla ASP.NET.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baseline="0" dirty="0" smtClean="0"/>
              <a:t>Z roku na rok wypiera coraz bardziej wysłużony </a:t>
            </a:r>
            <a:r>
              <a:rPr lang="pl-PL" baseline="0" dirty="0" err="1" smtClean="0"/>
              <a:t>WebForms</a:t>
            </a:r>
            <a:r>
              <a:rPr lang="pl-PL" baseline="0" dirty="0" smtClean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baseline="0" dirty="0" smtClean="0"/>
              <a:t>Dużym atutem jest bardzo dobra kontrola nad generowanym kodem HTML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l-PL" baseline="0" dirty="0" smtClean="0"/>
              <a:t>Parcie na JS w </a:t>
            </a:r>
            <a:r>
              <a:rPr lang="pl-PL" baseline="0" dirty="0" err="1" smtClean="0"/>
              <a:t>webdevie</a:t>
            </a:r>
            <a:r>
              <a:rPr lang="pl-PL" baseline="0" dirty="0" smtClean="0"/>
              <a:t> daje duże możliwości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pl-PL" baseline="0" dirty="0" smtClean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pl-PL" baseline="0" dirty="0" smtClean="0"/>
              <a:t>SPA – </a:t>
            </a:r>
            <a:r>
              <a:rPr lang="pl-PL" baseline="0" dirty="0" err="1" smtClean="0"/>
              <a:t>Knockout</a:t>
            </a:r>
            <a:r>
              <a:rPr lang="pl-PL" baseline="0" dirty="0" smtClean="0"/>
              <a:t> do spięcia z MVC lub </a:t>
            </a:r>
            <a:r>
              <a:rPr lang="pl-PL" baseline="0" dirty="0" err="1" smtClean="0"/>
              <a:t>WebAPI</a:t>
            </a:r>
            <a:endParaRPr lang="pl-PL" baseline="0" dirty="0" smtClean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pl-PL" baseline="0" dirty="0" err="1" smtClean="0"/>
              <a:t>SignalR</a:t>
            </a:r>
            <a:r>
              <a:rPr lang="pl-PL" baseline="0" dirty="0" smtClean="0"/>
              <a:t> – real </a:t>
            </a:r>
            <a:r>
              <a:rPr lang="pl-PL" baseline="0" dirty="0" err="1" smtClean="0"/>
              <a:t>time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communication</a:t>
            </a:r>
            <a:r>
              <a:rPr lang="pl-PL" baseline="0" dirty="0" smtClean="0"/>
              <a:t>, komunikacja w obie strony (</a:t>
            </a:r>
            <a:r>
              <a:rPr lang="pl-PL" baseline="0" dirty="0" err="1" smtClean="0"/>
              <a:t>WebSocket</a:t>
            </a:r>
            <a:r>
              <a:rPr lang="pl-PL" baseline="0" dirty="0" smtClean="0"/>
              <a:t>, </a:t>
            </a:r>
            <a:r>
              <a:rPr lang="pl-PL" baseline="0" dirty="0" err="1" smtClean="0"/>
              <a:t>Comet</a:t>
            </a:r>
            <a:r>
              <a:rPr lang="pl-PL" baseline="0" dirty="0" smtClean="0"/>
              <a:t> – długoterminowe </a:t>
            </a:r>
            <a:r>
              <a:rPr lang="pl-PL" baseline="0" dirty="0" err="1" smtClean="0"/>
              <a:t>requesty</a:t>
            </a:r>
            <a:r>
              <a:rPr lang="pl-PL" baseline="0" dirty="0" smtClean="0"/>
              <a:t> do serwera i częściowe zwracanie danych)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pl-PL" baseline="0" dirty="0" smtClean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pl-PL" baseline="0" dirty="0" smtClean="0"/>
              <a:t>Poznanie jednej technologii pozwala w prosty sposób przejść na inną. I chociaż podejście jest inne, to techniki takie jak </a:t>
            </a:r>
            <a:r>
              <a:rPr lang="pl-PL" baseline="0" dirty="0" err="1" smtClean="0"/>
              <a:t>Scaffolging</a:t>
            </a:r>
            <a:r>
              <a:rPr lang="pl-PL" baseline="0" dirty="0" smtClean="0"/>
              <a:t> Identity są takie same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A56F3-4DE2-4BC2-9B8C-92D77D48C78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Narzędzia - co potrzebne jest do pisania w ASP.NET MVC</a:t>
            </a:r>
          </a:p>
          <a:p>
            <a:pPr lvl="0" rtl="0" fontAlgn="ctr"/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 Studio (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 środowisko deweloperskie (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/test/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debug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lvl="0" rtl="0" fontAlgn="ctr"/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IIS Express (Hosting) - lekki serwer webowy, okrojona funkcjonalność</a:t>
            </a:r>
          </a:p>
          <a:p>
            <a:pPr lvl="0" rtl="0" fontAlgn="ctr"/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Server (Data) - wykorzystywany do przechowywania danych</a:t>
            </a:r>
          </a:p>
          <a:p>
            <a:pPr lvl="1" rtl="0" fontAlgn="ctr"/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 szkoleniu - niewykorzystany</a:t>
            </a:r>
          </a:p>
          <a:p>
            <a:pPr lvl="0" rtl="0" fontAlgn="ctr"/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Przeglądarka</a:t>
            </a:r>
          </a:p>
          <a:p>
            <a:pPr lvl="1" rtl="0" fontAlgn="ctr"/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nie to nie musi być IE ;)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A56F3-4DE2-4BC2-9B8C-92D77D48C78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27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Przechodząc</a:t>
            </a:r>
            <a:r>
              <a:rPr lang="pl-PL" baseline="0" dirty="0" smtClean="0"/>
              <a:t> do </a:t>
            </a:r>
            <a:r>
              <a:rPr lang="pl-PL" baseline="0" dirty="0" err="1" smtClean="0"/>
              <a:t>clue</a:t>
            </a:r>
            <a:r>
              <a:rPr lang="pl-PL" baseline="0" dirty="0" smtClean="0"/>
              <a:t> szkolenia, </a:t>
            </a:r>
            <a:r>
              <a:rPr lang="pl-PL" baseline="0" dirty="0" err="1" smtClean="0"/>
              <a:t>controller</a:t>
            </a:r>
            <a:endParaRPr lang="pl-PL" baseline="0" dirty="0" smtClean="0"/>
          </a:p>
          <a:p>
            <a:r>
              <a:rPr lang="pl-PL" baseline="0" dirty="0" smtClean="0"/>
              <a:t>Stanowi serce aplikacji,</a:t>
            </a:r>
          </a:p>
          <a:p>
            <a:r>
              <a:rPr lang="pl-PL" dirty="0" smtClean="0"/>
              <a:t>Odpowiada</a:t>
            </a:r>
            <a:r>
              <a:rPr lang="pl-PL" baseline="0" dirty="0" smtClean="0"/>
              <a:t> za poprawną obsługę zapytań od </a:t>
            </a:r>
            <a:r>
              <a:rPr lang="pl-PL" baseline="0" dirty="0" err="1" smtClean="0"/>
              <a:t>usera</a:t>
            </a:r>
            <a:r>
              <a:rPr lang="pl-PL" baseline="0" dirty="0" smtClean="0"/>
              <a:t> (wraz z całą logiką biznesową)</a:t>
            </a:r>
          </a:p>
          <a:p>
            <a:r>
              <a:rPr lang="pl-PL" baseline="0" dirty="0" smtClean="0"/>
              <a:t>Standardowy </a:t>
            </a:r>
            <a:r>
              <a:rPr lang="pl-PL" baseline="0" dirty="0" err="1" smtClean="0"/>
              <a:t>flow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A56F3-4DE2-4BC2-9B8C-92D77D48C78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644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W naszej aplikacji</a:t>
            </a:r>
            <a:r>
              <a:rPr lang="pl-PL" baseline="0" dirty="0" smtClean="0"/>
              <a:t> wykorzystaliśmy jedynie </a:t>
            </a:r>
            <a:r>
              <a:rPr lang="pl-PL" baseline="0" dirty="0" err="1" smtClean="0"/>
              <a:t>ViewResult</a:t>
            </a:r>
            <a:r>
              <a:rPr lang="pl-PL" baseline="0" dirty="0" smtClean="0"/>
              <a:t> oraz </a:t>
            </a:r>
            <a:r>
              <a:rPr lang="pl-PL" baseline="0" dirty="0" err="1" smtClean="0"/>
              <a:t>FileResult</a:t>
            </a:r>
            <a:r>
              <a:rPr lang="pl-PL" baseline="0" dirty="0" smtClean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 smtClean="0"/>
              <a:t>Można</a:t>
            </a:r>
            <a:r>
              <a:rPr lang="pl-PL" baseline="0" dirty="0" smtClean="0"/>
              <a:t> wykorzystać inne (popularne JSON/</a:t>
            </a:r>
            <a:r>
              <a:rPr lang="pl-PL" baseline="0" dirty="0" err="1" smtClean="0"/>
              <a:t>Redirect</a:t>
            </a:r>
            <a:r>
              <a:rPr lang="pl-PL" baseline="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baseline="0" dirty="0" smtClean="0"/>
              <a:t>Można napisać własny (implementacja metody w </a:t>
            </a:r>
            <a:r>
              <a:rPr lang="pl-PL" baseline="0" dirty="0" err="1" smtClean="0"/>
              <a:t>ActionResult</a:t>
            </a:r>
            <a:r>
              <a:rPr lang="pl-PL" baseline="0" dirty="0" smtClean="0"/>
              <a:t>)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A56F3-4DE2-4BC2-9B8C-92D77D48C78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519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Poza</a:t>
            </a:r>
            <a:r>
              <a:rPr lang="pl-PL" baseline="0" dirty="0" smtClean="0"/>
              <a:t> wymienionymi jest jeszcze sporo innych w </a:t>
            </a:r>
            <a:r>
              <a:rPr lang="pl-PL" baseline="0" dirty="0" err="1" smtClean="0"/>
              <a:t>bibiliotece</a:t>
            </a:r>
            <a:r>
              <a:rPr lang="pl-PL" baseline="0" dirty="0" smtClean="0"/>
              <a:t> (wymienione kilka)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 smtClean="0"/>
              <a:t>Dodanie</a:t>
            </a:r>
            <a:r>
              <a:rPr lang="pl-PL" baseline="0" dirty="0" smtClean="0"/>
              <a:t> biblioteki (</a:t>
            </a:r>
            <a:r>
              <a:rPr lang="pl-PL" baseline="0" dirty="0" err="1" smtClean="0"/>
              <a:t>nuget</a:t>
            </a:r>
            <a:r>
              <a:rPr lang="pl-PL" baseline="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baseline="0" dirty="0" smtClean="0"/>
              <a:t>Napisanie własnego rozszerzenia – szczególnie jak mamy duplikować sporo kodu w </a:t>
            </a:r>
            <a:r>
              <a:rPr lang="pl-PL" baseline="0" dirty="0" err="1" smtClean="0"/>
              <a:t>Razorze</a:t>
            </a:r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A56F3-4DE2-4BC2-9B8C-92D77D48C78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142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Kolejny</a:t>
            </a:r>
            <a:r>
              <a:rPr lang="pl-PL" baseline="0" dirty="0" smtClean="0"/>
              <a:t> problem z których chciałbym żebyśmy się zmierzyli to weryfikacja wprowadzonych danych.</a:t>
            </a:r>
          </a:p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brak walidacji Rating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A56F3-4DE2-4BC2-9B8C-92D77D48C78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986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Podział na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 smtClean="0"/>
              <a:t>Atrybuty walidujące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 smtClean="0"/>
              <a:t>Atrybuty</a:t>
            </a:r>
            <a:r>
              <a:rPr lang="pl-PL" baseline="0" dirty="0" smtClean="0"/>
              <a:t> dodatkowe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baseline="0" dirty="0" smtClean="0"/>
              <a:t>Dodanie własnych </a:t>
            </a:r>
            <a:r>
              <a:rPr lang="pl-PL" baseline="0" dirty="0" err="1" smtClean="0"/>
              <a:t>walidatorow</a:t>
            </a:r>
            <a:endParaRPr lang="pl-P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A56F3-4DE2-4BC2-9B8C-92D77D48C78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467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 smtClean="0"/>
          </a:p>
          <a:p>
            <a:r>
              <a:rPr lang="pl-PL" dirty="0" err="1" smtClean="0"/>
              <a:t>Postman</a:t>
            </a:r>
            <a:r>
              <a:rPr lang="pl-PL" baseline="0" dirty="0" smtClean="0"/>
              <a:t> – potrzeba testowania zapytania POST</a:t>
            </a:r>
          </a:p>
          <a:p>
            <a:r>
              <a:rPr lang="pl-PL" baseline="0" dirty="0" err="1" smtClean="0"/>
              <a:t>Fiddler</a:t>
            </a:r>
            <a:r>
              <a:rPr lang="pl-PL" baseline="0" dirty="0" smtClean="0"/>
              <a:t> – </a:t>
            </a:r>
            <a:r>
              <a:rPr lang="pl-PL" baseline="0" dirty="0" err="1" smtClean="0"/>
              <a:t>narzedzie</a:t>
            </a:r>
            <a:r>
              <a:rPr lang="pl-PL" baseline="0" dirty="0" smtClean="0"/>
              <a:t>, kobyła,</a:t>
            </a:r>
          </a:p>
          <a:p>
            <a:r>
              <a:rPr lang="pl-PL" baseline="0" dirty="0" smtClean="0"/>
              <a:t>  Możliwości narzędzia są naprawdę spore.</a:t>
            </a:r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Następne: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 err="1" smtClean="0"/>
              <a:t>Resources</a:t>
            </a:r>
            <a:endParaRPr lang="pl-PL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 err="1" smtClean="0"/>
              <a:t>Globalization</a:t>
            </a:r>
            <a:endParaRPr lang="pl-PL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pl-PL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pl-PL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pl-PL" dirty="0" err="1" smtClean="0"/>
              <a:t>Bye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A56F3-4DE2-4BC2-9B8C-92D77D48C78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582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Dziękuję wszystkim za wysłuchanie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A56F3-4DE2-4BC2-9B8C-92D77D48C78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03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Proszę</a:t>
            </a:r>
            <a:r>
              <a:rPr lang="pl-PL" baseline="0" dirty="0" smtClean="0"/>
              <a:t> o pobranie</a:t>
            </a:r>
          </a:p>
          <a:p>
            <a:r>
              <a:rPr lang="pl-PL" baseline="0" dirty="0" smtClean="0"/>
              <a:t>-gotowy </a:t>
            </a:r>
            <a:r>
              <a:rPr lang="pl-PL" baseline="0" dirty="0" err="1" smtClean="0"/>
              <a:t>project</a:t>
            </a:r>
            <a:r>
              <a:rPr lang="pl-PL" baseline="0" dirty="0" smtClean="0"/>
              <a:t> z pełnym kodem.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A56F3-4DE2-4BC2-9B8C-92D77D48C78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39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r>
              <a:rPr lang="pl-PL" sz="105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Czy ktoś coś słyszał o </a:t>
            </a:r>
          </a:p>
          <a:p>
            <a:pPr marL="171450" lvl="0" indent="-171450" rtl="0" fontAlgn="ctr">
              <a:buFont typeface="Arial" panose="020B0604020202020204" pitchFamily="34" charset="0"/>
              <a:buChar char="•"/>
            </a:pPr>
            <a:r>
              <a:rPr lang="pl-PL" sz="105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C#?</a:t>
            </a:r>
          </a:p>
          <a:p>
            <a:pPr marL="171450" lvl="0" indent="-171450" rtl="0" fontAlgn="ctr">
              <a:buFont typeface="Arial" panose="020B0604020202020204" pitchFamily="34" charset="0"/>
              <a:buChar char="•"/>
            </a:pPr>
            <a:r>
              <a:rPr lang="pl-PL" sz="105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ASP.NET?</a:t>
            </a:r>
          </a:p>
          <a:p>
            <a:pPr marL="171450" lvl="0" indent="-171450" rtl="0" fontAlgn="ctr">
              <a:buFont typeface="Arial" panose="020B0604020202020204" pitchFamily="34" charset="0"/>
              <a:buChar char="•"/>
            </a:pPr>
            <a:r>
              <a:rPr lang="pl-PL" sz="105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ASP.NET MVC? - 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Wy będziecie się nudzić :) </a:t>
            </a:r>
            <a:endParaRPr lang="pl-PL" sz="105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l-PL" sz="10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A56F3-4DE2-4BC2-9B8C-92D77D48C78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93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Od razu z grubej rury zadanie</a:t>
            </a:r>
            <a:r>
              <a:rPr lang="pl-PL" baseline="0" dirty="0" smtClean="0"/>
              <a:t>, stawianie projektu</a:t>
            </a:r>
          </a:p>
          <a:p>
            <a:endParaRPr lang="pl-PL" baseline="0" dirty="0" smtClean="0"/>
          </a:p>
          <a:p>
            <a:pPr rtl="0" fontAlgn="ctr"/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Wybrać ASP.NET MVC pod C#</a:t>
            </a:r>
          </a:p>
          <a:p>
            <a:pPr rtl="0" fontAlgn="ctr"/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Podczas wyboru technologii, omówić kolejne technologie i ich zastosowanie</a:t>
            </a:r>
          </a:p>
          <a:p>
            <a:pPr rtl="0" fontAlgn="ctr"/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Wspomnieć o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Nugecie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(system zarządzania bibliotekami i zależnościami)</a:t>
            </a:r>
          </a:p>
          <a:p>
            <a:pPr rtl="0" fontAlgn="ctr"/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Omówienie folderów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A56F3-4DE2-4BC2-9B8C-92D77D48C78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32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Wzorce </a:t>
            </a:r>
            <a:r>
              <a:rPr lang="pl-PL" dirty="0" smtClean="0"/>
              <a:t>architektoniczne 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plusy/minusy</a:t>
            </a:r>
            <a:endParaRPr lang="pl-PL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rtl="0" fontAlgn="ctr"/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Zawiera zestaw gotowych rozwiązań</a:t>
            </a:r>
          </a:p>
          <a:p>
            <a:pPr lvl="0" rtl="0" fontAlgn="ctr"/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Systematyzuje architekturę (brak problemu niezrozumienia implementacji drugiej osoby - w idealnym przypadku ;))</a:t>
            </a:r>
          </a:p>
          <a:p>
            <a:pPr lvl="0" rtl="0" fontAlgn="ctr"/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Jeden wzorzec -&gt; Kilka/Kilkadziesiąt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fw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techonolgia</a:t>
            </a:r>
            <a:endParaRPr lang="pl-PL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MVC =&gt; (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Spring, (PHP)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Symfony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(.NET) ASP.NET MVC, (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Ruby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Ruby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rails</a:t>
            </a:r>
            <a:endParaRPr lang="pl-PL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rtl="0" fontAlgn="ctr"/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Możliwość szybkiej nauki innej technologii/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frameworka</a:t>
            </a:r>
            <a:endParaRPr lang="pl-PL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l-PL" dirty="0" smtClean="0"/>
          </a:p>
          <a:p>
            <a:r>
              <a:rPr lang="pl-PL" dirty="0" smtClean="0"/>
              <a:t>(publika) Czy</a:t>
            </a:r>
            <a:r>
              <a:rPr lang="pl-PL" baseline="0" dirty="0" smtClean="0"/>
              <a:t> są w ogóle jakieś minusy?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A56F3-4DE2-4BC2-9B8C-92D77D48C78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6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 fontAlgn="ctr"/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Tak,</a:t>
            </a:r>
          </a:p>
          <a:p>
            <a:pPr lvl="0" rtl="0" fontAlgn="ctr"/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Jednak wymaga od nas nauki :( </a:t>
            </a:r>
          </a:p>
          <a:p>
            <a:pPr lvl="0" rtl="0" fontAlgn="ctr"/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Mniejsza elastyczność (narzuca sposób działania)</a:t>
            </a:r>
          </a:p>
          <a:p>
            <a:pPr lvl="0" rtl="0" fontAlgn="ctr"/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Narzuca sposób myślenia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A56F3-4DE2-4BC2-9B8C-92D77D48C78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0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Zasada</a:t>
            </a:r>
            <a:r>
              <a:rPr lang="pl-PL" baseline="0" dirty="0" smtClean="0"/>
              <a:t> działania MVC w webie:</a:t>
            </a:r>
          </a:p>
          <a:p>
            <a:pPr marL="228600" indent="-228600">
              <a:buFont typeface="+mj-lt"/>
              <a:buAutoNum type="arabicPeriod"/>
            </a:pPr>
            <a:r>
              <a:rPr lang="pl-PL" dirty="0" smtClean="0"/>
              <a:t>Początek</a:t>
            </a:r>
            <a:r>
              <a:rPr lang="pl-PL" baseline="0" dirty="0" smtClean="0"/>
              <a:t>:  zapytania od użytkownika</a:t>
            </a:r>
          </a:p>
          <a:p>
            <a:pPr marL="228600" indent="-228600">
              <a:buFont typeface="+mj-lt"/>
              <a:buAutoNum type="arabicPeriod"/>
            </a:pPr>
            <a:r>
              <a:rPr lang="pl-PL" baseline="0" dirty="0" smtClean="0"/>
              <a:t>Kontroler przechwytuje zapytania i rozprowadza je wykonując odpowiednie akcje 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pl-PL" baseline="0" dirty="0" smtClean="0"/>
              <a:t>Pobieranie utworów z bazy danych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pl-PL" baseline="0" dirty="0" smtClean="0"/>
              <a:t>Kasowanie wpisu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pl-PL" baseline="0" dirty="0" smtClean="0"/>
              <a:t>Czy też </a:t>
            </a:r>
            <a:r>
              <a:rPr lang="pl-PL" baseline="0" dirty="0" err="1" smtClean="0"/>
              <a:t>Streaming</a:t>
            </a:r>
            <a:r>
              <a:rPr lang="pl-PL" baseline="0" dirty="0" smtClean="0"/>
              <a:t> utworu</a:t>
            </a:r>
          </a:p>
          <a:p>
            <a:pPr marL="228600" lvl="0" indent="-228600">
              <a:buFont typeface="+mj-lt"/>
              <a:buAutoNum type="arabicPeriod"/>
            </a:pPr>
            <a:r>
              <a:rPr lang="pl-PL" baseline="0" dirty="0" smtClean="0"/>
              <a:t>Następnie po wykonaniu logiki wypełnia model który przekaże dalej</a:t>
            </a:r>
          </a:p>
          <a:p>
            <a:pPr marL="228600" lvl="0" indent="-228600">
              <a:buFont typeface="+mj-lt"/>
              <a:buAutoNum type="arabicPeriod"/>
            </a:pPr>
            <a:r>
              <a:rPr lang="pl-PL" baseline="0" dirty="0" smtClean="0"/>
              <a:t>Oraz wskazuje odpowiedni widok z tym modelem</a:t>
            </a:r>
          </a:p>
          <a:p>
            <a:pPr marL="228600" lvl="0" indent="-228600">
              <a:buFont typeface="+mj-lt"/>
              <a:buAutoNum type="arabicPeriod"/>
            </a:pPr>
            <a:r>
              <a:rPr lang="pl-PL" baseline="0" dirty="0" smtClean="0"/>
              <a:t>Widok pobiera dane które są mu potrzebne do generowania widoku (HTML)</a:t>
            </a:r>
          </a:p>
          <a:p>
            <a:pPr marL="228600" lvl="0" indent="-228600">
              <a:buFont typeface="+mj-lt"/>
              <a:buAutoNum type="arabicPeriod"/>
            </a:pPr>
            <a:r>
              <a:rPr lang="pl-PL" baseline="0" dirty="0" smtClean="0"/>
              <a:t>Generuje odpowiedź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pl-PL" baseline="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A56F3-4DE2-4BC2-9B8C-92D77D48C78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11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Diagram</a:t>
            </a:r>
            <a:r>
              <a:rPr lang="pl-PL" baseline="0" dirty="0" smtClean="0"/>
              <a:t> poglądowy jak wygląda obsługa MVC z wykorzystaniem technologii ASP.NET MVC.</a:t>
            </a:r>
          </a:p>
          <a:p>
            <a:r>
              <a:rPr lang="pl-PL" dirty="0" smtClean="0"/>
              <a:t>Tak</a:t>
            </a:r>
            <a:r>
              <a:rPr lang="pl-PL" baseline="0" dirty="0" smtClean="0"/>
              <a:t> t</a:t>
            </a:r>
            <a:r>
              <a:rPr lang="pl-PL" dirty="0" smtClean="0"/>
              <a:t>ego</a:t>
            </a:r>
            <a:r>
              <a:rPr lang="pl-PL" baseline="0" dirty="0" smtClean="0"/>
              <a:t> uczyć się nie będziemy.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A56F3-4DE2-4BC2-9B8C-92D77D48C78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18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A tego tym bardziej!</a:t>
            </a:r>
          </a:p>
          <a:p>
            <a:r>
              <a:rPr lang="pl-PL" dirty="0" smtClean="0"/>
              <a:t>Ciekawskich zapraszam do</a:t>
            </a:r>
            <a:r>
              <a:rPr lang="pl-PL" baseline="0" dirty="0" smtClean="0"/>
              <a:t> </a:t>
            </a:r>
            <a:r>
              <a:rPr lang="pl-PL" baseline="0" dirty="0" err="1" smtClean="0"/>
              <a:t>źródel</a:t>
            </a:r>
            <a:r>
              <a:rPr lang="pl-PL" baseline="0" dirty="0" smtClean="0"/>
              <a:t>.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A56F3-4DE2-4BC2-9B8C-92D77D48C78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55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833F-C3EF-41FC-8986-AC11D7C32BD2}" type="datetime1">
              <a:rPr lang="en-US" smtClean="0"/>
              <a:pPr/>
              <a:t>7/10/2015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-533400" y="-609600"/>
            <a:ext cx="9067800" cy="5791200"/>
          </a:xfrm>
          <a:prstGeom prst="roundRect">
            <a:avLst>
              <a:gd name="adj" fmla="val 4291"/>
            </a:avLst>
          </a:prstGeom>
          <a:noFill/>
          <a:ln w="53975">
            <a:solidFill>
              <a:srgbClr val="DA251D"/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 userDrawn="1"/>
        </p:nvSpPr>
        <p:spPr>
          <a:xfrm>
            <a:off x="6934200" y="4495800"/>
            <a:ext cx="2743200" cy="2819400"/>
          </a:xfrm>
          <a:prstGeom prst="roundRect">
            <a:avLst>
              <a:gd name="adj" fmla="val 11203"/>
            </a:avLst>
          </a:prstGeom>
          <a:noFill/>
          <a:ln w="53975">
            <a:solidFill>
              <a:srgbClr val="086A9E"/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55E9-25B9-486F-A372-C423B0614A66}" type="datetime1">
              <a:rPr lang="en-US" smtClean="0"/>
              <a:pPr/>
              <a:t>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10B1-CFAE-4B3D-B1DA-4BA7CB88E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AFED-A4D3-4E88-ACD6-081D3967F705}" type="datetime1">
              <a:rPr lang="en-US" smtClean="0"/>
              <a:pPr/>
              <a:t>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10B1-CFAE-4B3D-B1DA-4BA7CB88E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4C53-CF0F-4D69-9313-5D50BF64ED36}" type="datetime1">
              <a:rPr lang="en-US" smtClean="0"/>
              <a:pPr/>
              <a:t>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10B1-CFAE-4B3D-B1DA-4BA7CB88E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09BE-94C4-401C-A3F9-317B79E2CECA}" type="datetime1">
              <a:rPr lang="en-US" smtClean="0"/>
              <a:pPr/>
              <a:t>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10B1-CFAE-4B3D-B1DA-4BA7CB88E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43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43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83ED-4540-4D8F-87E4-CB928EA06980}" type="datetime1">
              <a:rPr lang="en-US" smtClean="0"/>
              <a:pPr/>
              <a:t>7/10/2015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10B1-CFAE-4B3D-B1DA-4BA7CB88E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CACC4-4D96-4F5A-ACC6-6842B7218BF9}" type="datetime1">
              <a:rPr lang="en-US" smtClean="0"/>
              <a:pPr/>
              <a:t>7/10/2015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10B1-CFAE-4B3D-B1DA-4BA7CB88E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DF225-C0A5-4B91-9112-D8F1AB9DA244}" type="datetime1">
              <a:rPr lang="en-US" smtClean="0"/>
              <a:pPr/>
              <a:t>7/10/2015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10B1-CFAE-4B3D-B1DA-4BA7CB88E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1C3D-6D23-4AF7-9B90-9E76B3F01320}" type="datetime1">
              <a:rPr lang="en-US" smtClean="0"/>
              <a:pPr/>
              <a:t>7/10/2015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10B1-CFAE-4B3D-B1DA-4BA7CB88E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987F-05D6-464A-8811-70920BF9A3AC}" type="datetime1">
              <a:rPr lang="en-US" smtClean="0"/>
              <a:pPr/>
              <a:t>7/10/2015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10B1-CFAE-4B3D-B1DA-4BA7CB88E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CA44-1B05-4340-A363-208A90C1613A}" type="datetime1">
              <a:rPr lang="en-US" smtClean="0"/>
              <a:pPr/>
              <a:t>7/10/2015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10B1-CFAE-4B3D-B1DA-4BA7CB88E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295400"/>
            <a:ext cx="88392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D9E9A-2D95-4F1D-9E06-1989E44E3203}" type="datetime1">
              <a:rPr lang="en-US" smtClean="0"/>
              <a:pPr/>
              <a:t>7/10/2015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400" y="640080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86A9E"/>
                </a:solidFill>
              </a:defRPr>
            </a:lvl1pPr>
          </a:lstStyle>
          <a:p>
            <a:fld id="{460B10B1-CFAE-4B3D-B1DA-4BA7CB88E0D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Obraz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0" y="6275388"/>
            <a:ext cx="193675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Mateusz Przybyłek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>
              <a:lumMod val="50000"/>
            </a:schemeClr>
          </a:solidFill>
          <a:effectLst/>
          <a:latin typeface="Gill Sans MT Condensed" pitchFamily="34" charset="-18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D2121"/>
        </a:buClr>
        <a:buFont typeface="Wingdings" pitchFamily="2" charset="2"/>
        <a:buChar char="§"/>
        <a:defRPr sz="3200" b="1" kern="1200">
          <a:solidFill>
            <a:schemeClr val="tx1"/>
          </a:solidFill>
          <a:effectLst/>
          <a:latin typeface="Trebuchet MS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86A9E"/>
        </a:buClr>
        <a:buFont typeface="Wingdings" pitchFamily="2" charset="2"/>
        <a:buChar char="§"/>
        <a:defRPr sz="2800" kern="1200">
          <a:solidFill>
            <a:schemeClr val="tx1">
              <a:lumMod val="95000"/>
              <a:lumOff val="5000"/>
            </a:schemeClr>
          </a:solidFill>
          <a:latin typeface="Trebuchet MS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86A9E"/>
        </a:buClr>
        <a:buFont typeface="Wingdings" pitchFamily="2" charset="2"/>
        <a:buChar char="§"/>
        <a:defRPr sz="2400" kern="1200">
          <a:solidFill>
            <a:schemeClr val="tx1">
              <a:lumMod val="95000"/>
              <a:lumOff val="5000"/>
            </a:schemeClr>
          </a:solidFill>
          <a:latin typeface="Trebuchet MS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86A9E"/>
        </a:buClr>
        <a:buFont typeface="Wingdings" pitchFamily="2" charset="2"/>
        <a:buChar char="§"/>
        <a:defRPr sz="2000" kern="1200">
          <a:solidFill>
            <a:schemeClr val="tx1">
              <a:lumMod val="95000"/>
              <a:lumOff val="5000"/>
            </a:schemeClr>
          </a:solidFill>
          <a:latin typeface="Trebuchet MS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86A9E"/>
        </a:buClr>
        <a:buFont typeface="Wingdings" pitchFamily="2" charset="2"/>
        <a:buChar char="§"/>
        <a:defRPr sz="2000" kern="1200">
          <a:solidFill>
            <a:schemeClr val="tx1">
              <a:lumMod val="95000"/>
              <a:lumOff val="5000"/>
            </a:schemeClr>
          </a:solidFill>
          <a:latin typeface="Trebuchet MS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scNAe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icrosoftvirtualacademy.com/en-US/training-courses/introduction-to-asp-net-mvc-8322" TargetMode="External"/><Relationship Id="rId3" Type="http://schemas.openxmlformats.org/officeDocument/2006/relationships/hyperlink" Target="mailto:m.przybylek@lgbs.pl" TargetMode="External"/><Relationship Id="rId7" Type="http://schemas.openxmlformats.org/officeDocument/2006/relationships/hyperlink" Target="http://codeguru.geekclub.pl/baza-wiedzy/wstep-do-programowania-w-aspnet-mvc-5,3609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odeproject.com/Articles/866143/Learn-MVC-step-by-step-in-days-Day" TargetMode="External"/><Relationship Id="rId5" Type="http://schemas.openxmlformats.org/officeDocument/2006/relationships/hyperlink" Target="http://www.pluralsight.com/courses/mvc4-building" TargetMode="External"/><Relationship Id="rId4" Type="http://schemas.openxmlformats.org/officeDocument/2006/relationships/hyperlink" Target="http://www.asp.net/mvc/overview/getting-started" TargetMode="External"/><Relationship Id="rId9" Type="http://schemas.openxmlformats.org/officeDocument/2006/relationships/hyperlink" Target="http://www.asp.net/mvc/overview/getting-started/lifecycle-of-an-aspnet-mvc-5-applicatio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5400" dirty="0" smtClean="0"/>
              <a:t>ASP.NET MVC - Praktycznie</a:t>
            </a:r>
            <a:endParaRPr lang="en-US" sz="54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sz="2800" dirty="0" smtClean="0"/>
              <a:t>Szkolenie praktykantów 2015</a:t>
            </a:r>
            <a:endParaRPr lang="pl-PL" sz="2800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Środowisko ASP.NET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10B1-CFAE-4B3D-B1DA-4BA7CB88E0D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6" name="Picture 2" descr="http://www.techbubbles.com/wp-content/uploads/2013/03/image21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399"/>
            <a:ext cx="8839200" cy="512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8266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Narzędzia - Co potrzebujemy?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Visual Studio - </a:t>
            </a:r>
            <a:r>
              <a:rPr lang="pl-PL" dirty="0" err="1" smtClean="0"/>
              <a:t>Dev</a:t>
            </a:r>
            <a:r>
              <a:rPr lang="pl-PL" dirty="0" smtClean="0"/>
              <a:t>/Test</a:t>
            </a:r>
          </a:p>
          <a:p>
            <a:pPr lvl="1"/>
            <a:r>
              <a:rPr lang="pl-PL" dirty="0" smtClean="0"/>
              <a:t>im nowszy tym lepszy</a:t>
            </a:r>
            <a:endParaRPr lang="pl-PL" dirty="0"/>
          </a:p>
          <a:p>
            <a:r>
              <a:rPr lang="pl-PL" dirty="0" smtClean="0"/>
              <a:t>IIS Express – Hosting</a:t>
            </a:r>
            <a:endParaRPr lang="pl-PL" dirty="0"/>
          </a:p>
          <a:p>
            <a:r>
              <a:rPr lang="pl-PL" dirty="0" smtClean="0"/>
              <a:t>SQL Server – Dane</a:t>
            </a:r>
          </a:p>
          <a:p>
            <a:r>
              <a:rPr lang="pl-PL" dirty="0" smtClean="0"/>
              <a:t>Przeglądarka - Web</a:t>
            </a:r>
          </a:p>
          <a:p>
            <a:pPr lvl="1"/>
            <a:r>
              <a:rPr lang="pl-PL" dirty="0" smtClean="0"/>
              <a:t>Nie, to nie musi być IE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10B1-CFAE-4B3D-B1DA-4BA7CB88E0D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098" name="Picture 2" descr="http://www.imagejokes.com/wp-content/uploads/2012/02/ie_download_real_brows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064400"/>
            <a:ext cx="4343400" cy="470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0177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Kontroler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Serce aplikacji</a:t>
            </a:r>
          </a:p>
          <a:p>
            <a:r>
              <a:rPr lang="pl-PL" dirty="0" smtClean="0"/>
              <a:t>Obsługa zapytań od użytkownika</a:t>
            </a:r>
          </a:p>
          <a:p>
            <a:r>
              <a:rPr lang="pl-PL" dirty="0" smtClean="0"/>
              <a:t>Standardowy </a:t>
            </a:r>
            <a:r>
              <a:rPr lang="pl-PL" dirty="0" err="1" smtClean="0"/>
              <a:t>flow</a:t>
            </a:r>
            <a:r>
              <a:rPr lang="pl-PL" dirty="0" smtClean="0"/>
              <a:t>:</a:t>
            </a:r>
          </a:p>
          <a:p>
            <a:pPr lvl="1"/>
            <a:r>
              <a:rPr lang="pl-PL" dirty="0" smtClean="0"/>
              <a:t>Na postawie parametrów przesłanych od </a:t>
            </a:r>
            <a:r>
              <a:rPr lang="pl-PL" dirty="0"/>
              <a:t>użytkownika</a:t>
            </a:r>
            <a:endParaRPr lang="pl-PL" dirty="0" smtClean="0"/>
          </a:p>
          <a:p>
            <a:pPr lvl="1"/>
            <a:r>
              <a:rPr lang="pl-PL" dirty="0" smtClean="0"/>
              <a:t>Pobrać/przetworzyć dane z bazy</a:t>
            </a:r>
          </a:p>
          <a:p>
            <a:pPr lvl="1"/>
            <a:r>
              <a:rPr lang="pl-PL" dirty="0" smtClean="0"/>
              <a:t>Wypełnić Model</a:t>
            </a:r>
          </a:p>
          <a:p>
            <a:pPr lvl="1"/>
            <a:r>
              <a:rPr lang="pl-PL" dirty="0" smtClean="0"/>
              <a:t>Zwrócić Widok i przekazać Model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10B1-CFAE-4B3D-B1DA-4BA7CB88E0D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32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MVC Praktycznie – Dodanie nowej strony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Code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10B1-CFAE-4B3D-B1DA-4BA7CB88E0D3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400300"/>
            <a:ext cx="28956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655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MVC Praktycznie – </a:t>
            </a:r>
            <a:r>
              <a:rPr lang="pl-PL" dirty="0" smtClean="0"/>
              <a:t>Pobieranie pliku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Code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10B1-CFAE-4B3D-B1DA-4BA7CB88E0D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06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Typowe Action </a:t>
            </a:r>
            <a:r>
              <a:rPr lang="pl-PL" dirty="0" err="1" smtClean="0"/>
              <a:t>Result</a:t>
            </a:r>
            <a:endParaRPr lang="pl-PL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7693484"/>
              </p:ext>
            </p:extLst>
          </p:nvPr>
        </p:nvGraphicFramePr>
        <p:xfrm>
          <a:off x="163286" y="1447800"/>
          <a:ext cx="8828315" cy="4419597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970314"/>
                <a:gridCol w="1741471"/>
                <a:gridCol w="5116530"/>
              </a:tblGrid>
              <a:tr h="369163"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u="none" strike="noStrike" dirty="0">
                          <a:effectLst/>
                        </a:rPr>
                        <a:t>Action </a:t>
                      </a:r>
                      <a:r>
                        <a:rPr lang="pl-PL" sz="1800" u="none" strike="noStrike" dirty="0" err="1" smtClean="0">
                          <a:effectLst/>
                        </a:rPr>
                        <a:t>Result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8" marR="7718" marT="7718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u="none" strike="noStrike">
                          <a:effectLst/>
                        </a:rPr>
                        <a:t>Helper Method</a:t>
                      </a:r>
                      <a:endParaRPr lang="pl-P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8" marR="7718" marT="7718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u="none" strike="noStrike" dirty="0">
                          <a:effectLst/>
                        </a:rPr>
                        <a:t>Opis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8" marR="7718" marT="7718" marB="0"/>
                </a:tc>
              </a:tr>
              <a:tr h="369163"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 dirty="0" err="1">
                          <a:effectLst/>
                        </a:rPr>
                        <a:t>ViewResult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8" marR="7718" marT="771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>
                          <a:effectLst/>
                        </a:rPr>
                        <a:t>View</a:t>
                      </a:r>
                      <a:endParaRPr lang="pl-P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8" marR="7718" marT="771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>
                          <a:effectLst/>
                        </a:rPr>
                        <a:t>Zwraca View</a:t>
                      </a:r>
                      <a:endParaRPr lang="pl-P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8" marR="7718" marT="7718" marB="0"/>
                </a:tc>
              </a:tr>
              <a:tr h="369163"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 dirty="0" err="1">
                          <a:effectLst/>
                        </a:rPr>
                        <a:t>PartialViewResult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8" marR="7718" marT="771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 dirty="0" err="1">
                          <a:effectLst/>
                        </a:rPr>
                        <a:t>PartialView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8" marR="7718" marT="771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 dirty="0">
                          <a:effectLst/>
                        </a:rPr>
                        <a:t>Zwraca </a:t>
                      </a:r>
                      <a:r>
                        <a:rPr lang="pl-PL" sz="1800" u="none" strike="noStrike" dirty="0" err="1">
                          <a:effectLst/>
                        </a:rPr>
                        <a:t>PartialView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8" marR="7718" marT="7718" marB="0"/>
                </a:tc>
              </a:tr>
              <a:tr h="369163"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 dirty="0" err="1">
                          <a:effectLst/>
                        </a:rPr>
                        <a:t>RedirectResult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8" marR="7718" marT="771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 dirty="0" err="1">
                          <a:effectLst/>
                        </a:rPr>
                        <a:t>Redirect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8" marR="7718" marT="771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>
                          <a:effectLst/>
                        </a:rPr>
                        <a:t>302. Przekierowanie do innej strony (poprzez URL)</a:t>
                      </a:r>
                      <a:endParaRPr lang="pl-P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8" marR="7718" marT="7718" marB="0"/>
                </a:tc>
              </a:tr>
              <a:tr h="1097130"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 dirty="0" err="1">
                          <a:effectLst/>
                        </a:rPr>
                        <a:t>RedirectToRouteResult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8" marR="7718" marT="771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 dirty="0" err="1" smtClean="0">
                          <a:effectLst/>
                        </a:rPr>
                        <a:t>RedirectToAction</a:t>
                      </a:r>
                      <a:r>
                        <a:rPr lang="pl-PL" sz="1800" u="none" strike="noStrike" dirty="0" smtClean="0">
                          <a:effectLst/>
                        </a:rPr>
                        <a:t> / </a:t>
                      </a:r>
                      <a:r>
                        <a:rPr lang="pl-PL" sz="1800" u="none" strike="noStrike" dirty="0" err="1">
                          <a:effectLst/>
                        </a:rPr>
                        <a:t>RedirectToRoute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8" marR="7718" marT="771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 dirty="0">
                          <a:effectLst/>
                        </a:rPr>
                        <a:t>302. Przekierowanie do innej strony (poprzez nazwę akcji, kontroler)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8" marR="7718" marT="7718" marB="0"/>
                </a:tc>
              </a:tr>
              <a:tr h="369163"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>
                          <a:effectLst/>
                        </a:rPr>
                        <a:t>JsonResult</a:t>
                      </a:r>
                      <a:endParaRPr lang="pl-P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8" marR="7718" marT="771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>
                          <a:effectLst/>
                        </a:rPr>
                        <a:t>Json</a:t>
                      </a:r>
                      <a:endParaRPr lang="pl-P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8" marR="7718" marT="771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 dirty="0" err="1">
                          <a:effectLst/>
                        </a:rPr>
                        <a:t>Serializuje</a:t>
                      </a:r>
                      <a:r>
                        <a:rPr lang="pl-PL" sz="1800" u="none" strike="noStrike" dirty="0">
                          <a:effectLst/>
                        </a:rPr>
                        <a:t> obiekt i zwraca go w </a:t>
                      </a:r>
                      <a:r>
                        <a:rPr lang="pl-PL" sz="1800" u="none" strike="noStrike" dirty="0" err="1">
                          <a:effectLst/>
                        </a:rPr>
                        <a:t>postacji</a:t>
                      </a:r>
                      <a:r>
                        <a:rPr lang="pl-PL" sz="1800" u="none" strike="noStrike" dirty="0">
                          <a:effectLst/>
                        </a:rPr>
                        <a:t> </a:t>
                      </a:r>
                      <a:r>
                        <a:rPr lang="pl-PL" sz="1800" u="none" strike="noStrike" dirty="0" err="1">
                          <a:effectLst/>
                        </a:rPr>
                        <a:t>JSONa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8" marR="7718" marT="7718" marB="0"/>
                </a:tc>
              </a:tr>
              <a:tr h="369163"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>
                          <a:effectLst/>
                        </a:rPr>
                        <a:t>FileResult</a:t>
                      </a:r>
                      <a:endParaRPr lang="pl-P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8" marR="7718" marT="771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>
                          <a:effectLst/>
                        </a:rPr>
                        <a:t>File</a:t>
                      </a:r>
                      <a:endParaRPr lang="pl-P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8" marR="7718" marT="771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 dirty="0">
                          <a:effectLst/>
                        </a:rPr>
                        <a:t>Zwraca zawartość pliku.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8" marR="7718" marT="7718" marB="0"/>
                </a:tc>
              </a:tr>
              <a:tr h="369163"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>
                          <a:effectLst/>
                        </a:rPr>
                        <a:t>ContentResult</a:t>
                      </a:r>
                      <a:endParaRPr lang="pl-P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8" marR="7718" marT="771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>
                          <a:effectLst/>
                        </a:rPr>
                        <a:t>Content</a:t>
                      </a:r>
                      <a:endParaRPr lang="pl-P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8" marR="7718" marT="771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 dirty="0">
                          <a:effectLst/>
                        </a:rPr>
                        <a:t>Zwraca treść użytkownika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8" marR="7718" marT="7718" marB="0"/>
                </a:tc>
              </a:tr>
              <a:tr h="369163"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>
                          <a:effectLst/>
                        </a:rPr>
                        <a:t>JavaScriptResult</a:t>
                      </a:r>
                      <a:endParaRPr lang="pl-P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8" marR="7718" marT="771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>
                          <a:effectLst/>
                        </a:rPr>
                        <a:t>JavaScript</a:t>
                      </a:r>
                      <a:endParaRPr lang="pl-P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8" marR="7718" marT="771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 dirty="0">
                          <a:effectLst/>
                        </a:rPr>
                        <a:t>Zwraca skrypt wykonywany po stronie przeglądarki.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8" marR="7718" marT="7718" marB="0"/>
                </a:tc>
              </a:tr>
              <a:tr h="369163"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>
                          <a:effectLst/>
                        </a:rPr>
                        <a:t>EmptyResult</a:t>
                      </a:r>
                      <a:endParaRPr lang="pl-P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8" marR="7718" marT="771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>
                          <a:effectLst/>
                        </a:rPr>
                        <a:t>(None)</a:t>
                      </a:r>
                      <a:endParaRPr lang="pl-P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8" marR="7718" marT="771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 dirty="0">
                          <a:effectLst/>
                        </a:rPr>
                        <a:t>Brak odpowiedzi.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8" marR="7718" marT="7718" marB="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10B1-CFAE-4B3D-B1DA-4BA7CB88E0D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295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MVC Praktycznie – </a:t>
            </a:r>
            <a:r>
              <a:rPr lang="pl-PL" dirty="0" smtClean="0"/>
              <a:t>Dodanie formularza edycji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Code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10B1-CFAE-4B3D-B1DA-4BA7CB88E0D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719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Html</a:t>
            </a:r>
            <a:r>
              <a:rPr lang="pl-PL" dirty="0" smtClean="0"/>
              <a:t> </a:t>
            </a:r>
            <a:r>
              <a:rPr lang="pl-PL" dirty="0" err="1" smtClean="0"/>
              <a:t>helpers</a:t>
            </a:r>
            <a:r>
              <a:rPr lang="pl-PL" dirty="0" smtClean="0"/>
              <a:t> – typowe funkcje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3886200" cy="5105400"/>
          </a:xfrm>
        </p:spPr>
        <p:txBody>
          <a:bodyPr>
            <a:normAutofit fontScale="70000" lnSpcReduction="20000"/>
          </a:bodyPr>
          <a:lstStyle/>
          <a:p>
            <a:r>
              <a:rPr lang="pl-PL" dirty="0" err="1" smtClean="0"/>
              <a:t>Html.BeginForm</a:t>
            </a:r>
            <a:endParaRPr lang="pl-PL" dirty="0"/>
          </a:p>
          <a:p>
            <a:r>
              <a:rPr lang="pl-PL" dirty="0" err="1" smtClean="0"/>
              <a:t>Html.AntiForgeryToken</a:t>
            </a:r>
            <a:endParaRPr lang="pl-PL" dirty="0"/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err="1" smtClean="0"/>
              <a:t>Html.RouteLink</a:t>
            </a:r>
            <a:endParaRPr lang="pl-PL" dirty="0" smtClean="0"/>
          </a:p>
          <a:p>
            <a:r>
              <a:rPr lang="pl-PL" dirty="0" err="1" smtClean="0"/>
              <a:t>Html.Label</a:t>
            </a:r>
            <a:endParaRPr lang="pl-PL" dirty="0"/>
          </a:p>
          <a:p>
            <a:r>
              <a:rPr lang="pl-PL" dirty="0" err="1" smtClean="0"/>
              <a:t>Html.TextBox</a:t>
            </a:r>
            <a:endParaRPr lang="pl-PL" dirty="0"/>
          </a:p>
          <a:p>
            <a:r>
              <a:rPr lang="pl-PL" dirty="0" err="1"/>
              <a:t>Html.TextArea</a:t>
            </a:r>
            <a:endParaRPr lang="pl-PL" dirty="0"/>
          </a:p>
          <a:p>
            <a:r>
              <a:rPr lang="pl-PL" dirty="0" err="1"/>
              <a:t>Html.Password</a:t>
            </a:r>
            <a:endParaRPr lang="pl-PL" dirty="0"/>
          </a:p>
          <a:p>
            <a:r>
              <a:rPr lang="pl-PL" dirty="0" err="1"/>
              <a:t>Html.Hidden</a:t>
            </a:r>
            <a:endParaRPr lang="pl-PL" dirty="0"/>
          </a:p>
          <a:p>
            <a:r>
              <a:rPr lang="pl-PL" dirty="0" err="1"/>
              <a:t>Html.CheckBox</a:t>
            </a:r>
            <a:endParaRPr lang="pl-PL" dirty="0"/>
          </a:p>
          <a:p>
            <a:r>
              <a:rPr lang="pl-PL" dirty="0" err="1"/>
              <a:t>Html.RadioButton</a:t>
            </a:r>
            <a:endParaRPr lang="pl-PL" dirty="0"/>
          </a:p>
          <a:p>
            <a:r>
              <a:rPr lang="pl-PL" dirty="0" err="1"/>
              <a:t>Html.DropDownList</a:t>
            </a:r>
            <a:endParaRPr lang="pl-PL" dirty="0"/>
          </a:p>
          <a:p>
            <a:r>
              <a:rPr lang="pl-PL" dirty="0" err="1"/>
              <a:t>Html.ListBox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10B1-CFAE-4B3D-B1DA-4BA7CB88E0D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953000" y="1295400"/>
            <a:ext cx="38862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D2121"/>
              </a:buClr>
              <a:buFont typeface="Wingdings" pitchFamily="2" charset="2"/>
              <a:buChar char="§"/>
              <a:defRPr sz="3200" b="1" kern="1200">
                <a:solidFill>
                  <a:schemeClr val="tx1"/>
                </a:solidFill>
                <a:effectLst/>
                <a:latin typeface="Trebuchet MS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86A9E"/>
              </a:buClr>
              <a:buFont typeface="Wingdings" pitchFamily="2" charset="2"/>
              <a:buChar char="§"/>
              <a:defRPr sz="2800" kern="1200">
                <a:solidFill>
                  <a:schemeClr val="tx1">
                    <a:lumMod val="95000"/>
                    <a:lumOff val="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86A9E"/>
              </a:buClr>
              <a:buFont typeface="Wingdings" pitchFamily="2" charset="2"/>
              <a:buChar char="§"/>
              <a:defRPr sz="2400" kern="1200">
                <a:solidFill>
                  <a:schemeClr val="tx1">
                    <a:lumMod val="95000"/>
                    <a:lumOff val="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86A9E"/>
              </a:buClr>
              <a:buFont typeface="Wingdings" pitchFamily="2" charset="2"/>
              <a:buChar char="§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86A9E"/>
              </a:buClr>
              <a:buFont typeface="Wingdings" pitchFamily="2" charset="2"/>
              <a:buChar char="§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l-PL" dirty="0" smtClean="0"/>
          </a:p>
          <a:p>
            <a:r>
              <a:rPr lang="pl-PL" dirty="0" err="1" smtClean="0"/>
              <a:t>Html.ValidationMessage</a:t>
            </a:r>
            <a:endParaRPr lang="pl-PL" dirty="0"/>
          </a:p>
          <a:p>
            <a:r>
              <a:rPr lang="pl-PL" dirty="0" err="1" smtClean="0"/>
              <a:t>Html.ValidationSummary</a:t>
            </a:r>
            <a:endParaRPr lang="pl-PL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953000" y="3657600"/>
            <a:ext cx="38862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D2121"/>
              </a:buClr>
              <a:buFont typeface="Wingdings" pitchFamily="2" charset="2"/>
              <a:buChar char="§"/>
              <a:defRPr sz="3200" b="1" kern="1200">
                <a:solidFill>
                  <a:schemeClr val="tx1"/>
                </a:solidFill>
                <a:effectLst/>
                <a:latin typeface="Trebuchet MS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86A9E"/>
              </a:buClr>
              <a:buFont typeface="Wingdings" pitchFamily="2" charset="2"/>
              <a:buChar char="§"/>
              <a:defRPr sz="2800" kern="1200">
                <a:solidFill>
                  <a:schemeClr val="tx1">
                    <a:lumMod val="95000"/>
                    <a:lumOff val="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86A9E"/>
              </a:buClr>
              <a:buFont typeface="Wingdings" pitchFamily="2" charset="2"/>
              <a:buChar char="§"/>
              <a:defRPr sz="2400" kern="1200">
                <a:solidFill>
                  <a:schemeClr val="tx1">
                    <a:lumMod val="95000"/>
                    <a:lumOff val="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86A9E"/>
              </a:buClr>
              <a:buFont typeface="Wingdings" pitchFamily="2" charset="2"/>
              <a:buChar char="§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86A9E"/>
              </a:buClr>
              <a:buFont typeface="Wingdings" pitchFamily="2" charset="2"/>
              <a:buChar char="§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l-PL" dirty="0"/>
          </a:p>
          <a:p>
            <a:r>
              <a:rPr lang="pl-PL" dirty="0" err="1"/>
              <a:t>Html.Action</a:t>
            </a:r>
            <a:endParaRPr lang="pl-PL" dirty="0"/>
          </a:p>
          <a:p>
            <a:r>
              <a:rPr lang="pl-PL" dirty="0" err="1"/>
              <a:t>Html.Partial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08057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MVC Praktycznie </a:t>
            </a:r>
            <a:r>
              <a:rPr lang="pl-PL" dirty="0" smtClean="0"/>
              <a:t>– JS i AJAX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Code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10B1-CFAE-4B3D-B1DA-4BA7CB88E0D3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12" descr="https://erictummers.files.wordpress.com/2012/01/cyberduck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3528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5063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MVC Praktycznie </a:t>
            </a:r>
            <a:r>
              <a:rPr lang="pl-PL" dirty="0" smtClean="0"/>
              <a:t>– </a:t>
            </a:r>
            <a:r>
              <a:rPr lang="pl-PL" dirty="0" err="1" smtClean="0"/>
              <a:t>Partial</a:t>
            </a:r>
            <a:r>
              <a:rPr lang="pl-PL" dirty="0" smtClean="0"/>
              <a:t> </a:t>
            </a:r>
            <a:r>
              <a:rPr lang="pl-PL" dirty="0" err="1" smtClean="0"/>
              <a:t>View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Code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10B1-CFAE-4B3D-B1DA-4BA7CB88E0D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85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Pliki do pobrania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600" dirty="0" smtClean="0"/>
              <a:t>Projekt - Music </a:t>
            </a:r>
            <a:r>
              <a:rPr lang="pl-PL" sz="3600" dirty="0" err="1" smtClean="0"/>
              <a:t>Store</a:t>
            </a:r>
            <a:endParaRPr lang="pl-PL" sz="3600" dirty="0" smtClean="0"/>
          </a:p>
          <a:p>
            <a:pPr lvl="1"/>
            <a:r>
              <a:rPr lang="pl-PL" sz="3200" dirty="0">
                <a:hlinkClick r:id="rId3"/>
              </a:rPr>
              <a:t>https://</a:t>
            </a:r>
            <a:r>
              <a:rPr lang="pl-PL" sz="3200" dirty="0" smtClean="0">
                <a:hlinkClick r:id="rId3"/>
              </a:rPr>
              <a:t>goo.gl/scNAeG</a:t>
            </a:r>
            <a:r>
              <a:rPr lang="pl-PL" sz="3200" dirty="0" smtClean="0"/>
              <a:t> </a:t>
            </a:r>
            <a:endParaRPr lang="pl-PL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10B1-CFAE-4B3D-B1DA-4BA7CB88E0D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089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Partial</a:t>
            </a:r>
            <a:r>
              <a:rPr lang="pl-PL" dirty="0" smtClean="0"/>
              <a:t> </a:t>
            </a:r>
            <a:r>
              <a:rPr lang="pl-PL" dirty="0" err="1" smtClean="0"/>
              <a:t>View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Plusy:</a:t>
            </a:r>
          </a:p>
          <a:p>
            <a:pPr lvl="1"/>
            <a:r>
              <a:rPr lang="pl-PL" dirty="0" smtClean="0"/>
              <a:t>Wielokrotnego użytku</a:t>
            </a:r>
          </a:p>
          <a:p>
            <a:pPr lvl="1"/>
            <a:r>
              <a:rPr lang="pl-PL" dirty="0" smtClean="0"/>
              <a:t>Łatwe w utrzymaniu/modyfikacji – jedna zmiana na wielu stronach</a:t>
            </a:r>
          </a:p>
          <a:p>
            <a:pPr lvl="1"/>
            <a:endParaRPr lang="pl-PL" dirty="0"/>
          </a:p>
          <a:p>
            <a:r>
              <a:rPr lang="pl-PL" dirty="0" smtClean="0"/>
              <a:t>Minusy</a:t>
            </a:r>
          </a:p>
          <a:p>
            <a:pPr lvl="1"/>
            <a:r>
              <a:rPr lang="pl-PL" dirty="0" smtClean="0"/>
              <a:t>Brak obsługi</a:t>
            </a:r>
          </a:p>
          <a:p>
            <a:pPr lvl="2"/>
            <a:r>
              <a:rPr lang="pl-PL" dirty="0" err="1" smtClean="0"/>
              <a:t>Layout</a:t>
            </a:r>
            <a:r>
              <a:rPr lang="pl-PL" dirty="0" smtClean="0"/>
              <a:t> – wspólny kod</a:t>
            </a:r>
            <a:endParaRPr lang="pl-PL" dirty="0"/>
          </a:p>
          <a:p>
            <a:pPr lvl="2"/>
            <a:r>
              <a:rPr lang="pl-PL" dirty="0" err="1" smtClean="0"/>
              <a:t>Section</a:t>
            </a:r>
            <a:r>
              <a:rPr lang="pl-PL" dirty="0" smtClean="0"/>
              <a:t> - sekcje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10B1-CFAE-4B3D-B1DA-4BA7CB88E0D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916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MVC Praktycznie – </a:t>
            </a:r>
            <a:r>
              <a:rPr lang="pl-PL" dirty="0" smtClean="0"/>
              <a:t>Action </a:t>
            </a:r>
            <a:r>
              <a:rPr lang="pl-PL" dirty="0" err="1" smtClean="0"/>
              <a:t>Filters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Code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10B1-CFAE-4B3D-B1DA-4BA7CB88E0D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548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Obsługa zapytania bez filtrów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10B1-CFAE-4B3D-B1DA-4BA7CB88E0D3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724025" cy="172402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1905000" y="1362541"/>
            <a:ext cx="2035717" cy="121185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Request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14800" y="1143000"/>
            <a:ext cx="2148290" cy="14313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MVC Instantiates Controller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553200" y="2971800"/>
            <a:ext cx="2385151" cy="14313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 is Executed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14800" y="4831814"/>
            <a:ext cx="2148290" cy="14313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is Combined with View</a:t>
            </a:r>
            <a:endParaRPr lang="en-US" dirty="0"/>
          </a:p>
        </p:txBody>
      </p:sp>
      <p:sp>
        <p:nvSpPr>
          <p:cNvPr id="10" name="Left Arrow 9"/>
          <p:cNvSpPr/>
          <p:nvPr/>
        </p:nvSpPr>
        <p:spPr>
          <a:xfrm>
            <a:off x="1926683" y="4941584"/>
            <a:ext cx="2035717" cy="1276119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 Returned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2540551">
            <a:off x="6439359" y="2181594"/>
            <a:ext cx="978408" cy="48463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8546511">
            <a:off x="6428643" y="4863051"/>
            <a:ext cx="978408" cy="48463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99266"/>
            <a:ext cx="1987471" cy="198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9304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Obsługa zapytania </a:t>
            </a:r>
            <a:r>
              <a:rPr lang="pl-PL" dirty="0" smtClean="0"/>
              <a:t>z filtrami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10B1-CFAE-4B3D-B1DA-4BA7CB88E0D3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1181100"/>
            <a:ext cx="1724025" cy="172402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1797588" y="1400641"/>
            <a:ext cx="2088612" cy="121185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Request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91846" y="1280589"/>
            <a:ext cx="2148290" cy="14313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MVC Instantiates Controller</a:t>
            </a:r>
          </a:p>
        </p:txBody>
      </p:sp>
      <p:sp>
        <p:nvSpPr>
          <p:cNvPr id="8" name="Rectangle 7"/>
          <p:cNvSpPr/>
          <p:nvPr/>
        </p:nvSpPr>
        <p:spPr>
          <a:xfrm>
            <a:off x="6631236" y="3195688"/>
            <a:ext cx="2512764" cy="14313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 is Executed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91846" y="4969403"/>
            <a:ext cx="2148290" cy="14313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is Combined with View</a:t>
            </a:r>
            <a:endParaRPr lang="en-US" dirty="0"/>
          </a:p>
        </p:txBody>
      </p:sp>
      <p:sp>
        <p:nvSpPr>
          <p:cNvPr id="10" name="Left Arrow 9"/>
          <p:cNvSpPr/>
          <p:nvPr/>
        </p:nvSpPr>
        <p:spPr>
          <a:xfrm>
            <a:off x="1797587" y="4979684"/>
            <a:ext cx="2088612" cy="1276119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 Returned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6332807" y="1753971"/>
            <a:ext cx="563806" cy="48463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0800000">
            <a:off x="6332806" y="5527742"/>
            <a:ext cx="563806" cy="48463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4637366"/>
            <a:ext cx="1987471" cy="198747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037942" y="1465332"/>
            <a:ext cx="1927952" cy="11368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Pre-execution Filter Code Executes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037942" y="5201616"/>
            <a:ext cx="1927952" cy="11368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Post-execution Filter Code Executes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 rot="5400000">
            <a:off x="7720015" y="2652528"/>
            <a:ext cx="563806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5400000">
            <a:off x="7719460" y="4705362"/>
            <a:ext cx="564915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35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Action </a:t>
            </a:r>
            <a:r>
              <a:rPr lang="pl-PL" dirty="0" err="1" smtClean="0"/>
              <a:t>Filters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10B1-CFAE-4B3D-B1DA-4BA7CB88E0D3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8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5309977"/>
              </p:ext>
            </p:extLst>
          </p:nvPr>
        </p:nvGraphicFramePr>
        <p:xfrm>
          <a:off x="152400" y="1295400"/>
          <a:ext cx="8839200" cy="373380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2286000"/>
                <a:gridCol w="6553200"/>
              </a:tblGrid>
              <a:tr h="848492">
                <a:tc>
                  <a:txBody>
                    <a:bodyPr/>
                    <a:lstStyle/>
                    <a:p>
                      <a:pPr algn="ctr" fontAlgn="b"/>
                      <a:r>
                        <a:rPr lang="pl-PL" sz="2800" u="none" strike="noStrike" dirty="0">
                          <a:effectLst/>
                        </a:rPr>
                        <a:t>Action </a:t>
                      </a:r>
                      <a:r>
                        <a:rPr lang="pl-PL" sz="2800" u="none" strike="noStrike" dirty="0" err="1" smtClean="0">
                          <a:effectLst/>
                        </a:rPr>
                        <a:t>Filter</a:t>
                      </a:r>
                      <a:endParaRPr lang="pl-PL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8" marR="7718" marT="771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800" u="none" strike="noStrike" dirty="0">
                          <a:effectLst/>
                        </a:rPr>
                        <a:t>Opis</a:t>
                      </a:r>
                      <a:endParaRPr lang="pl-PL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8" marR="7718" marT="7718" marB="0" anchor="ctr"/>
                </a:tc>
              </a:tr>
              <a:tr h="483749">
                <a:tc>
                  <a:txBody>
                    <a:bodyPr/>
                    <a:lstStyle/>
                    <a:p>
                      <a:pPr algn="l" fontAlgn="b"/>
                      <a:r>
                        <a:rPr lang="pl-PL" sz="2800" u="none" strike="noStrike" dirty="0" err="1" smtClean="0">
                          <a:effectLst/>
                        </a:rPr>
                        <a:t>OutputCache</a:t>
                      </a:r>
                      <a:endParaRPr lang="pl-PL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8" marR="7718" marT="771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Obsługa</a:t>
                      </a:r>
                      <a:r>
                        <a:rPr lang="pl-PL" sz="2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cache dla wyniku akcji.</a:t>
                      </a:r>
                      <a:endParaRPr lang="pl-PL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8" marR="7718" marT="7718" marB="0"/>
                </a:tc>
              </a:tr>
              <a:tr h="483749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 err="1" smtClean="0">
                          <a:effectLst/>
                        </a:rPr>
                        <a:t>HandleError</a:t>
                      </a:r>
                      <a:r>
                        <a:rPr lang="en-US" sz="2800" u="none" strike="noStrike" dirty="0" smtClean="0">
                          <a:effectLst/>
                        </a:rPr>
                        <a:t> </a:t>
                      </a:r>
                      <a:endParaRPr lang="pl-PL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8" marR="7718" marT="771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Obsługa</a:t>
                      </a:r>
                      <a:r>
                        <a:rPr lang="pl-PL" sz="2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błędów.</a:t>
                      </a:r>
                      <a:endParaRPr lang="pl-PL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8" marR="7718" marT="7718" marB="0"/>
                </a:tc>
              </a:tr>
              <a:tr h="95890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 smtClean="0">
                          <a:effectLst/>
                        </a:rPr>
                        <a:t>Authorize </a:t>
                      </a:r>
                      <a:endParaRPr lang="pl-PL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8" marR="7718" marT="771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Obsługa</a:t>
                      </a:r>
                      <a:r>
                        <a:rPr lang="pl-PL" sz="2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autoryzacji użytkownika do danej akcji.</a:t>
                      </a:r>
                      <a:endParaRPr lang="pl-PL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8" marR="7718" marT="7718" marB="0"/>
                </a:tc>
              </a:tr>
              <a:tr h="958905">
                <a:tc>
                  <a:txBody>
                    <a:bodyPr/>
                    <a:lstStyle/>
                    <a:p>
                      <a:pPr algn="l" fontAlgn="b"/>
                      <a:r>
                        <a:rPr lang="pl-PL" sz="2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ValidateInput</a:t>
                      </a:r>
                      <a:endParaRPr lang="pl-PL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8" marR="7718" marT="771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Włączenie/wyłączenie</a:t>
                      </a:r>
                      <a:r>
                        <a:rPr lang="pl-PL" sz="2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walidacji wprowadzonych danych.</a:t>
                      </a:r>
                      <a:endParaRPr lang="pl-PL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8" marR="7718" marT="7718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89121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MVC Praktycznie – </a:t>
            </a:r>
            <a:r>
              <a:rPr lang="pl-PL" dirty="0" smtClean="0"/>
              <a:t>Data </a:t>
            </a:r>
            <a:r>
              <a:rPr lang="pl-PL" dirty="0" err="1" smtClean="0"/>
              <a:t>Annotation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Code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10B1-CFAE-4B3D-B1DA-4BA7CB88E0D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166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Data </a:t>
            </a:r>
            <a:r>
              <a:rPr lang="pl-PL" dirty="0" err="1" smtClean="0"/>
              <a:t>Annotation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10B1-CFAE-4B3D-B1DA-4BA7CB88E0D3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5848132"/>
              </p:ext>
            </p:extLst>
          </p:nvPr>
        </p:nvGraphicFramePr>
        <p:xfrm>
          <a:off x="152400" y="990600"/>
          <a:ext cx="8839200" cy="5268435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2971800"/>
                <a:gridCol w="5867400"/>
              </a:tblGrid>
              <a:tr h="812248">
                <a:tc>
                  <a:txBody>
                    <a:bodyPr/>
                    <a:lstStyle/>
                    <a:p>
                      <a:pPr algn="ctr" fontAlgn="b"/>
                      <a:r>
                        <a:rPr lang="pl-PL" sz="2800" dirty="0" smtClean="0"/>
                        <a:t>Data </a:t>
                      </a:r>
                      <a:r>
                        <a:rPr lang="pl-PL" sz="2800" dirty="0" err="1" smtClean="0"/>
                        <a:t>Annotation</a:t>
                      </a:r>
                      <a:endParaRPr lang="pl-PL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8" marR="7718" marT="771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800" u="none" strike="noStrike" dirty="0">
                          <a:effectLst/>
                        </a:rPr>
                        <a:t>Opis</a:t>
                      </a:r>
                      <a:endParaRPr lang="pl-PL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8" marR="7718" marT="7718" marB="0" anchor="ctr"/>
                </a:tc>
              </a:tr>
              <a:tr h="463086">
                <a:tc>
                  <a:txBody>
                    <a:bodyPr/>
                    <a:lstStyle/>
                    <a:p>
                      <a:pPr algn="l" fontAlgn="b"/>
                      <a:r>
                        <a:rPr lang="pl-PL" sz="2800" u="none" strike="noStrike" dirty="0" err="1" smtClean="0">
                          <a:effectLst/>
                        </a:rPr>
                        <a:t>Range</a:t>
                      </a:r>
                      <a:endParaRPr lang="pl-PL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8" marR="7718" marT="771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Sprawdzenie </a:t>
                      </a:r>
                      <a:r>
                        <a:rPr lang="pl-PL" sz="2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zakresu</a:t>
                      </a:r>
                      <a:endParaRPr lang="pl-PL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8" marR="7718" marT="7718" marB="0"/>
                </a:tc>
              </a:tr>
              <a:tr h="46308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 smtClean="0">
                          <a:effectLst/>
                        </a:rPr>
                        <a:t>Re</a:t>
                      </a:r>
                      <a:r>
                        <a:rPr lang="pl-PL" sz="2800" u="none" strike="noStrike" dirty="0" smtClean="0">
                          <a:effectLst/>
                        </a:rPr>
                        <a:t>g</a:t>
                      </a:r>
                      <a:r>
                        <a:rPr lang="en-US" sz="2800" u="none" strike="noStrike" dirty="0" err="1" smtClean="0">
                          <a:effectLst/>
                        </a:rPr>
                        <a:t>ularExpression</a:t>
                      </a:r>
                      <a:r>
                        <a:rPr lang="en-US" sz="2800" u="none" strike="noStrike" dirty="0" smtClean="0">
                          <a:effectLst/>
                        </a:rPr>
                        <a:t> </a:t>
                      </a:r>
                      <a:endParaRPr lang="pl-PL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8" marR="7718" marT="771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Sprawdzenie </a:t>
                      </a:r>
                      <a:r>
                        <a:rPr lang="pl-PL" sz="2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wyrażenia regularnego</a:t>
                      </a:r>
                      <a:endParaRPr lang="pl-PL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8" marR="7718" marT="7718" marB="0"/>
                </a:tc>
              </a:tr>
              <a:tr h="47138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 smtClean="0">
                          <a:effectLst/>
                        </a:rPr>
                        <a:t>Required</a:t>
                      </a:r>
                      <a:endParaRPr lang="pl-PL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8" marR="7718" marT="771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Sprawdzenie wymagalności</a:t>
                      </a:r>
                      <a:endParaRPr lang="pl-PL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8" marR="7718" marT="7718" marB="0"/>
                </a:tc>
              </a:tr>
              <a:tr h="471380">
                <a:tc>
                  <a:txBody>
                    <a:bodyPr/>
                    <a:lstStyle/>
                    <a:p>
                      <a:pPr algn="l" fontAlgn="b"/>
                      <a:r>
                        <a:rPr lang="pl-PL" sz="2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Compare</a:t>
                      </a:r>
                      <a:endParaRPr lang="pl-PL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8" marR="7718" marT="771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Porównanie</a:t>
                      </a:r>
                      <a:r>
                        <a:rPr lang="pl-PL" sz="2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wartości</a:t>
                      </a:r>
                      <a:endParaRPr lang="pl-PL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8" marR="7718" marT="7718" marB="0"/>
                </a:tc>
              </a:tr>
              <a:tr h="1143000">
                <a:tc>
                  <a:txBody>
                    <a:bodyPr/>
                    <a:lstStyle/>
                    <a:p>
                      <a:pPr algn="l" fontAlgn="b"/>
                      <a:r>
                        <a:rPr lang="pl-PL" sz="2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StringLength</a:t>
                      </a:r>
                      <a:endParaRPr lang="pl-PL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8" marR="7718" marT="7718" marB="0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Sprawdzenie długości wprowadzonej wartości</a:t>
                      </a:r>
                      <a:endParaRPr lang="pl-PL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8" marR="7718" marT="7718" marB="0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7945">
                <a:tc>
                  <a:txBody>
                    <a:bodyPr/>
                    <a:lstStyle/>
                    <a:p>
                      <a:pPr algn="l" fontAlgn="b"/>
                      <a:r>
                        <a:rPr lang="pl-PL" sz="2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DisplayName</a:t>
                      </a:r>
                      <a:endParaRPr lang="pl-PL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8" marR="7718" marT="7718" marB="0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Wyświetlana nazwa (obsługa plików </a:t>
                      </a:r>
                      <a:r>
                        <a:rPr lang="pl-PL" sz="2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resx</a:t>
                      </a:r>
                      <a:r>
                        <a:rPr lang="pl-PL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pl-PL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8" marR="7718" marT="7718" marB="0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26310">
                <a:tc>
                  <a:txBody>
                    <a:bodyPr/>
                    <a:lstStyle/>
                    <a:p>
                      <a:pPr algn="l" fontAlgn="b"/>
                      <a:r>
                        <a:rPr lang="pl-PL" sz="2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DisplayFormat</a:t>
                      </a:r>
                      <a:endParaRPr lang="pl-PL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8" marR="7718" marT="771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Format wyświetlanych danych</a:t>
                      </a:r>
                      <a:endParaRPr lang="pl-PL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8" marR="7718" marT="7718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98012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Narzędzia do </a:t>
            </a:r>
            <a:r>
              <a:rPr lang="pl-PL" dirty="0" err="1" smtClean="0"/>
              <a:t>webdevu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410200"/>
          </a:xfrm>
        </p:spPr>
        <p:txBody>
          <a:bodyPr>
            <a:normAutofit fontScale="92500" lnSpcReduction="10000"/>
          </a:bodyPr>
          <a:lstStyle/>
          <a:p>
            <a:r>
              <a:rPr lang="pl-PL" dirty="0" smtClean="0"/>
              <a:t>Developer </a:t>
            </a:r>
            <a:r>
              <a:rPr lang="pl-PL" dirty="0" err="1" smtClean="0"/>
              <a:t>tools</a:t>
            </a:r>
            <a:r>
              <a:rPr lang="pl-PL" dirty="0" smtClean="0"/>
              <a:t> (F12)</a:t>
            </a:r>
          </a:p>
          <a:p>
            <a:pPr lvl="1"/>
            <a:r>
              <a:rPr lang="pl-PL" dirty="0" smtClean="0"/>
              <a:t>DOM, CSS</a:t>
            </a:r>
          </a:p>
          <a:p>
            <a:pPr lvl="1"/>
            <a:r>
              <a:rPr lang="pl-PL" dirty="0" err="1" smtClean="0"/>
              <a:t>Script</a:t>
            </a:r>
            <a:r>
              <a:rPr lang="pl-PL" dirty="0" smtClean="0"/>
              <a:t> </a:t>
            </a:r>
            <a:r>
              <a:rPr lang="pl-PL" dirty="0" err="1" smtClean="0"/>
              <a:t>debugger</a:t>
            </a:r>
            <a:r>
              <a:rPr lang="pl-PL" dirty="0" smtClean="0"/>
              <a:t>/</a:t>
            </a:r>
            <a:r>
              <a:rPr lang="pl-PL" dirty="0" err="1" smtClean="0"/>
              <a:t>Console</a:t>
            </a:r>
            <a:endParaRPr lang="pl-PL" dirty="0" smtClean="0"/>
          </a:p>
          <a:p>
            <a:pPr lvl="1"/>
            <a:r>
              <a:rPr lang="pl-PL" dirty="0" smtClean="0"/>
              <a:t>Network</a:t>
            </a:r>
          </a:p>
          <a:p>
            <a:pPr lvl="1"/>
            <a:r>
              <a:rPr lang="pl-PL" dirty="0" smtClean="0"/>
              <a:t>Storage/</a:t>
            </a:r>
            <a:r>
              <a:rPr lang="pl-PL" dirty="0" err="1" smtClean="0"/>
              <a:t>Cookie</a:t>
            </a:r>
            <a:endParaRPr lang="pl-PL" dirty="0" smtClean="0"/>
          </a:p>
          <a:p>
            <a:r>
              <a:rPr lang="pl-PL" dirty="0" err="1" smtClean="0"/>
              <a:t>Postman</a:t>
            </a:r>
            <a:r>
              <a:rPr lang="pl-PL" dirty="0" smtClean="0"/>
              <a:t> – klient REST</a:t>
            </a:r>
          </a:p>
          <a:p>
            <a:r>
              <a:rPr lang="pl-PL" dirty="0" err="1" smtClean="0"/>
              <a:t>Fiddler</a:t>
            </a:r>
            <a:endParaRPr lang="pl-PL" dirty="0"/>
          </a:p>
          <a:p>
            <a:pPr lvl="1"/>
            <a:r>
              <a:rPr lang="pl-PL" dirty="0" smtClean="0"/>
              <a:t>Przechwytywanie zapytań (nawet HTTPS)</a:t>
            </a:r>
          </a:p>
          <a:p>
            <a:pPr lvl="1"/>
            <a:r>
              <a:rPr lang="pl-PL" dirty="0" smtClean="0"/>
              <a:t>Tworzenie zapytań</a:t>
            </a:r>
          </a:p>
          <a:p>
            <a:r>
              <a:rPr lang="pl-PL" dirty="0" smtClean="0"/>
              <a:t>IE Tester</a:t>
            </a:r>
          </a:p>
          <a:p>
            <a:r>
              <a:rPr lang="pl-PL" dirty="0" smtClean="0"/>
              <a:t>Visual </a:t>
            </a:r>
            <a:r>
              <a:rPr lang="pl-PL" dirty="0" err="1" smtClean="0"/>
              <a:t>Event</a:t>
            </a:r>
            <a:endParaRPr lang="pl-PL" dirty="0" smtClean="0"/>
          </a:p>
          <a:p>
            <a:pPr lvl="1"/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10B1-CFAE-4B3D-B1DA-4BA7CB88E0D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153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Pytania?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sz="2400" dirty="0" smtClean="0"/>
              <a:t>Kontakt:</a:t>
            </a:r>
          </a:p>
          <a:p>
            <a:pPr lvl="1"/>
            <a:r>
              <a:rPr lang="pl-PL" sz="2000" dirty="0" smtClean="0"/>
              <a:t>Email: </a:t>
            </a:r>
            <a:r>
              <a:rPr lang="pl-PL" sz="2000" dirty="0" smtClean="0">
                <a:hlinkClick r:id="rId3"/>
              </a:rPr>
              <a:t>m.przybylek@lgbs.pl</a:t>
            </a:r>
            <a:endParaRPr lang="pl-PL" sz="2000" dirty="0" smtClean="0"/>
          </a:p>
          <a:p>
            <a:pPr lvl="1"/>
            <a:r>
              <a:rPr lang="pl-PL" sz="2000" dirty="0" smtClean="0"/>
              <a:t>Skype: </a:t>
            </a:r>
            <a:r>
              <a:rPr lang="pl-PL" sz="2000" dirty="0" err="1" smtClean="0"/>
              <a:t>przybylek.mateusz</a:t>
            </a:r>
            <a:endParaRPr lang="pl-PL" sz="2000" dirty="0" smtClean="0"/>
          </a:p>
          <a:p>
            <a:pPr lvl="1"/>
            <a:r>
              <a:rPr lang="pl-PL" sz="2000" dirty="0" smtClean="0"/>
              <a:t>Materiały: LGBS SharePoint</a:t>
            </a:r>
          </a:p>
          <a:p>
            <a:endParaRPr lang="pl-PL" sz="2400" dirty="0"/>
          </a:p>
          <a:p>
            <a:r>
              <a:rPr lang="pl-PL" sz="2400" dirty="0" err="1" smtClean="0"/>
              <a:t>Żródła</a:t>
            </a:r>
            <a:r>
              <a:rPr lang="pl-PL" sz="2400" dirty="0" smtClean="0"/>
              <a:t> (</a:t>
            </a:r>
            <a:r>
              <a:rPr lang="pl-PL" sz="2400" dirty="0"/>
              <a:t>najciekawsze na początku):</a:t>
            </a:r>
            <a:endParaRPr lang="pl-PL" sz="2400" dirty="0" smtClean="0"/>
          </a:p>
          <a:p>
            <a:pPr lvl="1"/>
            <a:r>
              <a:rPr lang="pl-PL" sz="2000" dirty="0" smtClean="0">
                <a:hlinkClick r:id="rId4"/>
              </a:rPr>
              <a:t>http</a:t>
            </a:r>
            <a:r>
              <a:rPr lang="pl-PL" sz="2000" dirty="0">
                <a:hlinkClick r:id="rId4"/>
              </a:rPr>
              <a:t>://</a:t>
            </a:r>
            <a:r>
              <a:rPr lang="pl-PL" sz="2000" dirty="0" smtClean="0">
                <a:hlinkClick r:id="rId4"/>
              </a:rPr>
              <a:t>www.asp.net/mvc/overview/getting-started</a:t>
            </a:r>
            <a:endParaRPr lang="pl-PL" sz="2000" dirty="0" smtClean="0"/>
          </a:p>
          <a:p>
            <a:pPr lvl="1"/>
            <a:r>
              <a:rPr lang="pl-PL" sz="2000" dirty="0" smtClean="0">
                <a:hlinkClick r:id="rId5"/>
              </a:rPr>
              <a:t>http</a:t>
            </a:r>
            <a:r>
              <a:rPr lang="pl-PL" sz="2000" dirty="0">
                <a:hlinkClick r:id="rId5"/>
              </a:rPr>
              <a:t>://</a:t>
            </a:r>
            <a:r>
              <a:rPr lang="pl-PL" sz="2000" dirty="0" smtClean="0">
                <a:hlinkClick r:id="rId5"/>
              </a:rPr>
              <a:t>www.pluralsight.com/courses/mvc4-building</a:t>
            </a:r>
            <a:endParaRPr lang="pl-PL" sz="2000" dirty="0" smtClean="0"/>
          </a:p>
          <a:p>
            <a:pPr lvl="1"/>
            <a:r>
              <a:rPr lang="pl-PL" sz="2000" dirty="0" smtClean="0">
                <a:hlinkClick r:id="rId6"/>
              </a:rPr>
              <a:t>http</a:t>
            </a:r>
            <a:r>
              <a:rPr lang="pl-PL" sz="2000" dirty="0">
                <a:hlinkClick r:id="rId6"/>
              </a:rPr>
              <a:t>://</a:t>
            </a:r>
            <a:r>
              <a:rPr lang="pl-PL" sz="2000" dirty="0" smtClean="0">
                <a:hlinkClick r:id="rId6"/>
              </a:rPr>
              <a:t>www.codeproject.com/Articles/866143/Learn-MVC-step-by-step-in-days-Day</a:t>
            </a:r>
            <a:endParaRPr lang="pl-PL" sz="2000" dirty="0" smtClean="0"/>
          </a:p>
          <a:p>
            <a:pPr lvl="1"/>
            <a:r>
              <a:rPr lang="pl-PL" sz="2000" dirty="0" smtClean="0">
                <a:hlinkClick r:id="rId7"/>
              </a:rPr>
              <a:t>http</a:t>
            </a:r>
            <a:r>
              <a:rPr lang="pl-PL" sz="2000" dirty="0">
                <a:hlinkClick r:id="rId7"/>
              </a:rPr>
              <a:t>://</a:t>
            </a:r>
            <a:r>
              <a:rPr lang="pl-PL" sz="2000" dirty="0" smtClean="0">
                <a:hlinkClick r:id="rId7"/>
              </a:rPr>
              <a:t>codeguru.geekclub.pl/baza-wiedzy/wstep-do-programowania-w-aspnet-mvc-5,3609</a:t>
            </a:r>
            <a:endParaRPr lang="pl-PL" sz="2000" dirty="0" smtClean="0"/>
          </a:p>
          <a:p>
            <a:pPr lvl="1"/>
            <a:r>
              <a:rPr lang="pl-PL" sz="2000" dirty="0" smtClean="0">
                <a:hlinkClick r:id="rId8"/>
              </a:rPr>
              <a:t>https</a:t>
            </a:r>
            <a:r>
              <a:rPr lang="pl-PL" sz="2000" dirty="0">
                <a:hlinkClick r:id="rId8"/>
              </a:rPr>
              <a:t>://</a:t>
            </a:r>
            <a:r>
              <a:rPr lang="pl-PL" sz="2000" dirty="0" smtClean="0">
                <a:hlinkClick r:id="rId8"/>
              </a:rPr>
              <a:t>www.microsoftvirtualacademy.com/en-US/training-courses/introduction-to-asp-net-mvc-8322</a:t>
            </a:r>
            <a:r>
              <a:rPr lang="pl-PL" sz="2000" dirty="0" smtClean="0"/>
              <a:t> </a:t>
            </a:r>
          </a:p>
          <a:p>
            <a:pPr lvl="1"/>
            <a:r>
              <a:rPr lang="pl-PL" sz="2000" dirty="0" smtClean="0">
                <a:hlinkClick r:id="rId9"/>
              </a:rPr>
              <a:t>http</a:t>
            </a:r>
            <a:r>
              <a:rPr lang="pl-PL" sz="2000" dirty="0">
                <a:hlinkClick r:id="rId9"/>
              </a:rPr>
              <a:t>://</a:t>
            </a:r>
            <a:r>
              <a:rPr lang="pl-PL" sz="2000" dirty="0" smtClean="0">
                <a:hlinkClick r:id="rId9"/>
              </a:rPr>
              <a:t>www.asp.net/mvc/overview/getting-started/lifecycle-of-an-aspnet-mvc-5-application</a:t>
            </a:r>
            <a:r>
              <a:rPr lang="pl-PL" sz="2000" dirty="0" smtClean="0"/>
              <a:t> </a:t>
            </a:r>
            <a:endParaRPr lang="pl-PL" sz="2000" dirty="0"/>
          </a:p>
          <a:p>
            <a:pPr lvl="1"/>
            <a:endParaRPr lang="pl-PL" sz="2000" dirty="0" smtClean="0"/>
          </a:p>
          <a:p>
            <a:pPr lvl="1"/>
            <a:endParaRPr lang="pl-PL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10B1-CFAE-4B3D-B1DA-4BA7CB88E0D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01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Praktycznie – Pierwszy projekt</a:t>
            </a:r>
          </a:p>
          <a:p>
            <a:r>
              <a:rPr lang="pl-PL" dirty="0" smtClean="0"/>
              <a:t>Teoretycznie</a:t>
            </a:r>
          </a:p>
          <a:p>
            <a:pPr lvl="1"/>
            <a:r>
              <a:rPr lang="pl-PL" dirty="0" smtClean="0"/>
              <a:t>Wzorce architektoniczne / MVC</a:t>
            </a:r>
          </a:p>
          <a:p>
            <a:pPr lvl="1"/>
            <a:r>
              <a:rPr lang="pl-PL" dirty="0" smtClean="0"/>
              <a:t>Możliwości ASP.NET</a:t>
            </a:r>
          </a:p>
          <a:p>
            <a:r>
              <a:rPr lang="pl-PL" dirty="0" smtClean="0"/>
              <a:t>Praktycznie</a:t>
            </a:r>
          </a:p>
          <a:p>
            <a:pPr lvl="1"/>
            <a:r>
              <a:rPr lang="pl-PL" dirty="0" smtClean="0"/>
              <a:t>Action </a:t>
            </a:r>
            <a:r>
              <a:rPr lang="pl-PL" dirty="0" err="1" smtClean="0"/>
              <a:t>Results</a:t>
            </a:r>
            <a:r>
              <a:rPr lang="pl-PL" dirty="0" smtClean="0"/>
              <a:t>, Action </a:t>
            </a:r>
            <a:r>
              <a:rPr lang="pl-PL" dirty="0" err="1" smtClean="0"/>
              <a:t>Filters</a:t>
            </a:r>
            <a:r>
              <a:rPr lang="pl-PL" dirty="0" smtClean="0"/>
              <a:t>, Routing</a:t>
            </a:r>
          </a:p>
          <a:p>
            <a:pPr lvl="1"/>
            <a:r>
              <a:rPr lang="pl-PL" dirty="0" err="1" smtClean="0"/>
              <a:t>Razor</a:t>
            </a:r>
            <a:r>
              <a:rPr lang="pl-PL" dirty="0" smtClean="0"/>
              <a:t>, </a:t>
            </a:r>
            <a:r>
              <a:rPr lang="pl-PL" dirty="0" err="1" smtClean="0"/>
              <a:t>Partial</a:t>
            </a:r>
            <a:r>
              <a:rPr lang="pl-PL" dirty="0" smtClean="0"/>
              <a:t> </a:t>
            </a:r>
            <a:r>
              <a:rPr lang="pl-PL" dirty="0" err="1" smtClean="0"/>
              <a:t>View</a:t>
            </a:r>
            <a:r>
              <a:rPr lang="pl-PL" dirty="0" smtClean="0"/>
              <a:t>, </a:t>
            </a:r>
            <a:r>
              <a:rPr lang="pl-PL" dirty="0" err="1" smtClean="0"/>
              <a:t>Html</a:t>
            </a:r>
            <a:r>
              <a:rPr lang="pl-PL" dirty="0" smtClean="0"/>
              <a:t> </a:t>
            </a:r>
            <a:r>
              <a:rPr lang="pl-PL" dirty="0" err="1" smtClean="0"/>
              <a:t>Helpers</a:t>
            </a:r>
            <a:r>
              <a:rPr lang="pl-PL" dirty="0" smtClean="0"/>
              <a:t>, JS, AJAX</a:t>
            </a:r>
          </a:p>
          <a:p>
            <a:pPr lvl="1"/>
            <a:r>
              <a:rPr lang="pl-PL" dirty="0" smtClean="0"/>
              <a:t>Data </a:t>
            </a:r>
            <a:r>
              <a:rPr lang="pl-PL" dirty="0" err="1" smtClean="0"/>
              <a:t>Annotation</a:t>
            </a:r>
            <a:endParaRPr lang="pl-PL" dirty="0" smtClean="0"/>
          </a:p>
          <a:p>
            <a:r>
              <a:rPr lang="pl-PL" dirty="0" smtClean="0"/>
              <a:t>Narzędzia do </a:t>
            </a:r>
            <a:r>
              <a:rPr lang="pl-PL" dirty="0" err="1" smtClean="0"/>
              <a:t>webdevu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10B1-CFAE-4B3D-B1DA-4BA7CB88E0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411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Stawianie projektu ASP.NET MVC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Ćwiczenie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10B1-CFAE-4B3D-B1DA-4BA7CB88E0D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38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Wzorce architektoniczne – po co nam to?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Zestaw gotowych rozwiązań</a:t>
            </a:r>
          </a:p>
          <a:p>
            <a:r>
              <a:rPr lang="pl-PL" dirty="0" smtClean="0"/>
              <a:t>Systematyzuje architekturę</a:t>
            </a:r>
          </a:p>
          <a:p>
            <a:pPr lvl="1"/>
            <a:r>
              <a:rPr lang="pl-PL" dirty="0" smtClean="0"/>
              <a:t>Brak nieporozumień w zespole</a:t>
            </a:r>
          </a:p>
          <a:p>
            <a:r>
              <a:rPr lang="pl-PL" dirty="0" smtClean="0"/>
              <a:t>Jeden wzorzec -&gt; kilka/kilkadziesiąt </a:t>
            </a:r>
            <a:r>
              <a:rPr lang="pl-PL" dirty="0" err="1" smtClean="0"/>
              <a:t>frameworków</a:t>
            </a:r>
            <a:endParaRPr lang="pl-PL" dirty="0" smtClean="0"/>
          </a:p>
          <a:p>
            <a:r>
              <a:rPr lang="pl-PL" dirty="0" smtClean="0"/>
              <a:t>Szybka nauka innej technologii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10B1-CFAE-4B3D-B1DA-4BA7CB88E0D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888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Wzorce architektoniczne - Minusy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Wymaga od nas nauki </a:t>
            </a:r>
          </a:p>
          <a:p>
            <a:pPr lvl="1"/>
            <a:r>
              <a:rPr lang="pl-PL" dirty="0" smtClean="0">
                <a:sym typeface="Wingdings" panose="05000000000000000000" pitchFamily="2" charset="2"/>
              </a:rPr>
              <a:t>Tak – nawet po studiach </a:t>
            </a:r>
          </a:p>
          <a:p>
            <a:endParaRPr lang="pl-PL" dirty="0" smtClean="0"/>
          </a:p>
          <a:p>
            <a:r>
              <a:rPr lang="pl-PL" dirty="0" smtClean="0"/>
              <a:t>Mniejsza elastyczność </a:t>
            </a:r>
          </a:p>
          <a:p>
            <a:pPr lvl="1"/>
            <a:r>
              <a:rPr lang="pl-PL" dirty="0" smtClean="0"/>
              <a:t>Narzuca sposób rozwiązania</a:t>
            </a:r>
          </a:p>
          <a:p>
            <a:endParaRPr lang="pl-PL" dirty="0" smtClean="0"/>
          </a:p>
          <a:p>
            <a:r>
              <a:rPr lang="pl-PL" dirty="0" smtClean="0"/>
              <a:t>Po czasie - Narzuca sposób myślenia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10B1-CFAE-4B3D-B1DA-4BA7CB88E0D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284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MVC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10B1-CFAE-4B3D-B1DA-4BA7CB88E0D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ound Diagonal Corner Rectangle 5"/>
          <p:cNvSpPr/>
          <p:nvPr/>
        </p:nvSpPr>
        <p:spPr>
          <a:xfrm>
            <a:off x="4469881" y="1132016"/>
            <a:ext cx="2590800" cy="12954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Controller</a:t>
            </a:r>
            <a:endParaRPr lang="pl-PL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212809" y="1215804"/>
            <a:ext cx="3639212" cy="1387314"/>
            <a:chOff x="304800" y="1905000"/>
            <a:chExt cx="2514600" cy="1387314"/>
          </a:xfrm>
        </p:grpSpPr>
        <p:sp>
          <p:nvSpPr>
            <p:cNvPr id="5" name="Right Arrow 4"/>
            <p:cNvSpPr/>
            <p:nvPr/>
          </p:nvSpPr>
          <p:spPr>
            <a:xfrm>
              <a:off x="304800" y="1905000"/>
              <a:ext cx="2514600" cy="1295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 smtClean="0"/>
                <a:t>HTTP </a:t>
              </a:r>
              <a:r>
                <a:rPr lang="pl-PL" b="1" dirty="0" err="1" smtClean="0"/>
                <a:t>Request</a:t>
              </a:r>
              <a:endParaRPr lang="pl-PL" b="1" dirty="0" smtClean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3400" y="2892204"/>
              <a:ext cx="2133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000" b="1" dirty="0" smtClean="0"/>
                <a:t>/Music/Index</a:t>
              </a:r>
              <a:endParaRPr lang="pl-PL" sz="2000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819381" y="2603118"/>
            <a:ext cx="2172219" cy="2887591"/>
            <a:chOff x="1028181" y="2526023"/>
            <a:chExt cx="2172219" cy="2887591"/>
          </a:xfrm>
        </p:grpSpPr>
        <p:sp>
          <p:nvSpPr>
            <p:cNvPr id="9" name="Right Arrow 8"/>
            <p:cNvSpPr/>
            <p:nvPr/>
          </p:nvSpPr>
          <p:spPr>
            <a:xfrm rot="2700000">
              <a:off x="722992" y="2831212"/>
              <a:ext cx="1439957" cy="829580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Song</a:t>
              </a:r>
              <a:endParaRPr lang="pl-P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1577694" y="3865459"/>
              <a:ext cx="1622706" cy="15481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 smtClean="0"/>
                <a:t>Model</a:t>
              </a:r>
              <a:endParaRPr lang="pl-PL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464772" y="2847024"/>
            <a:ext cx="2774498" cy="2497026"/>
            <a:chOff x="5219732" y="3112559"/>
            <a:chExt cx="2774498" cy="2497026"/>
          </a:xfrm>
        </p:grpSpPr>
        <p:sp>
          <p:nvSpPr>
            <p:cNvPr id="13" name="Round Diagonal Corner Rectangle 12"/>
            <p:cNvSpPr/>
            <p:nvPr/>
          </p:nvSpPr>
          <p:spPr>
            <a:xfrm>
              <a:off x="5219732" y="4314185"/>
              <a:ext cx="2590800" cy="1295400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 err="1" smtClean="0"/>
                <a:t>View</a:t>
              </a:r>
              <a:endParaRPr lang="pl-PL" b="1" dirty="0"/>
            </a:p>
          </p:txBody>
        </p:sp>
        <p:sp>
          <p:nvSpPr>
            <p:cNvPr id="14" name="Left Arrow 13"/>
            <p:cNvSpPr/>
            <p:nvPr/>
          </p:nvSpPr>
          <p:spPr>
            <a:xfrm rot="18900000">
              <a:off x="6554273" y="3112559"/>
              <a:ext cx="1439957" cy="829580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IndexView</a:t>
              </a:r>
              <a:endParaRPr lang="pl-P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5" name="Right Arrow 14"/>
          <p:cNvSpPr/>
          <p:nvPr/>
        </p:nvSpPr>
        <p:spPr>
          <a:xfrm>
            <a:off x="5321696" y="4281560"/>
            <a:ext cx="1738986" cy="8295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Song</a:t>
            </a:r>
            <a:endParaRPr lang="pl-P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26283" y="4048650"/>
            <a:ext cx="2105427" cy="1442059"/>
            <a:chOff x="226283" y="4048650"/>
            <a:chExt cx="2105427" cy="1442059"/>
          </a:xfrm>
        </p:grpSpPr>
        <p:sp>
          <p:nvSpPr>
            <p:cNvPr id="20" name="Right Arrow 19"/>
            <p:cNvSpPr/>
            <p:nvPr/>
          </p:nvSpPr>
          <p:spPr>
            <a:xfrm>
              <a:off x="226283" y="4048650"/>
              <a:ext cx="2059717" cy="12954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 smtClean="0"/>
                <a:t>HTTP </a:t>
              </a:r>
              <a:r>
                <a:rPr lang="pl-PL" b="1" dirty="0" err="1" smtClean="0"/>
                <a:t>Response</a:t>
              </a:r>
              <a:endParaRPr lang="pl-PL" b="1" dirty="0" smtClean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91417" y="5090599"/>
              <a:ext cx="13402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000" b="1" dirty="0" smtClean="0"/>
                <a:t>HTML</a:t>
              </a:r>
              <a:endParaRPr lang="pl-PL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763724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25927"/>
            <a:ext cx="9296400" cy="68320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152400"/>
            <a:ext cx="8839200" cy="1143000"/>
          </a:xfrm>
        </p:spPr>
        <p:txBody>
          <a:bodyPr/>
          <a:lstStyle/>
          <a:p>
            <a:r>
              <a:rPr lang="pl-PL" dirty="0" smtClean="0"/>
              <a:t>Obsługa MVC w ASP.NET MVC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10B1-CFAE-4B3D-B1DA-4BA7CB88E0D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94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71293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228600"/>
            <a:ext cx="8839200" cy="1143000"/>
          </a:xfrm>
        </p:spPr>
        <p:txBody>
          <a:bodyPr/>
          <a:lstStyle/>
          <a:p>
            <a:r>
              <a:rPr lang="pl-PL" dirty="0" smtClean="0"/>
              <a:t>Szczegółowa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10B1-CFAE-4B3D-B1DA-4BA7CB88E0D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988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F7F7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3C2D560936F14DB3C747B451C321F8" ma:contentTypeVersion="0" ma:contentTypeDescription="Create a new document." ma:contentTypeScope="" ma:versionID="7139346c0c6d006d365cb807690fd52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2159C8-258C-4E6A-B889-C4C886CDDC4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F6AE455-0B25-403B-96F4-036DAFC47585}">
  <ds:schemaRefs>
    <ds:schemaRef ds:uri="http://purl.org/dc/elements/1.1/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E0F461D-A522-4A9C-B9F1-5A6DFD6C7F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25150</TotalTime>
  <Words>1242</Words>
  <Application>Microsoft Office PowerPoint</Application>
  <PresentationFormat>On-screen Show (4:3)</PresentationFormat>
  <Paragraphs>341</Paragraphs>
  <Slides>28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Gill Sans MT Condensed</vt:lpstr>
      <vt:lpstr>Trebuchet MS</vt:lpstr>
      <vt:lpstr>Calibri</vt:lpstr>
      <vt:lpstr>Wingdings</vt:lpstr>
      <vt:lpstr>Office Theme</vt:lpstr>
      <vt:lpstr>ASP.NET MVC - Praktycznie</vt:lpstr>
      <vt:lpstr>Pliki do pobrania</vt:lpstr>
      <vt:lpstr>Agenda</vt:lpstr>
      <vt:lpstr>Stawianie projektu ASP.NET MVC</vt:lpstr>
      <vt:lpstr>Wzorce architektoniczne – po co nam to?</vt:lpstr>
      <vt:lpstr>Wzorce architektoniczne - Minusy</vt:lpstr>
      <vt:lpstr>MVC</vt:lpstr>
      <vt:lpstr>Obsługa MVC w ASP.NET MVC</vt:lpstr>
      <vt:lpstr>Szczegółowa</vt:lpstr>
      <vt:lpstr>Środowisko ASP.NET</vt:lpstr>
      <vt:lpstr>Narzędzia - Co potrzebujemy?</vt:lpstr>
      <vt:lpstr>Kontroler</vt:lpstr>
      <vt:lpstr>MVC Praktycznie – Dodanie nowej strony</vt:lpstr>
      <vt:lpstr>MVC Praktycznie – Pobieranie pliku</vt:lpstr>
      <vt:lpstr>Typowe Action Result</vt:lpstr>
      <vt:lpstr>MVC Praktycznie – Dodanie formularza edycji</vt:lpstr>
      <vt:lpstr>Html helpers – typowe funkcje</vt:lpstr>
      <vt:lpstr>MVC Praktycznie – JS i AJAX</vt:lpstr>
      <vt:lpstr>MVC Praktycznie – Partial View</vt:lpstr>
      <vt:lpstr>Partial View</vt:lpstr>
      <vt:lpstr>MVC Praktycznie – Action Filters</vt:lpstr>
      <vt:lpstr>Obsługa zapytania bez filtrów</vt:lpstr>
      <vt:lpstr>Obsługa zapytania z filtrami</vt:lpstr>
      <vt:lpstr>Action Filters</vt:lpstr>
      <vt:lpstr>MVC Praktycznie – Data Annotation</vt:lpstr>
      <vt:lpstr>Data Annotation</vt:lpstr>
      <vt:lpstr>Narzędzia do webdevu</vt:lpstr>
      <vt:lpstr>Pytania?</vt:lpstr>
    </vt:vector>
  </TitlesOfParts>
  <Company>LGBS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Szkolenie ASP.NET-MVC - Praktycznie</dc:title>
  <dc:creator>Mateusz Przybyłek</dc:creator>
  <cp:lastModifiedBy>Mateusz Przybyłek</cp:lastModifiedBy>
  <cp:revision>124</cp:revision>
  <dcterms:created xsi:type="dcterms:W3CDTF">2008-07-31T22:22:11Z</dcterms:created>
  <dcterms:modified xsi:type="dcterms:W3CDTF">2015-07-10T07:34:00Z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0x0101000A3C2D560936F14DB3C747B451C321F8</vt:lpwstr>
  </property>
</Properties>
</file>