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7" r:id="rId2"/>
    <p:sldId id="258" r:id="rId3"/>
    <p:sldId id="272" r:id="rId4"/>
    <p:sldId id="273" r:id="rId5"/>
    <p:sldId id="261" r:id="rId6"/>
    <p:sldId id="274" r:id="rId7"/>
    <p:sldId id="259" r:id="rId8"/>
    <p:sldId id="275" r:id="rId9"/>
    <p:sldId id="276"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0" d="100"/>
          <a:sy n="80" d="100"/>
        </p:scale>
        <p:origin x="58" y="197"/>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28575" cap="rnd">
              <a:solidFill>
                <a:srgbClr val="43CDD9"/>
              </a:solidFill>
              <a:round/>
            </a:ln>
            <a:effectLst/>
          </c:spPr>
          <c:marker>
            <c:symbol val="circle"/>
            <c:size val="5"/>
            <c:spPr>
              <a:solidFill>
                <a:srgbClr val="43CDD9"/>
              </a:solidFill>
              <a:ln w="9525">
                <a:noFill/>
              </a:ln>
              <a:effectLst/>
            </c:spPr>
          </c:marker>
          <c:cat>
            <c:numRef>
              <c:f>Sheet1!$A$2:$A$5</c:f>
              <c:numCache>
                <c:formatCode>General</c:formatCode>
                <c:ptCount val="4"/>
                <c:pt idx="0">
                  <c:v>2016</c:v>
                </c:pt>
                <c:pt idx="1">
                  <c:v>2017</c:v>
                </c:pt>
                <c:pt idx="2">
                  <c:v>2018</c:v>
                </c:pt>
                <c:pt idx="3">
                  <c:v>2019</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6652-49DB-8A4D-E053A3651D95}"/>
            </c:ext>
          </c:extLst>
        </c:ser>
        <c:ser>
          <c:idx val="1"/>
          <c:order val="1"/>
          <c:tx>
            <c:strRef>
              <c:f>Sheet1!$C$1</c:f>
              <c:strCache>
                <c:ptCount val="1"/>
                <c:pt idx="0">
                  <c:v>Series 2</c:v>
                </c:pt>
              </c:strCache>
            </c:strRef>
          </c:tx>
          <c:spPr>
            <a:ln w="28575" cap="rnd">
              <a:solidFill>
                <a:srgbClr val="667181"/>
              </a:solidFill>
              <a:round/>
            </a:ln>
            <a:effectLst/>
          </c:spPr>
          <c:marker>
            <c:symbol val="circle"/>
            <c:size val="5"/>
            <c:spPr>
              <a:solidFill>
                <a:srgbClr val="667181"/>
              </a:solidFill>
              <a:ln w="9525">
                <a:noFill/>
              </a:ln>
              <a:effectLst/>
            </c:spPr>
          </c:marker>
          <c:cat>
            <c:numRef>
              <c:f>Sheet1!$A$2:$A$5</c:f>
              <c:numCache>
                <c:formatCode>General</c:formatCode>
                <c:ptCount val="4"/>
                <c:pt idx="0">
                  <c:v>2016</c:v>
                </c:pt>
                <c:pt idx="1">
                  <c:v>2017</c:v>
                </c:pt>
                <c:pt idx="2">
                  <c:v>2018</c:v>
                </c:pt>
                <c:pt idx="3">
                  <c:v>2019</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6652-49DB-8A4D-E053A3651D95}"/>
            </c:ext>
          </c:extLst>
        </c:ser>
        <c:ser>
          <c:idx val="2"/>
          <c:order val="2"/>
          <c:tx>
            <c:strRef>
              <c:f>Sheet1!$D$1</c:f>
              <c:strCache>
                <c:ptCount val="1"/>
                <c:pt idx="0">
                  <c:v>Series 3</c:v>
                </c:pt>
              </c:strCache>
            </c:strRef>
          </c:tx>
          <c:spPr>
            <a:ln w="28575" cap="rnd">
              <a:solidFill>
                <a:srgbClr val="30353F"/>
              </a:solidFill>
              <a:round/>
            </a:ln>
            <a:effectLst/>
          </c:spPr>
          <c:marker>
            <c:symbol val="circle"/>
            <c:size val="5"/>
            <c:spPr>
              <a:solidFill>
                <a:srgbClr val="30353F"/>
              </a:solidFill>
              <a:ln w="9525">
                <a:noFill/>
              </a:ln>
              <a:effectLst/>
            </c:spPr>
          </c:marker>
          <c:cat>
            <c:numRef>
              <c:f>Sheet1!$A$2:$A$5</c:f>
              <c:numCache>
                <c:formatCode>General</c:formatCode>
                <c:ptCount val="4"/>
                <c:pt idx="0">
                  <c:v>2016</c:v>
                </c:pt>
                <c:pt idx="1">
                  <c:v>2017</c:v>
                </c:pt>
                <c:pt idx="2">
                  <c:v>2018</c:v>
                </c:pt>
                <c:pt idx="3">
                  <c:v>2019</c:v>
                </c:pt>
              </c:numCache>
            </c:num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6652-49DB-8A4D-E053A3651D95}"/>
            </c:ext>
          </c:extLst>
        </c:ser>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26/08/2021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8/26/2021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heesoo37/120-years-of-olympic-history-athletes-and-results" TargetMode="Externa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805040" y="3444079"/>
            <a:ext cx="6581930" cy="1354217"/>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DATA DRIVEN: </a:t>
            </a:r>
          </a:p>
          <a:p>
            <a:pPr algn="ctr">
              <a:tabLst>
                <a:tab pos="347663" algn="l"/>
              </a:tabLst>
            </a:pPr>
            <a:r>
              <a:rPr lang="en-US" sz="4400" b="1" dirty="0">
                <a:solidFill>
                  <a:schemeClr val="bg1"/>
                </a:solidFill>
                <a:latin typeface="+mj-lt"/>
              </a:rPr>
              <a:t>Olympics Data  Analysis</a:t>
            </a:r>
          </a:p>
        </p:txBody>
      </p:sp>
      <p:sp>
        <p:nvSpPr>
          <p:cNvPr id="21" name="TextBox 20"/>
          <p:cNvSpPr txBox="1"/>
          <p:nvPr/>
        </p:nvSpPr>
        <p:spPr>
          <a:xfrm>
            <a:off x="4933823" y="5233143"/>
            <a:ext cx="2324355" cy="369332"/>
          </a:xfrm>
          <a:prstGeom prst="rect">
            <a:avLst/>
          </a:prstGeom>
          <a:noFill/>
        </p:spPr>
        <p:txBody>
          <a:bodyPr wrap="none" lIns="0" tIns="0" rIns="0" bIns="0" rtlCol="0">
            <a:spAutoFit/>
          </a:bodyPr>
          <a:lstStyle/>
          <a:p>
            <a:pPr algn="ctr">
              <a:tabLst>
                <a:tab pos="347663" algn="l"/>
              </a:tabLst>
            </a:pPr>
            <a:r>
              <a:rPr lang="en-US" sz="2400" b="1" dirty="0">
                <a:solidFill>
                  <a:schemeClr val="bg1"/>
                </a:solidFill>
                <a:latin typeface="+mj-lt"/>
              </a:rPr>
              <a:t>Getrude</a:t>
            </a:r>
            <a:r>
              <a:rPr lang="en-US" sz="2400" b="1" dirty="0">
                <a:solidFill>
                  <a:schemeClr val="bg1"/>
                </a:solidFill>
              </a:rPr>
              <a:t> </a:t>
            </a:r>
            <a:r>
              <a:rPr lang="en-US" sz="2400" b="1" dirty="0" err="1">
                <a:solidFill>
                  <a:schemeClr val="bg1"/>
                </a:solidFill>
                <a:latin typeface="+mj-lt"/>
              </a:rPr>
              <a:t>Gikera</a:t>
            </a:r>
            <a:endParaRPr lang="en-US" sz="2400" b="1" dirty="0">
              <a:solidFill>
                <a:schemeClr val="bg1"/>
              </a:solidFill>
              <a:latin typeface="+mj-lt"/>
            </a:endParaRP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36" name="Rectangle 35">
            <a:extLs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6" name="Chart 15" descr="This is a chart. "/>
          <p:cNvGraphicFramePr/>
          <p:nvPr>
            <p:extLst>
              <p:ext uri="{D42A27DB-BD31-4B8C-83A1-F6EECF244321}">
                <p14:modId xmlns:p14="http://schemas.microsoft.com/office/powerpoint/2010/main" val="1098577696"/>
              </p:ext>
            </p:extLst>
          </p:nvPr>
        </p:nvGraphicFramePr>
        <p:xfrm>
          <a:off x="4775828" y="1796308"/>
          <a:ext cx="4572565" cy="3048376"/>
        </p:xfrm>
        <a:graphic>
          <a:graphicData uri="http://schemas.openxmlformats.org/drawingml/2006/chart">
            <c:chart xmlns:c="http://schemas.openxmlformats.org/drawingml/2006/chart" xmlns:r="http://schemas.openxmlformats.org/officeDocument/2006/relationships" r:id="rId3"/>
          </a:graphicData>
        </a:graphic>
      </p:graphicFrame>
      <p:sp>
        <p:nvSpPr>
          <p:cNvPr id="102" name="TextBox 101"/>
          <p:cNvSpPr txBox="1"/>
          <p:nvPr/>
        </p:nvSpPr>
        <p:spPr>
          <a:xfrm>
            <a:off x="241605" y="2889551"/>
            <a:ext cx="3001668" cy="3016210"/>
          </a:xfrm>
          <a:prstGeom prst="rect">
            <a:avLst/>
          </a:prstGeom>
          <a:noFill/>
        </p:spPr>
        <p:txBody>
          <a:bodyPr wrap="square" lIns="0" tIns="0" rIns="0" bIns="0" rtlCol="0">
            <a:spAutoFit/>
          </a:bodyPr>
          <a:lstStyle/>
          <a:p>
            <a:r>
              <a:rPr lang="en-US" sz="1400" b="0" i="0" dirty="0">
                <a:solidFill>
                  <a:srgbClr val="030303"/>
                </a:solidFill>
                <a:effectLst/>
                <a:latin typeface="Roboto" panose="02000000000000000000" pitchFamily="2" charset="0"/>
              </a:rPr>
              <a:t>The Olympics Data Analysis helps us understand the brief history of the Olympic games. </a:t>
            </a:r>
          </a:p>
          <a:p>
            <a:endParaRPr lang="en-US" sz="1400" dirty="0">
              <a:solidFill>
                <a:srgbClr val="030303"/>
              </a:solidFill>
              <a:latin typeface="Roboto" panose="02000000000000000000" pitchFamily="2" charset="0"/>
            </a:endParaRPr>
          </a:p>
          <a:p>
            <a:r>
              <a:rPr lang="en-US" sz="1400" dirty="0">
                <a:solidFill>
                  <a:srgbClr val="030303"/>
                </a:solidFill>
                <a:latin typeface="Roboto" panose="02000000000000000000" pitchFamily="2" charset="0"/>
              </a:rPr>
              <a:t>The data shows that males are the most dominant when it comes to  participating in the Olympic games. And over the years most  countries started taking part as compared to the previous years. </a:t>
            </a:r>
          </a:p>
          <a:p>
            <a:endParaRPr lang="en-US" sz="1400" dirty="0">
              <a:solidFill>
                <a:srgbClr val="030303"/>
              </a:solidFill>
              <a:latin typeface="Roboto" panose="02000000000000000000" pitchFamily="2" charset="0"/>
            </a:endParaRPr>
          </a:p>
          <a:p>
            <a:r>
              <a:rPr lang="en-US" sz="1400" dirty="0">
                <a:solidFill>
                  <a:srgbClr val="030303"/>
                </a:solidFill>
                <a:latin typeface="Roboto" panose="02000000000000000000" pitchFamily="2" charset="0"/>
              </a:rPr>
              <a:t>The data also shows that Gold medals are  won depending on the type of Games played. </a:t>
            </a:r>
          </a:p>
        </p:txBody>
      </p:sp>
      <p:sp>
        <p:nvSpPr>
          <p:cNvPr id="103" name="TextBox 102"/>
          <p:cNvSpPr txBox="1"/>
          <p:nvPr/>
        </p:nvSpPr>
        <p:spPr>
          <a:xfrm>
            <a:off x="646421" y="1389021"/>
            <a:ext cx="3001668" cy="984885"/>
          </a:xfrm>
          <a:prstGeom prst="rect">
            <a:avLst/>
          </a:prstGeom>
          <a:noFill/>
        </p:spPr>
        <p:txBody>
          <a:bodyPr wrap="square" lIns="0" tIns="0" rIns="0" bIns="0" rtlCol="0">
            <a:spAutoFit/>
          </a:bodyPr>
          <a:lstStyle/>
          <a:p>
            <a:pPr algn="ctr">
              <a:tabLst>
                <a:tab pos="347663" algn="l"/>
              </a:tabLst>
            </a:pPr>
            <a:r>
              <a:rPr lang="en-US" sz="3200" b="1" dirty="0">
                <a:latin typeface="+mj-lt"/>
              </a:rPr>
              <a:t>Olympics Data  Analysis</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242014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697907" y="165381"/>
            <a:ext cx="4796186" cy="492443"/>
          </a:xfrm>
          <a:prstGeom prst="rect">
            <a:avLst/>
          </a:prstGeom>
          <a:noFill/>
        </p:spPr>
        <p:txBody>
          <a:bodyPr wrap="none" lIns="0" tIns="0" rIns="0" bIns="0" rtlCol="0">
            <a:spAutoFit/>
          </a:bodyPr>
          <a:lstStyle/>
          <a:p>
            <a:pPr algn="ctr">
              <a:tabLst>
                <a:tab pos="347663" algn="l"/>
              </a:tabLst>
            </a:pPr>
            <a:r>
              <a:rPr lang="en-US" sz="3200" b="1" dirty="0">
                <a:latin typeface="+mj-lt"/>
              </a:rPr>
              <a:t>Olympics Data  Analysis</a:t>
            </a:r>
          </a:p>
        </p:txBody>
      </p:sp>
      <p:sp>
        <p:nvSpPr>
          <p:cNvPr id="155" name="Rectangle 154">
            <a:extLst>
              <a:ext uri="{C183D7F6-B498-43B3-948B-1728B52AA6E4}">
                <adec:decorative xmlns:adec="http://schemas.microsoft.com/office/drawing/2017/decorative" val="1"/>
              </a:ext>
            </a:extLst>
          </p:cNvPr>
          <p:cNvSpPr/>
          <p:nvPr/>
        </p:nvSpPr>
        <p:spPr>
          <a:xfrm>
            <a:off x="1052275" y="854232"/>
            <a:ext cx="10087448" cy="228951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1028">
            <a:extLst>
              <a:ext uri="{C183D7F6-B498-43B3-948B-1728B52AA6E4}">
                <adec:decorative xmlns:adec="http://schemas.microsoft.com/office/drawing/2017/decorative" val="1"/>
              </a:ext>
            </a:extLst>
          </p:cNvPr>
          <p:cNvSpPr/>
          <p:nvPr/>
        </p:nvSpPr>
        <p:spPr>
          <a:xfrm>
            <a:off x="971578" y="3776675"/>
            <a:ext cx="3127944" cy="2749973"/>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C183D7F6-B498-43B3-948B-1728B52AA6E4}">
                <adec:decorative xmlns:adec="http://schemas.microsoft.com/office/drawing/2017/decorative" val="1"/>
              </a:ext>
            </a:extLst>
          </p:cNvPr>
          <p:cNvSpPr/>
          <p:nvPr/>
        </p:nvSpPr>
        <p:spPr>
          <a:xfrm>
            <a:off x="4532029" y="3788897"/>
            <a:ext cx="3127944" cy="1511072"/>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Times New Roman" panose="02020603050405020304" pitchFamily="18" charset="0"/>
                <a:cs typeface="Times New Roman" panose="02020603050405020304" pitchFamily="18" charset="0"/>
              </a:rPr>
              <a:t>The dataset comprises of two excel files, one showing the Athletes demographics and the other showing the regions or countries. This data is combined together in order to work on one file. </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40" name="Rectangle 139">
            <a:extLst>
              <a:ext uri="{C183D7F6-B498-43B3-948B-1728B52AA6E4}">
                <adec:decorative xmlns:adec="http://schemas.microsoft.com/office/drawing/2017/decorative" val="1"/>
              </a:ext>
            </a:extLst>
          </p:cNvPr>
          <p:cNvSpPr/>
          <p:nvPr/>
        </p:nvSpPr>
        <p:spPr>
          <a:xfrm>
            <a:off x="7830105" y="3776675"/>
            <a:ext cx="3822827" cy="2134747"/>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4" name="Picture 3">
            <a:extLst>
              <a:ext uri="{FF2B5EF4-FFF2-40B4-BE49-F238E27FC236}">
                <a16:creationId xmlns:a16="http://schemas.microsoft.com/office/drawing/2014/main" id="{CF2CD74A-6EBA-4195-A6E1-01798F078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09" y="946578"/>
            <a:ext cx="10101942" cy="2749973"/>
          </a:xfrm>
          <a:prstGeom prst="rect">
            <a:avLst/>
          </a:prstGeom>
        </p:spPr>
      </p:pic>
      <p:sp>
        <p:nvSpPr>
          <p:cNvPr id="5" name="TextBox 4">
            <a:extLst>
              <a:ext uri="{FF2B5EF4-FFF2-40B4-BE49-F238E27FC236}">
                <a16:creationId xmlns:a16="http://schemas.microsoft.com/office/drawing/2014/main" id="{F5A75BCB-AB43-480B-B5A1-977F6599E6A4}"/>
              </a:ext>
            </a:extLst>
          </p:cNvPr>
          <p:cNvSpPr txBox="1"/>
          <p:nvPr/>
        </p:nvSpPr>
        <p:spPr>
          <a:xfrm>
            <a:off x="1045029" y="3926990"/>
            <a:ext cx="2878602" cy="2308324"/>
          </a:xfrm>
          <a:prstGeom prst="rect">
            <a:avLst/>
          </a:prstGeom>
          <a:noFill/>
        </p:spPr>
        <p:txBody>
          <a:bodyPr wrap="square" rtlCol="0">
            <a:spAutoFit/>
          </a:bodyPr>
          <a:lstStyle/>
          <a:p>
            <a:r>
              <a:rPr lang="en-US" sz="1200" b="0" i="0" dirty="0">
                <a:solidFill>
                  <a:srgbClr val="030303"/>
                </a:solidFill>
                <a:effectLst/>
                <a:latin typeface="Times New Roman" panose="02020603050405020304" pitchFamily="18" charset="0"/>
                <a:cs typeface="Times New Roman" panose="02020603050405020304" pitchFamily="18" charset="0"/>
              </a:rPr>
              <a:t>This is the Olympics Data Analysis from </a:t>
            </a:r>
            <a:r>
              <a:rPr lang="en-US" sz="1200" b="0" i="0" dirty="0" err="1">
                <a:solidFill>
                  <a:srgbClr val="030303"/>
                </a:solidFill>
                <a:effectLst/>
                <a:latin typeface="Times New Roman" panose="02020603050405020304" pitchFamily="18" charset="0"/>
                <a:cs typeface="Times New Roman" panose="02020603050405020304" pitchFamily="18" charset="0"/>
              </a:rPr>
              <a:t>Kaggle:</a:t>
            </a:r>
            <a:r>
              <a:rPr lang="en-US" sz="1200" dirty="0" err="1">
                <a:latin typeface="Times New Roman" panose="02020603050405020304" pitchFamily="18" charset="0"/>
                <a:cs typeface="Times New Roman" panose="02020603050405020304" pitchFamily="18" charset="0"/>
                <a:hlinkClick r:id="rId3"/>
              </a:rPr>
              <a:t>https</a:t>
            </a:r>
            <a:r>
              <a:rPr lang="en-US" sz="1200" dirty="0">
                <a:latin typeface="Times New Roman" panose="02020603050405020304" pitchFamily="18" charset="0"/>
                <a:cs typeface="Times New Roman" panose="02020603050405020304" pitchFamily="18" charset="0"/>
                <a:hlinkClick r:id="rId3"/>
              </a:rPr>
              <a:t>://www.kaggle.com/heesoo37/120-years-of-olympic-history-athletes-and-results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It shows a brief History of the </a:t>
            </a:r>
            <a:r>
              <a:rPr lang="en-US" sz="1200" dirty="0" err="1">
                <a:latin typeface="Times New Roman" panose="02020603050405020304" pitchFamily="18" charset="0"/>
                <a:cs typeface="Times New Roman" panose="02020603050405020304" pitchFamily="18" charset="0"/>
              </a:rPr>
              <a:t>olpympic</a:t>
            </a:r>
            <a:r>
              <a:rPr lang="en-US" sz="1200" dirty="0">
                <a:latin typeface="Times New Roman" panose="02020603050405020304" pitchFamily="18" charset="0"/>
                <a:cs typeface="Times New Roman" panose="02020603050405020304" pitchFamily="18" charset="0"/>
              </a:rPr>
              <a:t> games. </a:t>
            </a:r>
          </a:p>
          <a:p>
            <a:r>
              <a:rPr lang="en-US" sz="1200" dirty="0">
                <a:latin typeface="Times New Roman" panose="02020603050405020304" pitchFamily="18" charset="0"/>
                <a:cs typeface="Times New Roman" panose="02020603050405020304" pitchFamily="18" charset="0"/>
              </a:rPr>
              <a:t>The main libraries used are:</a:t>
            </a:r>
          </a:p>
          <a:p>
            <a:r>
              <a:rPr lang="en-US" sz="1200" dirty="0">
                <a:latin typeface="Times New Roman" panose="02020603050405020304" pitchFamily="18" charset="0"/>
                <a:cs typeface="Times New Roman" panose="02020603050405020304" pitchFamily="18" charset="0"/>
              </a:rPr>
              <a:t>Pandas</a:t>
            </a:r>
          </a:p>
          <a:p>
            <a:r>
              <a:rPr lang="en-US" sz="1200" dirty="0" err="1">
                <a:latin typeface="Times New Roman" panose="02020603050405020304" pitchFamily="18" charset="0"/>
                <a:cs typeface="Times New Roman" panose="02020603050405020304" pitchFamily="18" charset="0"/>
              </a:rPr>
              <a:t>Numpy</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Matplotlib</a:t>
            </a:r>
          </a:p>
          <a:p>
            <a:r>
              <a:rPr lang="en-US" sz="1200" dirty="0">
                <a:latin typeface="Times New Roman" panose="02020603050405020304" pitchFamily="18" charset="0"/>
                <a:cs typeface="Times New Roman" panose="02020603050405020304" pitchFamily="18" charset="0"/>
              </a:rPr>
              <a:t>Seaborn</a:t>
            </a:r>
            <a:endParaRPr lang="en-GB"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1438FA3-A08B-4064-BA5B-76A867A71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6756" y="3776675"/>
            <a:ext cx="3849349" cy="2117552"/>
          </a:xfrm>
          <a:prstGeom prst="rect">
            <a:avLst/>
          </a:prstGeom>
        </p:spPr>
      </p:pic>
    </p:spTree>
    <p:extLst>
      <p:ext uri="{BB962C8B-B14F-4D97-AF65-F5344CB8AC3E}">
        <p14:creationId xmlns:p14="http://schemas.microsoft.com/office/powerpoint/2010/main" val="30413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697907" y="165381"/>
            <a:ext cx="4796186" cy="492443"/>
          </a:xfrm>
          <a:prstGeom prst="rect">
            <a:avLst/>
          </a:prstGeom>
          <a:noFill/>
        </p:spPr>
        <p:txBody>
          <a:bodyPr wrap="none" lIns="0" tIns="0" rIns="0" bIns="0" rtlCol="0">
            <a:spAutoFit/>
          </a:bodyPr>
          <a:lstStyle/>
          <a:p>
            <a:pPr algn="ctr">
              <a:tabLst>
                <a:tab pos="347663" algn="l"/>
              </a:tabLst>
            </a:pPr>
            <a:r>
              <a:rPr lang="en-US" sz="3200" b="1" dirty="0">
                <a:latin typeface="+mj-lt"/>
              </a:rPr>
              <a:t>Olympics Data  Analysis</a:t>
            </a:r>
          </a:p>
        </p:txBody>
      </p:sp>
      <p:sp>
        <p:nvSpPr>
          <p:cNvPr id="155" name="Rectangle 154">
            <a:extLst>
              <a:ext uri="{C183D7F6-B498-43B3-948B-1728B52AA6E4}">
                <adec:decorative xmlns:adec="http://schemas.microsoft.com/office/drawing/2017/decorative" val="1"/>
              </a:ext>
            </a:extLst>
          </p:cNvPr>
          <p:cNvSpPr/>
          <p:nvPr/>
        </p:nvSpPr>
        <p:spPr>
          <a:xfrm>
            <a:off x="1052275" y="854232"/>
            <a:ext cx="10087448" cy="228951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1028">
            <a:extLst>
              <a:ext uri="{C183D7F6-B498-43B3-948B-1728B52AA6E4}">
                <adec:decorative xmlns:adec="http://schemas.microsoft.com/office/drawing/2017/decorative" val="1"/>
              </a:ext>
            </a:extLst>
          </p:cNvPr>
          <p:cNvSpPr/>
          <p:nvPr/>
        </p:nvSpPr>
        <p:spPr>
          <a:xfrm>
            <a:off x="971577" y="3776675"/>
            <a:ext cx="6760223" cy="2749973"/>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C183D7F6-B498-43B3-948B-1728B52AA6E4}">
                <adec:decorative xmlns:adec="http://schemas.microsoft.com/office/drawing/2017/decorative" val="1"/>
              </a:ext>
            </a:extLst>
          </p:cNvPr>
          <p:cNvSpPr/>
          <p:nvPr/>
        </p:nvSpPr>
        <p:spPr>
          <a:xfrm>
            <a:off x="8229859" y="3814010"/>
            <a:ext cx="3822827" cy="1104219"/>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The data on the left side shows the description of the numerical values represented in the dataset. For instance the 25</a:t>
            </a:r>
            <a:r>
              <a:rPr lang="en-US" sz="1200" baseline="30000" dirty="0">
                <a:solidFill>
                  <a:schemeClr val="tx1"/>
                </a:solidFill>
                <a:latin typeface="Times New Roman" panose="02020603050405020304" pitchFamily="18" charset="0"/>
                <a:cs typeface="Times New Roman" panose="02020603050405020304" pitchFamily="18" charset="0"/>
              </a:rPr>
              <a:t>th</a:t>
            </a:r>
            <a:r>
              <a:rPr lang="en-US" sz="1200" dirty="0">
                <a:solidFill>
                  <a:schemeClr val="tx1"/>
                </a:solidFill>
                <a:latin typeface="Times New Roman" panose="02020603050405020304" pitchFamily="18" charset="0"/>
                <a:cs typeface="Times New Roman" panose="02020603050405020304" pitchFamily="18" charset="0"/>
              </a:rPr>
              <a:t> percentile of Age is 21.00, while the 25 Percentile of Height is 168.00. The mean for Weight is 70.702393.  </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3</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6" name="Picture 5">
            <a:extLst>
              <a:ext uri="{FF2B5EF4-FFF2-40B4-BE49-F238E27FC236}">
                <a16:creationId xmlns:a16="http://schemas.microsoft.com/office/drawing/2014/main" id="{D4FD02E4-5F28-4BDA-A6FC-8DBFAB54D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9" y="854232"/>
            <a:ext cx="10087448" cy="2763370"/>
          </a:xfrm>
          <a:prstGeom prst="rect">
            <a:avLst/>
          </a:prstGeom>
        </p:spPr>
      </p:pic>
      <p:sp>
        <p:nvSpPr>
          <p:cNvPr id="8" name="TextBox 7">
            <a:extLst>
              <a:ext uri="{FF2B5EF4-FFF2-40B4-BE49-F238E27FC236}">
                <a16:creationId xmlns:a16="http://schemas.microsoft.com/office/drawing/2014/main" id="{0A7737C2-FA53-4696-A04A-6606396E3421}"/>
              </a:ext>
            </a:extLst>
          </p:cNvPr>
          <p:cNvSpPr txBox="1"/>
          <p:nvPr/>
        </p:nvSpPr>
        <p:spPr>
          <a:xfrm>
            <a:off x="971578" y="571362"/>
            <a:ext cx="2413026" cy="369332"/>
          </a:xfrm>
          <a:prstGeom prst="rect">
            <a:avLst/>
          </a:prstGeom>
          <a:noFill/>
        </p:spPr>
        <p:txBody>
          <a:bodyPr wrap="square" rtlCol="0">
            <a:spAutoFit/>
          </a:bodyPr>
          <a:lstStyle/>
          <a:p>
            <a:r>
              <a:rPr lang="en-US" b="1" dirty="0">
                <a:latin typeface="+mj-lt"/>
              </a:rPr>
              <a:t>Combined Datasets</a:t>
            </a:r>
            <a:endParaRPr lang="en-GB" b="1" dirty="0">
              <a:latin typeface="+mj-lt"/>
            </a:endParaRPr>
          </a:p>
        </p:txBody>
      </p:sp>
      <p:pic>
        <p:nvPicPr>
          <p:cNvPr id="10" name="Picture 9">
            <a:extLst>
              <a:ext uri="{FF2B5EF4-FFF2-40B4-BE49-F238E27FC236}">
                <a16:creationId xmlns:a16="http://schemas.microsoft.com/office/drawing/2014/main" id="{D8664B39-356F-442B-84B4-8934A8806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77" y="3712941"/>
            <a:ext cx="7003387" cy="2979678"/>
          </a:xfrm>
          <a:prstGeom prst="rect">
            <a:avLst/>
          </a:prstGeom>
        </p:spPr>
      </p:pic>
    </p:spTree>
    <p:extLst>
      <p:ext uri="{BB962C8B-B14F-4D97-AF65-F5344CB8AC3E}">
        <p14:creationId xmlns:p14="http://schemas.microsoft.com/office/powerpoint/2010/main" val="35489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697907" y="165381"/>
            <a:ext cx="4796186" cy="492443"/>
          </a:xfrm>
          <a:prstGeom prst="rect">
            <a:avLst/>
          </a:prstGeom>
          <a:noFill/>
        </p:spPr>
        <p:txBody>
          <a:bodyPr wrap="none" lIns="0" tIns="0" rIns="0" bIns="0" rtlCol="0">
            <a:spAutoFit/>
          </a:bodyPr>
          <a:lstStyle/>
          <a:p>
            <a:pPr algn="ctr">
              <a:tabLst>
                <a:tab pos="347663" algn="l"/>
              </a:tabLst>
            </a:pPr>
            <a:r>
              <a:rPr lang="en-US" sz="3200" b="1" dirty="0">
                <a:latin typeface="+mj-lt"/>
              </a:rPr>
              <a:t>Olympics Data  Analysis</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80846" cy="307777"/>
          </a:xfrm>
          <a:prstGeom prst="rect">
            <a:avLst/>
          </a:prstGeom>
          <a:noFill/>
        </p:spPr>
        <p:txBody>
          <a:bodyPr wrap="none" rtlCol="0">
            <a:spAutoFit/>
          </a:bodyPr>
          <a:lstStyle/>
          <a:p>
            <a:r>
              <a:rPr lang="en-US" sz="1400" b="1" dirty="0">
                <a:solidFill>
                  <a:schemeClr val="bg1"/>
                </a:solidFill>
              </a:rPr>
              <a:t>4</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4" name="Picture 3">
            <a:extLst>
              <a:ext uri="{FF2B5EF4-FFF2-40B4-BE49-F238E27FC236}">
                <a16:creationId xmlns:a16="http://schemas.microsoft.com/office/drawing/2014/main" id="{AED728D5-7B2D-4430-B69D-1C5C17201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76" y="770472"/>
            <a:ext cx="11084761" cy="2815222"/>
          </a:xfrm>
          <a:prstGeom prst="rect">
            <a:avLst/>
          </a:prstGeom>
        </p:spPr>
      </p:pic>
      <p:pic>
        <p:nvPicPr>
          <p:cNvPr id="7" name="Picture 6">
            <a:extLst>
              <a:ext uri="{FF2B5EF4-FFF2-40B4-BE49-F238E27FC236}">
                <a16:creationId xmlns:a16="http://schemas.microsoft.com/office/drawing/2014/main" id="{062B826B-4F4F-434D-ACBF-4D3398418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37" y="3894284"/>
            <a:ext cx="11084761" cy="2740784"/>
          </a:xfrm>
          <a:prstGeom prst="rect">
            <a:avLst/>
          </a:prstGeom>
        </p:spPr>
      </p:pic>
      <p:sp>
        <p:nvSpPr>
          <p:cNvPr id="9" name="TextBox 8">
            <a:extLst>
              <a:ext uri="{FF2B5EF4-FFF2-40B4-BE49-F238E27FC236}">
                <a16:creationId xmlns:a16="http://schemas.microsoft.com/office/drawing/2014/main" id="{B62EE44F-06AC-4361-9997-00A9762F2CDA}"/>
              </a:ext>
            </a:extLst>
          </p:cNvPr>
          <p:cNvSpPr txBox="1"/>
          <p:nvPr/>
        </p:nvSpPr>
        <p:spPr>
          <a:xfrm>
            <a:off x="625876" y="473158"/>
            <a:ext cx="2357022"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Kenyan  Participants </a:t>
            </a:r>
            <a:endParaRPr lang="en-GB" sz="16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2999AAD-CF0D-4828-B6E4-6B61B93FF6F2}"/>
              </a:ext>
            </a:extLst>
          </p:cNvPr>
          <p:cNvSpPr txBox="1"/>
          <p:nvPr/>
        </p:nvSpPr>
        <p:spPr>
          <a:xfrm>
            <a:off x="625876" y="3616294"/>
            <a:ext cx="2357022"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Tanzanian  Participants </a:t>
            </a: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67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150" name="Rectangle 149"/>
          <p:cNvSpPr/>
          <p:nvPr/>
        </p:nvSpPr>
        <p:spPr>
          <a:xfrm>
            <a:off x="5175682" y="941033"/>
            <a:ext cx="6731772" cy="5193067"/>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3" name="TextBox 82">
            <a:extLst>
              <a:ext uri="{FF2B5EF4-FFF2-40B4-BE49-F238E27FC236}">
                <a16:creationId xmlns:a16="http://schemas.microsoft.com/office/drawing/2014/main" id="{DCD843C5-0DBD-4721-ACAD-288CC256EF82}"/>
              </a:ext>
            </a:extLst>
          </p:cNvPr>
          <p:cNvSpPr txBox="1"/>
          <p:nvPr/>
        </p:nvSpPr>
        <p:spPr>
          <a:xfrm>
            <a:off x="3697907" y="165381"/>
            <a:ext cx="4796186" cy="492443"/>
          </a:xfrm>
          <a:prstGeom prst="rect">
            <a:avLst/>
          </a:prstGeom>
          <a:noFill/>
        </p:spPr>
        <p:txBody>
          <a:bodyPr wrap="none" lIns="0" tIns="0" rIns="0" bIns="0" rtlCol="0">
            <a:spAutoFit/>
          </a:bodyPr>
          <a:lstStyle/>
          <a:p>
            <a:pPr algn="ctr">
              <a:tabLst>
                <a:tab pos="347663" algn="l"/>
              </a:tabLst>
            </a:pPr>
            <a:r>
              <a:rPr lang="en-US" sz="3200" b="1" dirty="0">
                <a:latin typeface="+mj-lt"/>
              </a:rPr>
              <a:t>Olympics Data  Analysis</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pic>
        <p:nvPicPr>
          <p:cNvPr id="6" name="Picture 5">
            <a:extLst>
              <a:ext uri="{FF2B5EF4-FFF2-40B4-BE49-F238E27FC236}">
                <a16:creationId xmlns:a16="http://schemas.microsoft.com/office/drawing/2014/main" id="{984F5991-E46F-47FA-ACD0-9E92AA1E2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682" y="941033"/>
            <a:ext cx="6703353" cy="4154750"/>
          </a:xfrm>
          <a:prstGeom prst="rect">
            <a:avLst/>
          </a:prstGeom>
        </p:spPr>
      </p:pic>
      <p:pic>
        <p:nvPicPr>
          <p:cNvPr id="9" name="Picture 8">
            <a:extLst>
              <a:ext uri="{FF2B5EF4-FFF2-40B4-BE49-F238E27FC236}">
                <a16:creationId xmlns:a16="http://schemas.microsoft.com/office/drawing/2014/main" id="{0C5D1F53-9E2C-4B05-B27D-46C89AEC8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65" y="941033"/>
            <a:ext cx="3496167" cy="3529421"/>
          </a:xfrm>
          <a:prstGeom prst="rect">
            <a:avLst/>
          </a:prstGeom>
        </p:spPr>
      </p:pic>
      <p:sp>
        <p:nvSpPr>
          <p:cNvPr id="10" name="TextBox 9">
            <a:extLst>
              <a:ext uri="{FF2B5EF4-FFF2-40B4-BE49-F238E27FC236}">
                <a16:creationId xmlns:a16="http://schemas.microsoft.com/office/drawing/2014/main" id="{3A69178A-9186-4F6D-80A6-CF27F9FE8928}"/>
              </a:ext>
            </a:extLst>
          </p:cNvPr>
          <p:cNvSpPr txBox="1"/>
          <p:nvPr/>
        </p:nvSpPr>
        <p:spPr>
          <a:xfrm>
            <a:off x="404825" y="571701"/>
            <a:ext cx="150509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Top 10 Countries</a:t>
            </a:r>
            <a:endParaRPr lang="en-GB" sz="1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21235CB-D1D9-4892-B041-D410E84ED18C}"/>
              </a:ext>
            </a:extLst>
          </p:cNvPr>
          <p:cNvSpPr txBox="1"/>
          <p:nvPr/>
        </p:nvSpPr>
        <p:spPr>
          <a:xfrm>
            <a:off x="404826" y="4989251"/>
            <a:ext cx="4611058" cy="830997"/>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top 10 countries that have been participating since the beginning of the Olympics is represented below in the data. The one that has always participated is United States. The representation of a graph is using a bar plot. </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77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6</a:t>
            </a:r>
          </a:p>
        </p:txBody>
      </p:sp>
      <p:sp>
        <p:nvSpPr>
          <p:cNvPr id="150" name="Rectangle 149"/>
          <p:cNvSpPr/>
          <p:nvPr/>
        </p:nvSpPr>
        <p:spPr>
          <a:xfrm>
            <a:off x="512808" y="1812287"/>
            <a:ext cx="8402591" cy="466889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3" name="TextBox 82">
            <a:extLst>
              <a:ext uri="{FF2B5EF4-FFF2-40B4-BE49-F238E27FC236}">
                <a16:creationId xmlns:a16="http://schemas.microsoft.com/office/drawing/2014/main" id="{DCD843C5-0DBD-4721-ACAD-288CC256EF82}"/>
              </a:ext>
            </a:extLst>
          </p:cNvPr>
          <p:cNvSpPr txBox="1"/>
          <p:nvPr/>
        </p:nvSpPr>
        <p:spPr>
          <a:xfrm>
            <a:off x="3697907" y="165381"/>
            <a:ext cx="4796186" cy="492443"/>
          </a:xfrm>
          <a:prstGeom prst="rect">
            <a:avLst/>
          </a:prstGeom>
          <a:noFill/>
        </p:spPr>
        <p:txBody>
          <a:bodyPr wrap="none" lIns="0" tIns="0" rIns="0" bIns="0" rtlCol="0">
            <a:spAutoFit/>
          </a:bodyPr>
          <a:lstStyle/>
          <a:p>
            <a:pPr algn="ctr">
              <a:tabLst>
                <a:tab pos="347663" algn="l"/>
              </a:tabLst>
            </a:pPr>
            <a:r>
              <a:rPr lang="en-US" sz="3200" b="1" dirty="0">
                <a:latin typeface="+mj-lt"/>
              </a:rPr>
              <a:t>Olympics Data  Analysis</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sp>
        <p:nvSpPr>
          <p:cNvPr id="11" name="TextBox 10">
            <a:extLst>
              <a:ext uri="{FF2B5EF4-FFF2-40B4-BE49-F238E27FC236}">
                <a16:creationId xmlns:a16="http://schemas.microsoft.com/office/drawing/2014/main" id="{321235CB-D1D9-4892-B041-D410E84ED18C}"/>
              </a:ext>
            </a:extLst>
          </p:cNvPr>
          <p:cNvSpPr txBox="1"/>
          <p:nvPr/>
        </p:nvSpPr>
        <p:spPr>
          <a:xfrm>
            <a:off x="209517" y="1074199"/>
            <a:ext cx="895277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Age Distribution of the Athletes varies from 10 years of age all through 74 years of Age.  </a:t>
            </a:r>
            <a:endParaRPr lang="en-GB" sz="1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209B187-9E4F-45E1-B6A2-0CAEE9588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08" y="2010894"/>
            <a:ext cx="8123912" cy="4271677"/>
          </a:xfrm>
          <a:prstGeom prst="rect">
            <a:avLst/>
          </a:prstGeom>
        </p:spPr>
      </p:pic>
    </p:spTree>
    <p:extLst>
      <p:ext uri="{BB962C8B-B14F-4D97-AF65-F5344CB8AC3E}">
        <p14:creationId xmlns:p14="http://schemas.microsoft.com/office/powerpoint/2010/main" val="7244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804233" y="6329037"/>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2" name="TextBox 41"/>
          <p:cNvSpPr txBox="1"/>
          <p:nvPr/>
        </p:nvSpPr>
        <p:spPr>
          <a:xfrm>
            <a:off x="11917566" y="6417139"/>
            <a:ext cx="274434" cy="307777"/>
          </a:xfrm>
          <a:prstGeom prst="rect">
            <a:avLst/>
          </a:prstGeom>
          <a:noFill/>
        </p:spPr>
        <p:txBody>
          <a:bodyPr wrap="none" rtlCol="0">
            <a:spAutoFit/>
          </a:bodyPr>
          <a:lstStyle/>
          <a:p>
            <a:r>
              <a:rPr lang="en-US" sz="1400" b="1" dirty="0"/>
              <a:t>7</a:t>
            </a:r>
          </a:p>
        </p:txBody>
      </p:sp>
      <p:grpSp>
        <p:nvGrpSpPr>
          <p:cNvPr id="5" name="Group 4" descr="This is a chart. "/>
          <p:cNvGrpSpPr/>
          <p:nvPr/>
        </p:nvGrpSpPr>
        <p:grpSpPr>
          <a:xfrm>
            <a:off x="697695" y="1718557"/>
            <a:ext cx="3259338" cy="4038852"/>
            <a:chOff x="551523" y="1883938"/>
            <a:chExt cx="3259338" cy="4038852"/>
          </a:xfrm>
        </p:grpSpPr>
        <p:sp>
          <p:nvSpPr>
            <p:cNvPr id="116" name="Rectangle 115"/>
            <p:cNvSpPr/>
            <p:nvPr/>
          </p:nvSpPr>
          <p:spPr>
            <a:xfrm>
              <a:off x="615267"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3" name="TextBox 92"/>
            <p:cNvSpPr txBox="1"/>
            <p:nvPr/>
          </p:nvSpPr>
          <p:spPr>
            <a:xfrm>
              <a:off x="551523" y="5276459"/>
              <a:ext cx="3259338" cy="646331"/>
            </a:xfrm>
            <a:prstGeom prst="rect">
              <a:avLst/>
            </a:prstGeom>
            <a:noFill/>
          </p:spPr>
          <p:txBody>
            <a:bodyPr wrap="square" lIns="0" tIns="0" rIns="0" bIns="0" rtlCol="0">
              <a:spAutoFit/>
            </a:bodyPr>
            <a:lstStyle/>
            <a:p>
              <a:r>
                <a:rPr lang="en-US" sz="1400" dirty="0">
                  <a:latin typeface="Times New Roman" panose="02020603050405020304" pitchFamily="18" charset="0"/>
                  <a:cs typeface="Times New Roman" panose="02020603050405020304" pitchFamily="18" charset="0"/>
                </a:rPr>
                <a:t>From the figure below it shows that in the Olympics years, Men are seen to be the ones who are participating as compared to women</a:t>
              </a:r>
              <a:endParaRPr lang="en-GB" sz="1400" dirty="0">
                <a:latin typeface="Times New Roman" panose="02020603050405020304" pitchFamily="18" charset="0"/>
                <a:cs typeface="Times New Roman" panose="02020603050405020304" pitchFamily="18" charset="0"/>
              </a:endParaRPr>
            </a:p>
          </p:txBody>
        </p:sp>
      </p:grpSp>
      <p:sp>
        <p:nvSpPr>
          <p:cNvPr id="96" name="Rectangle 95">
            <a:extLst>
              <a:ext uri="{C183D7F6-B498-43B3-948B-1728B52AA6E4}">
                <adec:decorative xmlns:adec="http://schemas.microsoft.com/office/drawing/2017/decorative" val="1"/>
              </a:ext>
            </a:extLst>
          </p:cNvPr>
          <p:cNvSpPr/>
          <p:nvPr/>
        </p:nvSpPr>
        <p:spPr>
          <a:xfrm>
            <a:off x="1092104" y="804479"/>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Oval 77">
            <a:extLst>
              <a:ext uri="{C183D7F6-B498-43B3-948B-1728B52AA6E4}">
                <adec:decorative xmlns:adec="http://schemas.microsoft.com/office/drawing/2017/decorative" val="1"/>
              </a:ext>
            </a:extLst>
          </p:cNvPr>
          <p:cNvSpPr/>
          <p:nvPr/>
        </p:nvSpPr>
        <p:spPr>
          <a:xfrm>
            <a:off x="762669" y="804479"/>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0" name="Group 79" descr="This is an icon of paper money."/>
          <p:cNvGrpSpPr/>
          <p:nvPr/>
        </p:nvGrpSpPr>
        <p:grpSpPr>
          <a:xfrm>
            <a:off x="955366" y="1075141"/>
            <a:ext cx="361038" cy="205107"/>
            <a:chOff x="3283332" y="3275035"/>
            <a:chExt cx="479215" cy="272245"/>
          </a:xfrm>
        </p:grpSpPr>
        <p:sp>
          <p:nvSpPr>
            <p:cNvPr id="81"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8" name="TextBox 107"/>
          <p:cNvSpPr txBox="1"/>
          <p:nvPr/>
        </p:nvSpPr>
        <p:spPr>
          <a:xfrm>
            <a:off x="1632669" y="973801"/>
            <a:ext cx="1843956" cy="215444"/>
          </a:xfrm>
          <a:prstGeom prst="rect">
            <a:avLst/>
          </a:prstGeom>
          <a:noFill/>
        </p:spPr>
        <p:txBody>
          <a:bodyPr wrap="square" lIns="0" tIns="0" rIns="0" bIns="0" rtlCol="0">
            <a:spAutoFit/>
          </a:bodyPr>
          <a:lstStyle/>
          <a:p>
            <a:r>
              <a:rPr lang="en-US" sz="1400" b="1" dirty="0">
                <a:solidFill>
                  <a:schemeClr val="bg1"/>
                </a:solidFill>
                <a:latin typeface="+mj-lt"/>
              </a:rPr>
              <a:t>Gender Distribution </a:t>
            </a:r>
          </a:p>
        </p:txBody>
      </p:sp>
      <p:sp>
        <p:nvSpPr>
          <p:cNvPr id="97" name="Rectangle 96">
            <a:extLst>
              <a:ext uri="{C183D7F6-B498-43B3-948B-1728B52AA6E4}">
                <adec:decorative xmlns:adec="http://schemas.microsoft.com/office/drawing/2017/decorative" val="1"/>
              </a:ext>
            </a:extLst>
          </p:cNvPr>
          <p:cNvSpPr/>
          <p:nvPr/>
        </p:nvSpPr>
        <p:spPr>
          <a:xfrm>
            <a:off x="9142183" y="227369"/>
            <a:ext cx="2834295" cy="746432"/>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Oval 85">
            <a:extLst>
              <a:ext uri="{C183D7F6-B498-43B3-948B-1728B52AA6E4}">
                <adec:decorative xmlns:adec="http://schemas.microsoft.com/office/drawing/2017/decorative" val="1"/>
              </a:ext>
            </a:extLst>
          </p:cNvPr>
          <p:cNvSpPr/>
          <p:nvPr/>
        </p:nvSpPr>
        <p:spPr>
          <a:xfrm>
            <a:off x="8750861" y="239254"/>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1" name="Freeform 18" descr="This is an icon of a human being. "/>
          <p:cNvSpPr>
            <a:spLocks noEditPoints="1"/>
          </p:cNvSpPr>
          <p:nvPr/>
        </p:nvSpPr>
        <p:spPr bwMode="auto">
          <a:xfrm>
            <a:off x="9030793" y="429188"/>
            <a:ext cx="22278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Rectangle 97">
            <a:extLst>
              <a:ext uri="{C183D7F6-B498-43B3-948B-1728B52AA6E4}">
                <adec:decorative xmlns:adec="http://schemas.microsoft.com/office/drawing/2017/decorative" val="1"/>
              </a:ext>
            </a:extLst>
          </p:cNvPr>
          <p:cNvSpPr/>
          <p:nvPr/>
        </p:nvSpPr>
        <p:spPr>
          <a:xfrm>
            <a:off x="8830175" y="3429000"/>
            <a:ext cx="2838048" cy="746432"/>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descr="This is an icon of a chart. "/>
          <p:cNvGrpSpPr/>
          <p:nvPr/>
        </p:nvGrpSpPr>
        <p:grpSpPr>
          <a:xfrm>
            <a:off x="9105035" y="5017831"/>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 name="TextBox 111"/>
          <p:cNvSpPr txBox="1"/>
          <p:nvPr/>
        </p:nvSpPr>
        <p:spPr>
          <a:xfrm>
            <a:off x="9684014" y="644254"/>
            <a:ext cx="1760463" cy="215444"/>
          </a:xfrm>
          <a:prstGeom prst="rect">
            <a:avLst/>
          </a:prstGeom>
          <a:noFill/>
        </p:spPr>
        <p:txBody>
          <a:bodyPr wrap="square" lIns="0" tIns="0" rIns="0" bIns="0" rtlCol="0">
            <a:spAutoFit/>
          </a:bodyPr>
          <a:lstStyle/>
          <a:p>
            <a:r>
              <a:rPr lang="en-US" sz="1400" b="1" dirty="0">
                <a:latin typeface="+mj-lt"/>
              </a:rPr>
              <a:t>Women Distribution </a:t>
            </a:r>
          </a:p>
        </p:txBody>
      </p:sp>
      <p:sp>
        <p:nvSpPr>
          <p:cNvPr id="40" name="TextBox 39">
            <a:extLst>
              <a:ext uri="{FF2B5EF4-FFF2-40B4-BE49-F238E27FC236}">
                <a16:creationId xmlns:a16="http://schemas.microsoft.com/office/drawing/2014/main" id="{FFAEF1C8-817C-4EBC-A4FB-3ED2DB7FCBF8}"/>
              </a:ext>
            </a:extLst>
          </p:cNvPr>
          <p:cNvSpPr txBox="1"/>
          <p:nvPr/>
        </p:nvSpPr>
        <p:spPr>
          <a:xfrm>
            <a:off x="3812207" y="0"/>
            <a:ext cx="4796186" cy="492443"/>
          </a:xfrm>
          <a:prstGeom prst="rect">
            <a:avLst/>
          </a:prstGeom>
          <a:noFill/>
        </p:spPr>
        <p:txBody>
          <a:bodyPr wrap="none" lIns="0" tIns="0" rIns="0" bIns="0" rtlCol="0">
            <a:spAutoFit/>
          </a:bodyPr>
          <a:lstStyle/>
          <a:p>
            <a:pPr algn="ctr">
              <a:tabLst>
                <a:tab pos="347663" algn="l"/>
              </a:tabLst>
            </a:pPr>
            <a:r>
              <a:rPr lang="en-US" sz="3200" b="1" dirty="0">
                <a:latin typeface="+mj-lt"/>
              </a:rPr>
              <a:t>Olympics Data  Analysis</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43" name="Picture 42">
            <a:extLst>
              <a:ext uri="{FF2B5EF4-FFF2-40B4-BE49-F238E27FC236}">
                <a16:creationId xmlns:a16="http://schemas.microsoft.com/office/drawing/2014/main" id="{40CCF1A4-8DCF-4F5F-A198-14BAFD645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542459"/>
            <a:ext cx="3575130" cy="3743372"/>
          </a:xfrm>
          <a:prstGeom prst="rect">
            <a:avLst/>
          </a:prstGeom>
        </p:spPr>
      </p:pic>
      <p:pic>
        <p:nvPicPr>
          <p:cNvPr id="4" name="Picture 3">
            <a:extLst>
              <a:ext uri="{FF2B5EF4-FFF2-40B4-BE49-F238E27FC236}">
                <a16:creationId xmlns:a16="http://schemas.microsoft.com/office/drawing/2014/main" id="{64FA191C-27B8-4BF4-B41B-51E30CAB0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467" y="1075141"/>
            <a:ext cx="7790975" cy="5353672"/>
          </a:xfrm>
          <a:prstGeom prst="rect">
            <a:avLst/>
          </a:prstGeom>
        </p:spPr>
      </p:pic>
    </p:spTree>
    <p:extLst>
      <p:ext uri="{BB962C8B-B14F-4D97-AF65-F5344CB8AC3E}">
        <p14:creationId xmlns:p14="http://schemas.microsoft.com/office/powerpoint/2010/main" val="329334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58010" y="6308459"/>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2" name="TextBox 41"/>
          <p:cNvSpPr txBox="1"/>
          <p:nvPr/>
        </p:nvSpPr>
        <p:spPr>
          <a:xfrm>
            <a:off x="11901536" y="6456165"/>
            <a:ext cx="277640" cy="307777"/>
          </a:xfrm>
          <a:prstGeom prst="rect">
            <a:avLst/>
          </a:prstGeom>
          <a:noFill/>
        </p:spPr>
        <p:txBody>
          <a:bodyPr wrap="none" rtlCol="0">
            <a:spAutoFit/>
          </a:bodyPr>
          <a:lstStyle/>
          <a:p>
            <a:r>
              <a:rPr lang="en-US" sz="1400" b="1" dirty="0"/>
              <a:t>8</a:t>
            </a:r>
          </a:p>
        </p:txBody>
      </p:sp>
      <p:grpSp>
        <p:nvGrpSpPr>
          <p:cNvPr id="5" name="Group 4" descr="This is a chart. "/>
          <p:cNvGrpSpPr/>
          <p:nvPr/>
        </p:nvGrpSpPr>
        <p:grpSpPr>
          <a:xfrm>
            <a:off x="762668" y="1799925"/>
            <a:ext cx="6381081" cy="4410375"/>
            <a:chOff x="551523" y="1883938"/>
            <a:chExt cx="3259338" cy="3607965"/>
          </a:xfrm>
        </p:grpSpPr>
        <p:sp>
          <p:nvSpPr>
            <p:cNvPr id="116" name="Rectangle 115"/>
            <p:cNvSpPr/>
            <p:nvPr/>
          </p:nvSpPr>
          <p:spPr>
            <a:xfrm>
              <a:off x="615267"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3" name="TextBox 92"/>
            <p:cNvSpPr txBox="1"/>
            <p:nvPr/>
          </p:nvSpPr>
          <p:spPr>
            <a:xfrm>
              <a:off x="551523" y="5276459"/>
              <a:ext cx="3259338" cy="215444"/>
            </a:xfrm>
            <a:prstGeom prst="rect">
              <a:avLst/>
            </a:prstGeom>
            <a:noFill/>
          </p:spPr>
          <p:txBody>
            <a:bodyPr wrap="square" lIns="0" tIns="0" rIns="0" bIns="0" rtlCol="0">
              <a:spAutoFit/>
            </a:bodyPr>
            <a:lstStyle/>
            <a:p>
              <a:endParaRPr lang="en-GB" sz="1400" dirty="0">
                <a:latin typeface="Times New Roman" panose="02020603050405020304" pitchFamily="18" charset="0"/>
                <a:cs typeface="Times New Roman" panose="02020603050405020304" pitchFamily="18" charset="0"/>
              </a:endParaRPr>
            </a:p>
          </p:txBody>
        </p:sp>
      </p:grpSp>
      <p:sp>
        <p:nvSpPr>
          <p:cNvPr id="96" name="Rectangle 95">
            <a:extLst>
              <a:ext uri="{C183D7F6-B498-43B3-948B-1728B52AA6E4}">
                <adec:decorative xmlns:adec="http://schemas.microsoft.com/office/drawing/2017/decorative" val="1"/>
              </a:ext>
            </a:extLst>
          </p:cNvPr>
          <p:cNvSpPr/>
          <p:nvPr/>
        </p:nvSpPr>
        <p:spPr>
          <a:xfrm>
            <a:off x="1092104" y="804479"/>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Oval 77">
            <a:extLst>
              <a:ext uri="{C183D7F6-B498-43B3-948B-1728B52AA6E4}">
                <adec:decorative xmlns:adec="http://schemas.microsoft.com/office/drawing/2017/decorative" val="1"/>
              </a:ext>
            </a:extLst>
          </p:cNvPr>
          <p:cNvSpPr/>
          <p:nvPr/>
        </p:nvSpPr>
        <p:spPr>
          <a:xfrm>
            <a:off x="762669" y="804479"/>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0" name="Group 79" descr="This is an icon of paper money."/>
          <p:cNvGrpSpPr/>
          <p:nvPr/>
        </p:nvGrpSpPr>
        <p:grpSpPr>
          <a:xfrm>
            <a:off x="955366" y="1075141"/>
            <a:ext cx="361038" cy="205107"/>
            <a:chOff x="3283332" y="3275035"/>
            <a:chExt cx="479215" cy="272245"/>
          </a:xfrm>
        </p:grpSpPr>
        <p:sp>
          <p:nvSpPr>
            <p:cNvPr id="81"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8" name="TextBox 107"/>
          <p:cNvSpPr txBox="1"/>
          <p:nvPr/>
        </p:nvSpPr>
        <p:spPr>
          <a:xfrm>
            <a:off x="1632668" y="973801"/>
            <a:ext cx="2101131" cy="430887"/>
          </a:xfrm>
          <a:prstGeom prst="rect">
            <a:avLst/>
          </a:prstGeom>
          <a:noFill/>
        </p:spPr>
        <p:txBody>
          <a:bodyPr wrap="square" lIns="0" tIns="0" rIns="0" bIns="0" rtlCol="0">
            <a:spAutoFit/>
          </a:bodyPr>
          <a:lstStyle/>
          <a:p>
            <a:r>
              <a:rPr lang="en-US" sz="1400" b="1" dirty="0">
                <a:solidFill>
                  <a:schemeClr val="bg1"/>
                </a:solidFill>
                <a:latin typeface="+mj-lt"/>
              </a:rPr>
              <a:t>Gold Medals for Athletes over 60 Years</a:t>
            </a:r>
          </a:p>
        </p:txBody>
      </p:sp>
      <p:sp>
        <p:nvSpPr>
          <p:cNvPr id="97" name="Rectangle 96">
            <a:extLst>
              <a:ext uri="{C183D7F6-B498-43B3-948B-1728B52AA6E4}">
                <adec:decorative xmlns:adec="http://schemas.microsoft.com/office/drawing/2017/decorative" val="1"/>
              </a:ext>
            </a:extLst>
          </p:cNvPr>
          <p:cNvSpPr/>
          <p:nvPr/>
        </p:nvSpPr>
        <p:spPr>
          <a:xfrm>
            <a:off x="8060952" y="836864"/>
            <a:ext cx="2834295" cy="746432"/>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Oval 85">
            <a:extLst>
              <a:ext uri="{C183D7F6-B498-43B3-948B-1728B52AA6E4}">
                <adec:decorative xmlns:adec="http://schemas.microsoft.com/office/drawing/2017/decorative" val="1"/>
              </a:ext>
            </a:extLst>
          </p:cNvPr>
          <p:cNvSpPr/>
          <p:nvPr/>
        </p:nvSpPr>
        <p:spPr>
          <a:xfrm>
            <a:off x="7687736" y="836864"/>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1" name="Freeform 18" descr="This is an icon of a human being. "/>
          <p:cNvSpPr>
            <a:spLocks noEditPoints="1"/>
          </p:cNvSpPr>
          <p:nvPr/>
        </p:nvSpPr>
        <p:spPr bwMode="auto">
          <a:xfrm>
            <a:off x="9030793" y="429188"/>
            <a:ext cx="22278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7" name="Group 86" descr="This is an icon of a chart. "/>
          <p:cNvGrpSpPr/>
          <p:nvPr/>
        </p:nvGrpSpPr>
        <p:grpSpPr>
          <a:xfrm>
            <a:off x="9105035" y="5017831"/>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 name="TextBox 111"/>
          <p:cNvSpPr txBox="1"/>
          <p:nvPr/>
        </p:nvSpPr>
        <p:spPr>
          <a:xfrm>
            <a:off x="8617061" y="1042662"/>
            <a:ext cx="1760463" cy="430887"/>
          </a:xfrm>
          <a:prstGeom prst="rect">
            <a:avLst/>
          </a:prstGeom>
          <a:noFill/>
        </p:spPr>
        <p:txBody>
          <a:bodyPr wrap="square" lIns="0" tIns="0" rIns="0" bIns="0" rtlCol="0">
            <a:spAutoFit/>
          </a:bodyPr>
          <a:lstStyle/>
          <a:p>
            <a:r>
              <a:rPr lang="en-US" sz="1400" b="1" dirty="0">
                <a:latin typeface="+mj-lt"/>
              </a:rPr>
              <a:t>Gold Medals per Country</a:t>
            </a:r>
          </a:p>
        </p:txBody>
      </p:sp>
      <p:sp>
        <p:nvSpPr>
          <p:cNvPr id="40" name="TextBox 39">
            <a:extLst>
              <a:ext uri="{FF2B5EF4-FFF2-40B4-BE49-F238E27FC236}">
                <a16:creationId xmlns:a16="http://schemas.microsoft.com/office/drawing/2014/main" id="{FFAEF1C8-817C-4EBC-A4FB-3ED2DB7FCBF8}"/>
              </a:ext>
            </a:extLst>
          </p:cNvPr>
          <p:cNvSpPr txBox="1"/>
          <p:nvPr/>
        </p:nvSpPr>
        <p:spPr>
          <a:xfrm>
            <a:off x="3812207" y="0"/>
            <a:ext cx="4796186" cy="492443"/>
          </a:xfrm>
          <a:prstGeom prst="rect">
            <a:avLst/>
          </a:prstGeom>
          <a:noFill/>
        </p:spPr>
        <p:txBody>
          <a:bodyPr wrap="none" lIns="0" tIns="0" rIns="0" bIns="0" rtlCol="0">
            <a:spAutoFit/>
          </a:bodyPr>
          <a:lstStyle/>
          <a:p>
            <a:pPr algn="ctr">
              <a:tabLst>
                <a:tab pos="347663" algn="l"/>
              </a:tabLst>
            </a:pPr>
            <a:r>
              <a:rPr lang="en-US" sz="3200" b="1" dirty="0">
                <a:latin typeface="+mj-lt"/>
              </a:rPr>
              <a:t>Olympics Data  Analysis</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8" name="Picture 7">
            <a:extLst>
              <a:ext uri="{FF2B5EF4-FFF2-40B4-BE49-F238E27FC236}">
                <a16:creationId xmlns:a16="http://schemas.microsoft.com/office/drawing/2014/main" id="{4F9788EC-076B-4DDB-BBF7-4500A45F5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74" y="1940292"/>
            <a:ext cx="6286068" cy="3665818"/>
          </a:xfrm>
          <a:prstGeom prst="rect">
            <a:avLst/>
          </a:prstGeom>
        </p:spPr>
      </p:pic>
      <p:pic>
        <p:nvPicPr>
          <p:cNvPr id="10" name="Picture 9">
            <a:extLst>
              <a:ext uri="{FF2B5EF4-FFF2-40B4-BE49-F238E27FC236}">
                <a16:creationId xmlns:a16="http://schemas.microsoft.com/office/drawing/2014/main" id="{933DAC35-4462-4C4D-940B-B4756A40F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764" y="1583297"/>
            <a:ext cx="4596825" cy="4627004"/>
          </a:xfrm>
          <a:prstGeom prst="rect">
            <a:avLst/>
          </a:prstGeom>
        </p:spPr>
      </p:pic>
      <p:sp>
        <p:nvSpPr>
          <p:cNvPr id="34" name="Freeform 18" descr="This is an icon of a human being. ">
            <a:extLst>
              <a:ext uri="{FF2B5EF4-FFF2-40B4-BE49-F238E27FC236}">
                <a16:creationId xmlns:a16="http://schemas.microsoft.com/office/drawing/2014/main" id="{DCFA6A3F-1025-4A3C-8455-B51C38CBCB51}"/>
              </a:ext>
            </a:extLst>
          </p:cNvPr>
          <p:cNvSpPr>
            <a:spLocks noEditPoints="1"/>
          </p:cNvSpPr>
          <p:nvPr/>
        </p:nvSpPr>
        <p:spPr bwMode="auto">
          <a:xfrm>
            <a:off x="7949562" y="982767"/>
            <a:ext cx="22278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7270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93952" y="6321981"/>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2" name="TextBox 41"/>
          <p:cNvSpPr txBox="1"/>
          <p:nvPr/>
        </p:nvSpPr>
        <p:spPr>
          <a:xfrm>
            <a:off x="11767232" y="6561664"/>
            <a:ext cx="277640" cy="307777"/>
          </a:xfrm>
          <a:prstGeom prst="rect">
            <a:avLst/>
          </a:prstGeom>
          <a:noFill/>
        </p:spPr>
        <p:txBody>
          <a:bodyPr wrap="none" rtlCol="0">
            <a:spAutoFit/>
          </a:bodyPr>
          <a:lstStyle/>
          <a:p>
            <a:r>
              <a:rPr lang="en-US" sz="1400" b="1" dirty="0"/>
              <a:t>9</a:t>
            </a:r>
          </a:p>
        </p:txBody>
      </p:sp>
      <p:grpSp>
        <p:nvGrpSpPr>
          <p:cNvPr id="5" name="Group 4" descr="This is a chart. "/>
          <p:cNvGrpSpPr/>
          <p:nvPr/>
        </p:nvGrpSpPr>
        <p:grpSpPr>
          <a:xfrm>
            <a:off x="766490" y="1821573"/>
            <a:ext cx="8441099" cy="4802003"/>
            <a:chOff x="551523" y="1883938"/>
            <a:chExt cx="3259338" cy="3607965"/>
          </a:xfrm>
        </p:grpSpPr>
        <p:sp>
          <p:nvSpPr>
            <p:cNvPr id="116" name="Rectangle 115"/>
            <p:cNvSpPr/>
            <p:nvPr/>
          </p:nvSpPr>
          <p:spPr>
            <a:xfrm>
              <a:off x="615267"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3" name="TextBox 92"/>
            <p:cNvSpPr txBox="1"/>
            <p:nvPr/>
          </p:nvSpPr>
          <p:spPr>
            <a:xfrm>
              <a:off x="551523" y="5276459"/>
              <a:ext cx="3259338" cy="215444"/>
            </a:xfrm>
            <a:prstGeom prst="rect">
              <a:avLst/>
            </a:prstGeom>
            <a:noFill/>
          </p:spPr>
          <p:txBody>
            <a:bodyPr wrap="square" lIns="0" tIns="0" rIns="0" bIns="0" rtlCol="0">
              <a:spAutoFit/>
            </a:bodyPr>
            <a:lstStyle/>
            <a:p>
              <a:endParaRPr lang="en-GB" sz="1400" dirty="0">
                <a:latin typeface="Times New Roman" panose="02020603050405020304" pitchFamily="18" charset="0"/>
                <a:cs typeface="Times New Roman" panose="02020603050405020304" pitchFamily="18" charset="0"/>
              </a:endParaRPr>
            </a:p>
          </p:txBody>
        </p:sp>
      </p:grpSp>
      <p:sp>
        <p:nvSpPr>
          <p:cNvPr id="96" name="Rectangle 95">
            <a:extLst>
              <a:ext uri="{C183D7F6-B498-43B3-948B-1728B52AA6E4}">
                <adec:decorative xmlns:adec="http://schemas.microsoft.com/office/drawing/2017/decorative" val="1"/>
              </a:ext>
            </a:extLst>
          </p:cNvPr>
          <p:cNvSpPr/>
          <p:nvPr/>
        </p:nvSpPr>
        <p:spPr>
          <a:xfrm>
            <a:off x="1092104" y="804479"/>
            <a:ext cx="4070446"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Oval 77">
            <a:extLst>
              <a:ext uri="{C183D7F6-B498-43B3-948B-1728B52AA6E4}">
                <adec:decorative xmlns:adec="http://schemas.microsoft.com/office/drawing/2017/decorative" val="1"/>
              </a:ext>
            </a:extLst>
          </p:cNvPr>
          <p:cNvSpPr/>
          <p:nvPr/>
        </p:nvSpPr>
        <p:spPr>
          <a:xfrm>
            <a:off x="762669" y="804479"/>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0" name="Group 79" descr="This is an icon of paper money."/>
          <p:cNvGrpSpPr/>
          <p:nvPr/>
        </p:nvGrpSpPr>
        <p:grpSpPr>
          <a:xfrm>
            <a:off x="955366" y="1075141"/>
            <a:ext cx="361038" cy="205107"/>
            <a:chOff x="3283332" y="3275035"/>
            <a:chExt cx="479215" cy="272245"/>
          </a:xfrm>
        </p:grpSpPr>
        <p:sp>
          <p:nvSpPr>
            <p:cNvPr id="81"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8" name="TextBox 107"/>
          <p:cNvSpPr txBox="1"/>
          <p:nvPr/>
        </p:nvSpPr>
        <p:spPr>
          <a:xfrm>
            <a:off x="1632668" y="973801"/>
            <a:ext cx="3282232" cy="215444"/>
          </a:xfrm>
          <a:prstGeom prst="rect">
            <a:avLst/>
          </a:prstGeom>
          <a:noFill/>
        </p:spPr>
        <p:txBody>
          <a:bodyPr wrap="square" lIns="0" tIns="0" rIns="0" bIns="0" rtlCol="0">
            <a:spAutoFit/>
          </a:bodyPr>
          <a:lstStyle/>
          <a:p>
            <a:r>
              <a:rPr lang="en-US" sz="1400" b="1">
                <a:solidFill>
                  <a:schemeClr val="bg1"/>
                </a:solidFill>
                <a:latin typeface="+mj-lt"/>
              </a:rPr>
              <a:t>Country wise </a:t>
            </a:r>
            <a:r>
              <a:rPr lang="en-US" sz="1400" b="1" dirty="0">
                <a:solidFill>
                  <a:schemeClr val="bg1"/>
                </a:solidFill>
                <a:latin typeface="+mj-lt"/>
              </a:rPr>
              <a:t>Medals </a:t>
            </a:r>
            <a:r>
              <a:rPr lang="en-US" sz="1400" b="1">
                <a:solidFill>
                  <a:schemeClr val="bg1"/>
                </a:solidFill>
                <a:latin typeface="+mj-lt"/>
              </a:rPr>
              <a:t>for the Year 2016</a:t>
            </a:r>
            <a:endParaRPr lang="en-US" sz="1400" b="1" dirty="0">
              <a:solidFill>
                <a:schemeClr val="bg1"/>
              </a:solidFill>
              <a:latin typeface="+mj-lt"/>
            </a:endParaRPr>
          </a:p>
        </p:txBody>
      </p:sp>
      <p:sp>
        <p:nvSpPr>
          <p:cNvPr id="91" name="Freeform 18" descr="This is an icon of a human being. "/>
          <p:cNvSpPr>
            <a:spLocks noEditPoints="1"/>
          </p:cNvSpPr>
          <p:nvPr/>
        </p:nvSpPr>
        <p:spPr bwMode="auto">
          <a:xfrm>
            <a:off x="9030793" y="429188"/>
            <a:ext cx="22278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7" name="Group 86" descr="This is an icon of a chart. "/>
          <p:cNvGrpSpPr/>
          <p:nvPr/>
        </p:nvGrpSpPr>
        <p:grpSpPr>
          <a:xfrm>
            <a:off x="9105035" y="5017831"/>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0" name="TextBox 39">
            <a:extLst>
              <a:ext uri="{FF2B5EF4-FFF2-40B4-BE49-F238E27FC236}">
                <a16:creationId xmlns:a16="http://schemas.microsoft.com/office/drawing/2014/main" id="{FFAEF1C8-817C-4EBC-A4FB-3ED2DB7FCBF8}"/>
              </a:ext>
            </a:extLst>
          </p:cNvPr>
          <p:cNvSpPr txBox="1"/>
          <p:nvPr/>
        </p:nvSpPr>
        <p:spPr>
          <a:xfrm>
            <a:off x="3812207" y="0"/>
            <a:ext cx="4796186" cy="492443"/>
          </a:xfrm>
          <a:prstGeom prst="rect">
            <a:avLst/>
          </a:prstGeom>
          <a:noFill/>
        </p:spPr>
        <p:txBody>
          <a:bodyPr wrap="none" lIns="0" tIns="0" rIns="0" bIns="0" rtlCol="0">
            <a:spAutoFit/>
          </a:bodyPr>
          <a:lstStyle/>
          <a:p>
            <a:pPr algn="ctr">
              <a:tabLst>
                <a:tab pos="347663" algn="l"/>
              </a:tabLst>
            </a:pPr>
            <a:r>
              <a:rPr lang="en-US" sz="3200" b="1" dirty="0">
                <a:latin typeface="+mj-lt"/>
              </a:rPr>
              <a:t>Olympics Data  Analysis</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4" name="Picture 3">
            <a:extLst>
              <a:ext uri="{FF2B5EF4-FFF2-40B4-BE49-F238E27FC236}">
                <a16:creationId xmlns:a16="http://schemas.microsoft.com/office/drawing/2014/main" id="{FFF5033D-B3E0-41D8-8EEE-EBCAF0DA9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065" y="1978139"/>
            <a:ext cx="7636263" cy="3997027"/>
          </a:xfrm>
          <a:prstGeom prst="rect">
            <a:avLst/>
          </a:prstGeom>
        </p:spPr>
      </p:pic>
    </p:spTree>
    <p:extLst>
      <p:ext uri="{BB962C8B-B14F-4D97-AF65-F5344CB8AC3E}">
        <p14:creationId xmlns:p14="http://schemas.microsoft.com/office/powerpoint/2010/main" val="299718677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{67ADFA34-C32B-4EBE-BA57-4FB6B34A0660}tf88930311_win32</Template>
  <TotalTime>116</TotalTime>
  <Words>372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Roboto</vt:lpstr>
      <vt:lpstr>Segoe UI Light</vt:lpstr>
      <vt:lpstr>Times New Roman</vt:lpstr>
      <vt:lpstr>Office Theme</vt:lpstr>
      <vt:lpstr>Slide 1</vt:lpstr>
      <vt:lpstr>Slide 2</vt:lpstr>
      <vt:lpstr>Slide 2</vt:lpstr>
      <vt:lpstr>Slide 2</vt:lpstr>
      <vt:lpstr>Slide 3</vt:lpstr>
      <vt:lpstr>Slide 3</vt:lpstr>
      <vt:lpstr>Slide 4</vt:lpstr>
      <vt:lpstr>Slide 4</vt:lpstr>
      <vt:lpstr>Slide 4</vt:lpstr>
      <vt:lpstr>Slide 10</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Getrude Gichuhi</dc:creator>
  <cp:lastModifiedBy>Getrude Gichuhi</cp:lastModifiedBy>
  <cp:revision>2</cp:revision>
  <dcterms:created xsi:type="dcterms:W3CDTF">2021-08-26T02:56:42Z</dcterms:created>
  <dcterms:modified xsi:type="dcterms:W3CDTF">2021-08-26T07:21:27Z</dcterms:modified>
</cp:coreProperties>
</file>