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7772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266"/>
  </p:normalViewPr>
  <p:slideViewPr>
    <p:cSldViewPr snapToGrid="0">
      <p:cViewPr>
        <p:scale>
          <a:sx n="280" d="100"/>
          <a:sy n="280" d="100"/>
        </p:scale>
        <p:origin x="144" y="-1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tai Roth" userId="98ed8a96-69e6-48e5-9c61-cd78d65c4cd9" providerId="ADAL" clId="{8180BEEF-429E-0F4F-A961-CBE7FD4636FF}"/>
    <pc:docChg chg="modSld">
      <pc:chgData name="Eatai Roth" userId="98ed8a96-69e6-48e5-9c61-cd78d65c4cd9" providerId="ADAL" clId="{8180BEEF-429E-0F4F-A961-CBE7FD4636FF}" dt="2025-04-08T16:40:14.101" v="6" actId="20577"/>
      <pc:docMkLst>
        <pc:docMk/>
      </pc:docMkLst>
      <pc:sldChg chg="modSp mod">
        <pc:chgData name="Eatai Roth" userId="98ed8a96-69e6-48e5-9c61-cd78d65c4cd9" providerId="ADAL" clId="{8180BEEF-429E-0F4F-A961-CBE7FD4636FF}" dt="2025-04-08T16:40:14.101" v="6" actId="20577"/>
        <pc:sldMkLst>
          <pc:docMk/>
          <pc:sldMk cId="2882654217" sldId="257"/>
        </pc:sldMkLst>
        <pc:spChg chg="mod">
          <ac:chgData name="Eatai Roth" userId="98ed8a96-69e6-48e5-9c61-cd78d65c4cd9" providerId="ADAL" clId="{8180BEEF-429E-0F4F-A961-CBE7FD4636FF}" dt="2025-04-08T16:40:14.101" v="6" actId="20577"/>
          <ac:spMkLst>
            <pc:docMk/>
            <pc:sldMk cId="2882654217" sldId="257"/>
            <ac:spMk id="23" creationId="{AA4B7475-D538-7CF8-EEED-56AD0567514B}"/>
          </ac:spMkLst>
        </pc:spChg>
        <pc:spChg chg="mod">
          <ac:chgData name="Eatai Roth" userId="98ed8a96-69e6-48e5-9c61-cd78d65c4cd9" providerId="ADAL" clId="{8180BEEF-429E-0F4F-A961-CBE7FD4636FF}" dt="2025-04-08T16:40:08.912" v="1" actId="20577"/>
          <ac:spMkLst>
            <pc:docMk/>
            <pc:sldMk cId="2882654217" sldId="257"/>
            <ac:spMk id="32" creationId="{54D87E5D-D9AF-D1CE-39C2-31B6DC022E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394374"/>
            <a:ext cx="6606540" cy="50935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7684348"/>
            <a:ext cx="5829300" cy="353229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778933"/>
            <a:ext cx="167592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778933"/>
            <a:ext cx="493061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647444"/>
            <a:ext cx="6703695" cy="608583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9790858"/>
            <a:ext cx="6703695" cy="32003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894667"/>
            <a:ext cx="330327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894667"/>
            <a:ext cx="330327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78936"/>
            <a:ext cx="670369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586481"/>
            <a:ext cx="3288089" cy="175767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5344160"/>
            <a:ext cx="328808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586481"/>
            <a:ext cx="3304282" cy="175767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5344160"/>
            <a:ext cx="330428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75360"/>
            <a:ext cx="2506801" cy="34137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2106510"/>
            <a:ext cx="3934778" cy="103970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389120"/>
            <a:ext cx="2506801" cy="81313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75360"/>
            <a:ext cx="2506801" cy="34137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2106510"/>
            <a:ext cx="3934778" cy="103970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389120"/>
            <a:ext cx="2506801" cy="81313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778936"/>
            <a:ext cx="670369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894667"/>
            <a:ext cx="670369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3560217"/>
            <a:ext cx="17487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3560217"/>
            <a:ext cx="262318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3560217"/>
            <a:ext cx="17487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C228-2B1D-14FF-F036-4A1ECC31735D}"/>
              </a:ext>
            </a:extLst>
          </p:cNvPr>
          <p:cNvSpPr txBox="1"/>
          <p:nvPr/>
        </p:nvSpPr>
        <p:spPr>
          <a:xfrm>
            <a:off x="245387" y="477392"/>
            <a:ext cx="328752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Get a feel for the data.</a:t>
            </a:r>
          </a:p>
          <a:p>
            <a:endParaRPr lang="en-US" sz="1200" dirty="0"/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What are your features?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Are there missing data?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Plot histograms, scatters, correlations, pair plots.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Data cleaning: deal with missing data and/or outliers, format strings,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9CDC3-E04A-658F-C136-3686BBE7C978}"/>
              </a:ext>
            </a:extLst>
          </p:cNvPr>
          <p:cNvSpPr txBox="1"/>
          <p:nvPr/>
        </p:nvSpPr>
        <p:spPr>
          <a:xfrm>
            <a:off x="3886200" y="478117"/>
            <a:ext cx="361229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What is the question you’re asking or thesis you’re looking to support?</a:t>
            </a:r>
          </a:p>
          <a:p>
            <a:endParaRPr lang="en-US" sz="1200" dirty="0"/>
          </a:p>
          <a:p>
            <a:r>
              <a:rPr lang="en-US" sz="1200" dirty="0"/>
              <a:t>Are you predicting a value? Regression</a:t>
            </a:r>
          </a:p>
          <a:p>
            <a:r>
              <a:rPr lang="en-US" sz="1200" dirty="0"/>
              <a:t>Are you predicting a category? Classification</a:t>
            </a:r>
          </a:p>
          <a:p>
            <a:r>
              <a:rPr lang="en-US" sz="1200" dirty="0"/>
              <a:t>Are you grouping unlabeled data? Clustering</a:t>
            </a:r>
          </a:p>
          <a:p>
            <a:endParaRPr lang="en-US" sz="1200" dirty="0"/>
          </a:p>
          <a:p>
            <a:pPr marL="342900" indent="-342900">
              <a:buAutoNum type="alphaUcPeriod"/>
            </a:pPr>
            <a:r>
              <a:rPr lang="en-US" sz="1200" dirty="0"/>
              <a:t>Regression</a:t>
            </a:r>
          </a:p>
          <a:p>
            <a:pPr marL="342900" indent="-342900">
              <a:buAutoNum type="alphaUcPeriod"/>
            </a:pPr>
            <a:r>
              <a:rPr lang="en-US" sz="1200" dirty="0"/>
              <a:t>Classification</a:t>
            </a:r>
          </a:p>
          <a:p>
            <a:pPr marL="342900" indent="-342900">
              <a:buAutoNum type="alphaUcPeriod"/>
            </a:pPr>
            <a:r>
              <a:rPr lang="en-US" sz="1200" dirty="0"/>
              <a:t>Clustering, Dimensionality Reduction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0B9460-F499-DA9D-D403-0705BC855E28}"/>
              </a:ext>
            </a:extLst>
          </p:cNvPr>
          <p:cNvGrpSpPr/>
          <p:nvPr/>
        </p:nvGrpSpPr>
        <p:grpSpPr>
          <a:xfrm>
            <a:off x="258430" y="2704511"/>
            <a:ext cx="7281626" cy="4010537"/>
            <a:chOff x="344773" y="5069226"/>
            <a:chExt cx="7281626" cy="40105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B0ED4C-AD21-4C9A-11AC-D28922DAF29E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677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A.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Linear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Polynomial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EAA5B-F4EC-8471-1C03-F90BDD783B20}"/>
                </a:ext>
              </a:extLst>
            </p:cNvPr>
            <p:cNvSpPr txBox="1"/>
            <p:nvPr/>
          </p:nvSpPr>
          <p:spPr>
            <a:xfrm>
              <a:off x="344773" y="6248219"/>
              <a:ext cx="2286000" cy="28315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Train-test split</a:t>
              </a:r>
            </a:p>
            <a:p>
              <a:endParaRPr lang="en-US" sz="1400" b="1" dirty="0"/>
            </a:p>
            <a:p>
              <a:r>
                <a:rPr lang="en-US" sz="1400" b="1" dirty="0"/>
                <a:t>Scaling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Feature Engineering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PolynomialFeatures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0BCD5-7CC6-5FDB-76FC-26E8BF74929C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28007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Regularization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Ridge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Lasso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ElasticNet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LinearRegressionCV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RidgeCV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ElasticNetCV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predict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D66AB2-1E96-6E98-F537-4F7D971846CE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5853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</a:t>
              </a:r>
              <a:r>
                <a:rPr lang="en-US" sz="1200" baseline="30000" dirty="0"/>
                <a:t>2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Mean Squared Error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Mean Absolute Error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Coefficients (feature importance)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Scatter with trend 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Check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Histogram of residuals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</a:t>
              </a:r>
              <a:r>
                <a:rPr lang="en-US" sz="1200" baseline="30000" dirty="0"/>
                <a:t>2</a:t>
              </a:r>
              <a:r>
                <a:rPr lang="en-US" sz="1200" dirty="0"/>
                <a:t> Training vs Testing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59E4F8-68B2-358F-218C-2E54997CF056}"/>
                </a:ext>
              </a:extLst>
            </p:cNvPr>
            <p:cNvSpPr txBox="1"/>
            <p:nvPr/>
          </p:nvSpPr>
          <p:spPr>
            <a:xfrm>
              <a:off x="344773" y="5860052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ABEB43-17BB-D27F-14C4-79CDF240ACB6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AABE39-D5A5-D0AA-8A33-C69B83DE1BC3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077BE-FDEE-0DBE-B77B-D618C61BEB22}"/>
              </a:ext>
            </a:extLst>
          </p:cNvPr>
          <p:cNvGrpSpPr/>
          <p:nvPr/>
        </p:nvGrpSpPr>
        <p:grpSpPr>
          <a:xfrm>
            <a:off x="245387" y="6883395"/>
            <a:ext cx="7281626" cy="3979941"/>
            <a:chOff x="344773" y="5069226"/>
            <a:chExt cx="7281626" cy="39799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4B7475-D538-7CF8-EEED-56AD0567514B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12311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B. Classification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LogisticRegression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DecisionTreeClassifier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RandomForestClassifier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/>
                <a:t>GradientBoostingClassifier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KNeighborsClassifier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26E3BE-57F8-C528-B30C-F5D49222DC88}"/>
                </a:ext>
              </a:extLst>
            </p:cNvPr>
            <p:cNvSpPr txBox="1"/>
            <p:nvPr/>
          </p:nvSpPr>
          <p:spPr>
            <a:xfrm>
              <a:off x="344773" y="6802398"/>
              <a:ext cx="2286000" cy="2246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Train-test split</a:t>
              </a:r>
            </a:p>
            <a:p>
              <a:endParaRPr lang="en-US" sz="1400" b="1" dirty="0"/>
            </a:p>
            <a:p>
              <a:r>
                <a:rPr lang="en-US" sz="1400" b="1" dirty="0"/>
                <a:t>Scaling </a:t>
              </a:r>
              <a:r>
                <a:rPr lang="en-US" sz="1400" i="1" dirty="0"/>
                <a:t>(not for trees/forests)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440BA-4C39-E0F7-AC63-D4E6A38D7C1C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2616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Regularization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Logisitic</a:t>
              </a:r>
              <a:r>
                <a:rPr lang="en-US" sz="1200" dirty="0"/>
                <a:t> - Ridge, Lasso, Elastic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Trees – </a:t>
              </a:r>
              <a:r>
                <a:rPr lang="en-US" sz="1200" dirty="0" err="1"/>
                <a:t>max_depth</a:t>
              </a:r>
              <a:r>
                <a:rPr lang="en-US" sz="1200" dirty="0"/>
                <a:t>, </a:t>
              </a:r>
              <a:r>
                <a:rPr lang="en-US" sz="1200" dirty="0" err="1"/>
                <a:t>min_split</a:t>
              </a:r>
              <a:r>
                <a:rPr lang="en-US" sz="1200" dirty="0"/>
                <a:t>,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KNN – </a:t>
              </a:r>
              <a:r>
                <a:rPr lang="en-US" sz="1200" dirty="0" err="1"/>
                <a:t>kneighbors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predict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BAA843-F595-B9AC-65DF-96A993E3A2EF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7699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Recall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Precision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Confusion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Plot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Decision Boundary</a:t>
              </a:r>
            </a:p>
            <a:p>
              <a:endParaRPr lang="en-US" sz="1200" dirty="0"/>
            </a:p>
            <a:p>
              <a:r>
                <a:rPr lang="en-US" sz="1400" b="1" dirty="0"/>
                <a:t>Check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Recall vs Precision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Training vs Testing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D8F093-7748-B6EA-9835-91D4D07F2ED5}"/>
                </a:ext>
              </a:extLst>
            </p:cNvPr>
            <p:cNvSpPr txBox="1"/>
            <p:nvPr/>
          </p:nvSpPr>
          <p:spPr>
            <a:xfrm>
              <a:off x="344773" y="6414231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A70222-8579-F9C9-C7DB-56DF2281B69E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380A80-EA74-2918-A017-34EEE6EB2E09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12FE5C-CF86-3786-7B59-508CB9DE6BC9}"/>
              </a:ext>
            </a:extLst>
          </p:cNvPr>
          <p:cNvGrpSpPr/>
          <p:nvPr/>
        </p:nvGrpSpPr>
        <p:grpSpPr>
          <a:xfrm>
            <a:off x="258430" y="11083662"/>
            <a:ext cx="7281626" cy="2999707"/>
            <a:chOff x="344773" y="5069226"/>
            <a:chExt cx="7281626" cy="29997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A8E3D1-BECC-D390-9D6C-AF8D09EF095B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6771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C. Clustering, 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KMeans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D87E5D-D9AF-D1CE-39C2-31B6DC022E81}"/>
                </a:ext>
              </a:extLst>
            </p:cNvPr>
            <p:cNvSpPr txBox="1"/>
            <p:nvPr/>
          </p:nvSpPr>
          <p:spPr>
            <a:xfrm>
              <a:off x="344773" y="6253051"/>
              <a:ext cx="2286000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Scaling </a:t>
              </a:r>
              <a:r>
                <a:rPr lang="en-US" sz="1400" i="1" dirty="0"/>
                <a:t>(not for trees/forests)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9A25CF-30DB-9DC9-C712-5842E22ACB6B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14773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Loop over params</a:t>
              </a:r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transform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7BA6B5-047A-F7FD-7E2F-1A2B5212862A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000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Clustering – Silhouette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 – </a:t>
              </a:r>
              <a:r>
                <a:rPr lang="en-US" sz="1200" dirty="0" err="1"/>
                <a:t>explained_variance</a:t>
              </a:r>
              <a:r>
                <a:rPr lang="en-US" sz="1200" dirty="0"/>
                <a:t>_, </a:t>
              </a:r>
              <a:r>
                <a:rPr lang="en-US" sz="1200" dirty="0" err="1"/>
                <a:t>singular_values</a:t>
              </a:r>
              <a:r>
                <a:rPr lang="en-US" sz="1200" dirty="0"/>
                <a:t>_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Clustering - Colored scatter (for 2d)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 - Scree plot (line graph of explained variance)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97507E-8277-ECFB-BCF1-D30BFAEFAFE0}"/>
                </a:ext>
              </a:extLst>
            </p:cNvPr>
            <p:cNvSpPr txBox="1"/>
            <p:nvPr/>
          </p:nvSpPr>
          <p:spPr>
            <a:xfrm>
              <a:off x="344773" y="5864884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DFF4BE-6E94-A6FF-95BE-A4158EAD3A3E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39F6AD-AA35-FB1C-4785-488CE873C7AA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73A1CE1-DF63-B4A0-6594-0898F6D481D6}"/>
              </a:ext>
            </a:extLst>
          </p:cNvPr>
          <p:cNvSpPr txBox="1"/>
          <p:nvPr/>
        </p:nvSpPr>
        <p:spPr>
          <a:xfrm>
            <a:off x="245387" y="78437"/>
            <a:ext cx="32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Exploratory Data Analysis (EDA)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36FA0-B998-04CD-2A21-D7D0777A1A1D}"/>
              </a:ext>
            </a:extLst>
          </p:cNvPr>
          <p:cNvSpPr txBox="1"/>
          <p:nvPr/>
        </p:nvSpPr>
        <p:spPr>
          <a:xfrm>
            <a:off x="3818817" y="108060"/>
            <a:ext cx="32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88265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311</Words>
  <Application>Microsoft Macintosh PowerPoint</Application>
  <PresentationFormat>Custom</PresentationFormat>
  <Paragraphs>137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Eatai Roth</dc:creator>
  <cp:lastModifiedBy>Eatai Roth</cp:lastModifiedBy>
  <cp:revision>1</cp:revision>
  <dcterms:created xsi:type="dcterms:W3CDTF">2025-04-08T13:41:57Z</dcterms:created>
  <dcterms:modified xsi:type="dcterms:W3CDTF">2025-04-08T16:40:15Z</dcterms:modified>
</cp:coreProperties>
</file>