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84F2D-3B6A-4378-90CB-99F2C77D5BC4}" type="datetimeFigureOut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2662-18D4-4833-A69C-227A9AB15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8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1722" y="1122363"/>
            <a:ext cx="10104698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>
            <a:normAutofit/>
          </a:bodyPr>
          <a:lstStyle>
            <a:lvl1pPr marL="0" indent="0" algn="ctr">
              <a:buNone/>
              <a:defRPr sz="3200">
                <a:solidFill>
                  <a:srgbClr val="00206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+mj-lt"/>
              </a:defRPr>
            </a:lvl1pPr>
          </a:lstStyle>
          <a:p>
            <a:fld id="{A988351D-9696-45B3-A7A2-BC677454D6D8}" type="datetime1">
              <a:rPr lang="ko-KR" altLang="en-US" smtClean="0"/>
              <a:pPr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  <a:latin typeface="+mj-lt"/>
              </a:defRPr>
            </a:lvl1pPr>
          </a:lstStyle>
          <a:p>
            <a:fld id="{489DDB4B-C4E5-4A49-A0F9-3027A134FD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81304" y="229028"/>
            <a:ext cx="664396" cy="5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0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45E5A-6964-4943-9B8A-EA504407B3F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05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8863-E222-497C-B15D-61A89B32EFFE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4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09"/>
            <a:ext cx="10515600" cy="86179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8329"/>
            <a:ext cx="10515600" cy="4498634"/>
          </a:xfrm>
        </p:spPr>
        <p:txBody>
          <a:bodyPr>
            <a:normAutofit/>
          </a:bodyPr>
          <a:lstStyle>
            <a:lvl1pPr>
              <a:spcAft>
                <a:spcPts val="1200"/>
              </a:spcAft>
              <a:defRPr sz="2400">
                <a:solidFill>
                  <a:srgbClr val="002060"/>
                </a:solidFill>
                <a:latin typeface="+mj-lt"/>
              </a:defRPr>
            </a:lvl1pPr>
            <a:lvl2pPr marL="685800" indent="-228600">
              <a:spcAft>
                <a:spcPts val="1200"/>
              </a:spcAft>
              <a:buFont typeface="Wingdings" panose="05000000000000000000" pitchFamily="2" charset="2"/>
              <a:buChar char="Ø"/>
              <a:defRPr sz="2000">
                <a:solidFill>
                  <a:srgbClr val="002060"/>
                </a:solidFill>
                <a:latin typeface="+mj-lt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ü"/>
              <a:defRPr sz="1800">
                <a:solidFill>
                  <a:srgbClr val="002060"/>
                </a:solidFill>
                <a:latin typeface="+mj-lt"/>
              </a:defRPr>
            </a:lvl3pPr>
            <a:lvl4pPr marL="1600200" indent="-228600">
              <a:spcAft>
                <a:spcPts val="600"/>
              </a:spcAft>
              <a:buFont typeface="Wingdings" panose="05000000000000000000" pitchFamily="2" charset="2"/>
              <a:buChar char="v"/>
              <a:defRPr sz="1600">
                <a:solidFill>
                  <a:srgbClr val="002060"/>
                </a:solidFill>
                <a:latin typeface="+mj-lt"/>
              </a:defRPr>
            </a:lvl4pPr>
            <a:lvl5pPr>
              <a:spcAft>
                <a:spcPts val="600"/>
              </a:spcAft>
              <a:defRPr sz="1600">
                <a:solidFill>
                  <a:srgbClr val="002060"/>
                </a:solidFill>
                <a:latin typeface="+mj-lt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489DDB4B-C4E5-4A49-A0F9-3027A134FD4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80341" y="229811"/>
            <a:ext cx="664396" cy="5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2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600C0-4446-44D3-BBDC-3335FF389559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6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49C7-5ADC-4535-8406-FFDA0B200814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5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FD35-54EF-4686-B587-9D4EAD45CCF7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7516-7E15-424D-B251-DBF2266B92D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8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9A36-682B-4921-9411-39899C643B27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A4E0-DA60-4A74-B9C4-38BC385C8FB3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08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9C9C-F106-4ACD-A811-4782782C96A8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7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B9FF-D6B0-484C-8DFA-C3AFA9E92579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DB4B-C4E5-4A49-A0F9-3027A134FD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01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계층화 원칙</a:t>
            </a:r>
            <a:endParaRPr lang="ko-KR" altLang="en-US" dirty="0"/>
          </a:p>
        </p:txBody>
      </p:sp>
      <p:sp>
        <p:nvSpPr>
          <p:cNvPr id="10" name="부제목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65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계층화 원칙 </a:t>
            </a:r>
            <a:r>
              <a:rPr lang="en-US" altLang="ko-KR" dirty="0" smtClean="0"/>
              <a:t>(layering principle)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OSI 7 </a:t>
            </a:r>
            <a:r>
              <a:rPr lang="ko-KR" altLang="en-US" dirty="0" smtClean="0"/>
              <a:t>계층 모델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교과서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TCP/IP </a:t>
            </a:r>
            <a:r>
              <a:rPr lang="ko-KR" altLang="en-US" dirty="0" smtClean="0"/>
              <a:t>프로토콜 스택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10241" name="_x274076512" descr="EMB00002264b8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10" y="1678329"/>
            <a:ext cx="4971563" cy="367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31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계층화 원칙 </a:t>
            </a:r>
            <a:r>
              <a:rPr lang="en-US" altLang="ko-KR" dirty="0" smtClean="0"/>
              <a:t>(layering principle)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물리 </a:t>
            </a:r>
            <a:r>
              <a:rPr lang="en-US" altLang="ko-KR" dirty="0" smtClean="0"/>
              <a:t>(physical) </a:t>
            </a:r>
            <a:r>
              <a:rPr lang="ko-KR" altLang="en-US" dirty="0" smtClean="0"/>
              <a:t>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다양한 물리 매체를 통해 </a:t>
            </a:r>
            <a:r>
              <a:rPr lang="en-US" altLang="ko-KR" dirty="0" smtClean="0"/>
              <a:t>bits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데이터링크 계층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Bit</a:t>
            </a:r>
            <a:r>
              <a:rPr lang="ko-KR" altLang="en-US" dirty="0" smtClean="0"/>
              <a:t>들의 구조화된 그룹 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1 “</a:t>
            </a:r>
            <a:r>
              <a:rPr lang="ko-KR" altLang="en-US" dirty="0" smtClean="0"/>
              <a:t>링크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건너기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“Network” (</a:t>
            </a:r>
            <a:r>
              <a:rPr lang="ko-KR" altLang="en-US" dirty="0" smtClean="0"/>
              <a:t>이름 주의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r>
              <a:rPr lang="ko-KR" altLang="en-US" u="sng" dirty="0" smtClean="0"/>
              <a:t>인터</a:t>
            </a:r>
            <a:r>
              <a:rPr lang="ko-KR" altLang="en-US" dirty="0" smtClean="0"/>
              <a:t>네트워크 계층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Inter-Networking Protocol (IP)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통한 </a:t>
            </a:r>
            <a:r>
              <a:rPr lang="ko-KR" altLang="en-US" dirty="0" err="1" smtClean="0"/>
              <a:t>비호환성</a:t>
            </a:r>
            <a:r>
              <a:rPr lang="ko-KR" altLang="en-US" dirty="0" smtClean="0"/>
              <a:t> 극복</a:t>
            </a:r>
            <a:r>
              <a:rPr lang="en-US" altLang="ko-KR" dirty="0" smtClean="0"/>
              <a:t>: A 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길 </a:t>
            </a:r>
            <a:r>
              <a:rPr lang="en-US" altLang="ko-KR" dirty="0" smtClean="0"/>
              <a:t>(route) </a:t>
            </a:r>
            <a:r>
              <a:rPr lang="ko-KR" altLang="en-US" dirty="0" smtClean="0"/>
              <a:t>안내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10241" name="_x274076512" descr="EMB00002264b8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2" b="8319"/>
          <a:stretch/>
        </p:blipFill>
        <p:spPr bwMode="auto">
          <a:xfrm>
            <a:off x="9630136" y="1678329"/>
            <a:ext cx="2332536" cy="33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계층화 원칙 </a:t>
            </a:r>
            <a:r>
              <a:rPr lang="en-US" altLang="ko-KR" dirty="0" smtClean="0"/>
              <a:t>(layering principle)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1559"/>
            <a:ext cx="10515600" cy="469540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트랜스포트 계층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E.g. TCP</a:t>
            </a:r>
          </a:p>
          <a:p>
            <a:pPr lvl="2"/>
            <a:endParaRPr lang="en-US" altLang="ko-KR" dirty="0"/>
          </a:p>
          <a:p>
            <a:r>
              <a:rPr lang="ko-KR" altLang="en-US" dirty="0" smtClean="0"/>
              <a:t>응용 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응용과 다른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한국인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응용</a:t>
            </a:r>
            <a:r>
              <a:rPr lang="en-US" altLang="ko-KR" dirty="0" smtClean="0"/>
              <a:t>) vs. </a:t>
            </a:r>
            <a:r>
              <a:rPr lang="ko-KR" altLang="en-US" dirty="0" smtClean="0"/>
              <a:t>한국어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응용 계층 프로토콜</a:t>
            </a:r>
            <a:r>
              <a:rPr lang="en-US" altLang="ko-KR" dirty="0" smtClean="0"/>
              <a:t>)</a:t>
            </a:r>
          </a:p>
          <a:p>
            <a:pPr lvl="3"/>
            <a:endParaRPr lang="en-US" altLang="ko-KR" dirty="0"/>
          </a:p>
          <a:p>
            <a:r>
              <a:rPr lang="ko-KR" altLang="en-US" dirty="0" smtClean="0"/>
              <a:t>구현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응용 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응용 </a:t>
            </a:r>
            <a:r>
              <a:rPr lang="en-US" altLang="ko-KR" dirty="0" smtClean="0"/>
              <a:t>SW </a:t>
            </a:r>
            <a:r>
              <a:rPr lang="ko-KR" altLang="en-US" dirty="0" smtClean="0"/>
              <a:t>內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트랜스포트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데이터링크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커널 </a:t>
            </a:r>
            <a:r>
              <a:rPr lang="en-US" altLang="ko-KR" dirty="0" smtClean="0"/>
              <a:t>(kernel)</a:t>
            </a:r>
          </a:p>
          <a:p>
            <a:pPr lvl="1"/>
            <a:r>
              <a:rPr lang="ko-KR" altLang="en-US" dirty="0" smtClean="0"/>
              <a:t>데이터링크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하부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물리 계층</a:t>
            </a:r>
            <a:r>
              <a:rPr lang="en-US" altLang="ko-KR" dirty="0" smtClean="0"/>
              <a:t>: HW </a:t>
            </a:r>
            <a:r>
              <a:rPr lang="ko-KR" altLang="en-US" dirty="0" smtClean="0"/>
              <a:t>인터페이스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10241" name="_x274076512" descr="EMB00002264b8e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2" b="8319"/>
          <a:stretch/>
        </p:blipFill>
        <p:spPr bwMode="auto">
          <a:xfrm>
            <a:off x="9618562" y="1481559"/>
            <a:ext cx="2332536" cy="33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274076672" descr="EMB00002264b8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240" y="1562582"/>
            <a:ext cx="4419600" cy="160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0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계층화 원칙 </a:t>
            </a:r>
            <a:r>
              <a:rPr lang="en-US" altLang="ko-KR" dirty="0" smtClean="0"/>
              <a:t>(layering principle)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81559"/>
            <a:ext cx="10515600" cy="469540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배달의 구간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데이터링크 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계층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트랜스포트 계층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결국 인터넷은 프로세스 간 통신 </a:t>
            </a:r>
            <a:r>
              <a:rPr lang="en-US" altLang="ko-KR" dirty="0" smtClean="0"/>
              <a:t>(inter-process communication; IPC) </a:t>
            </a:r>
            <a:r>
              <a:rPr lang="ko-KR" altLang="en-US" dirty="0" smtClean="0"/>
              <a:t>도구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3313" name="_x274074512" descr="EMB00002264b8f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76" y="1481559"/>
            <a:ext cx="4752975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4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err="1" smtClean="0"/>
              <a:t>캡슐화와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멀티플렉싱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헤더 </a:t>
            </a:r>
            <a:r>
              <a:rPr lang="en-US" altLang="ko-KR" dirty="0" smtClean="0"/>
              <a:t>(header)</a:t>
            </a:r>
          </a:p>
          <a:p>
            <a:pPr lvl="1"/>
            <a:r>
              <a:rPr lang="ko-KR" altLang="en-US" dirty="0" smtClean="0"/>
              <a:t>데이터링크 계층</a:t>
            </a:r>
            <a:r>
              <a:rPr lang="en-US" altLang="ko-KR" dirty="0" smtClean="0"/>
              <a:t>: </a:t>
            </a:r>
            <a:r>
              <a:rPr lang="ko-KR" altLang="en-US" dirty="0" smtClean="0"/>
              <a:t>헤더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트레일러 </a:t>
            </a:r>
            <a:r>
              <a:rPr lang="en-US" altLang="ko-KR" dirty="0" smtClean="0"/>
              <a:t>(trailer)</a:t>
            </a:r>
          </a:p>
          <a:p>
            <a:pPr lvl="1"/>
            <a:endParaRPr lang="en-US" altLang="ko-KR" dirty="0"/>
          </a:p>
          <a:p>
            <a:r>
              <a:rPr lang="ko-KR" altLang="en-US" dirty="0" err="1"/>
              <a:t>캡슐화와</a:t>
            </a:r>
            <a:r>
              <a:rPr lang="ko-KR" altLang="en-US" dirty="0"/>
              <a:t> 배달 구간</a:t>
            </a:r>
            <a:endParaRPr lang="en-US" altLang="ko-KR" dirty="0"/>
          </a:p>
          <a:p>
            <a:pPr lvl="1"/>
            <a:r>
              <a:rPr lang="en-US" altLang="ko-KR" dirty="0"/>
              <a:t>Encapsulation - </a:t>
            </a:r>
            <a:r>
              <a:rPr lang="en-US" altLang="ko-KR" dirty="0" err="1"/>
              <a:t>decapsulation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47" y="4757194"/>
            <a:ext cx="1697586" cy="1133987"/>
          </a:xfrm>
          <a:prstGeom prst="rect">
            <a:avLst/>
          </a:prstGeom>
        </p:spPr>
      </p:pic>
      <p:pic>
        <p:nvPicPr>
          <p:cNvPr id="14337" name="_x274074912" descr="EMB00002264b8f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67" y="1498942"/>
            <a:ext cx="4016375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_x274076512" descr="EMB00002264b8f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107" y="3132309"/>
            <a:ext cx="4542571" cy="28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7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1.5 </a:t>
            </a:r>
            <a:r>
              <a:rPr lang="ko-KR" altLang="en-US" dirty="0" err="1" smtClean="0"/>
              <a:t>캡슐화와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멀티플렉싱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멀티플렉싱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디멀티플렉싱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15361" name="_x274075792" descr="EMB00002264b9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095" y="2687196"/>
            <a:ext cx="6765292" cy="348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5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1.6 </a:t>
            </a:r>
            <a:r>
              <a:rPr lang="ko-KR" altLang="en-US" dirty="0" smtClean="0"/>
              <a:t>에필로그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통신 방법 및 프로토콜의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양방향 </a:t>
            </a:r>
            <a:r>
              <a:rPr lang="en-US" altLang="ko-KR" dirty="0" smtClean="0"/>
              <a:t>(duplex) vs. </a:t>
            </a:r>
            <a:r>
              <a:rPr lang="ko-KR" altLang="en-US" dirty="0" err="1" smtClean="0"/>
              <a:t>단방향</a:t>
            </a:r>
            <a:r>
              <a:rPr lang="ko-KR" altLang="en-US" dirty="0" smtClean="0"/>
              <a:t> </a:t>
            </a:r>
            <a:r>
              <a:rPr lang="en-US" altLang="ko-KR" dirty="0" smtClean="0"/>
              <a:t>(simplex)</a:t>
            </a:r>
          </a:p>
          <a:p>
            <a:pPr lvl="1"/>
            <a:r>
              <a:rPr lang="en-US" altLang="ko-KR" dirty="0" smtClean="0"/>
              <a:t>Full-duplex vs. half-duplex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연결 지향 </a:t>
            </a:r>
            <a:r>
              <a:rPr lang="en-US" altLang="ko-KR" dirty="0" smtClean="0"/>
              <a:t>(connection-oriented) vs. </a:t>
            </a:r>
            <a:r>
              <a:rPr lang="ko-KR" altLang="en-US" dirty="0" err="1" smtClean="0"/>
              <a:t>비연결</a:t>
            </a:r>
            <a:r>
              <a:rPr lang="ko-KR" altLang="en-US" dirty="0" smtClean="0"/>
              <a:t> </a:t>
            </a:r>
            <a:r>
              <a:rPr lang="en-US" altLang="ko-KR" dirty="0" smtClean="0"/>
              <a:t>(connectionless)</a:t>
            </a:r>
          </a:p>
          <a:p>
            <a:pPr lvl="1"/>
            <a:r>
              <a:rPr lang="ko-KR" altLang="en-US" dirty="0" smtClean="0"/>
              <a:t>연결의 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패킷 교환 </a:t>
            </a:r>
            <a:r>
              <a:rPr lang="en-US" altLang="ko-KR" dirty="0" smtClean="0"/>
              <a:t>(packet switching) vs. </a:t>
            </a:r>
            <a:r>
              <a:rPr lang="ko-KR" altLang="en-US" dirty="0" smtClean="0"/>
              <a:t>회선 교환 </a:t>
            </a:r>
            <a:r>
              <a:rPr lang="en-US" altLang="ko-KR" dirty="0" smtClean="0"/>
              <a:t>(circuit switching)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75" y="1678329"/>
            <a:ext cx="962025" cy="1676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66" y="3796495"/>
            <a:ext cx="1661442" cy="21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1969 </a:t>
            </a:r>
            <a:r>
              <a:rPr lang="en-US" altLang="ko-KR" dirty="0" err="1" smtClean="0"/>
              <a:t>ARPAnet</a:t>
            </a:r>
            <a:endParaRPr lang="en-US" altLang="ko-KR" dirty="0" smtClean="0"/>
          </a:p>
          <a:p>
            <a:r>
              <a:rPr lang="en-US" altLang="ko-KR" dirty="0" smtClean="0"/>
              <a:t>1984 </a:t>
            </a:r>
            <a:r>
              <a:rPr lang="en-US" altLang="ko-KR" dirty="0" err="1" smtClean="0"/>
              <a:t>NSFnet</a:t>
            </a:r>
            <a:endParaRPr lang="en-US" altLang="ko-KR" dirty="0" smtClean="0"/>
          </a:p>
          <a:p>
            <a:r>
              <a:rPr lang="en-US" altLang="ko-KR" dirty="0" smtClean="0"/>
              <a:t>1986 </a:t>
            </a:r>
            <a:r>
              <a:rPr lang="en-US" altLang="ko-KR" dirty="0" err="1" smtClean="0"/>
              <a:t>DARPAnet</a:t>
            </a:r>
            <a:endParaRPr lang="en-US" altLang="ko-KR" dirty="0" smtClean="0"/>
          </a:p>
          <a:p>
            <a:r>
              <a:rPr lang="en-US" altLang="ko-KR" dirty="0" smtClean="0"/>
              <a:t>1990</a:t>
            </a:r>
          </a:p>
          <a:p>
            <a:r>
              <a:rPr lang="en-US" altLang="ko-KR" dirty="0" smtClean="0"/>
              <a:t>1994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인터넷의 시작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58683-9356-4683-94D9-A1675BAFFC1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7" name="Picture 9" descr="How the Internet was born: from the ARPANET to th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660" y="1406303"/>
            <a:ext cx="5854538" cy="380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Roots of the Internet: A Personal 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62" y="382926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인터넷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네트워크의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Inter</a:t>
            </a:r>
          </a:p>
          <a:p>
            <a:endParaRPr lang="en-US" altLang="ko-KR" dirty="0"/>
          </a:p>
          <a:p>
            <a:r>
              <a:rPr lang="en-US" altLang="ko-KR" dirty="0" smtClean="0"/>
              <a:t>Net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비호환성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(incompatibility) </a:t>
            </a:r>
            <a:r>
              <a:rPr lang="ko-KR" altLang="en-US" dirty="0" smtClean="0"/>
              <a:t>문제 해결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1:1 </a:t>
            </a:r>
            <a:r>
              <a:rPr lang="ko-KR" altLang="en-US" dirty="0" smtClean="0"/>
              <a:t>번역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공통 언어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인터넷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네트워크의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/>
              <a:t> </a:t>
            </a:r>
            <a:r>
              <a:rPr lang="ko-KR" altLang="en-US" dirty="0" smtClean="0"/>
              <a:t>접근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IP</a:t>
            </a:r>
            <a:r>
              <a:rPr lang="ko-KR" altLang="en-US" dirty="0"/>
              <a:t> </a:t>
            </a:r>
            <a:r>
              <a:rPr lang="ko-KR" altLang="en-US" dirty="0" err="1" smtClean="0"/>
              <a:t>데이터그램</a:t>
            </a:r>
            <a:r>
              <a:rPr lang="ko-KR" altLang="en-US" dirty="0" smtClean="0"/>
              <a:t> </a:t>
            </a:r>
            <a:r>
              <a:rPr lang="en-US" altLang="ko-KR" dirty="0" smtClean="0"/>
              <a:t>(datagram)</a:t>
            </a:r>
          </a:p>
          <a:p>
            <a:pPr lvl="1"/>
            <a:r>
              <a:rPr lang="ko-KR" altLang="en-US" dirty="0" smtClean="0"/>
              <a:t>프레임 </a:t>
            </a:r>
            <a:r>
              <a:rPr lang="en-US" altLang="ko-KR" dirty="0" smtClean="0"/>
              <a:t>(frame)</a:t>
            </a:r>
          </a:p>
          <a:p>
            <a:pPr lvl="1"/>
            <a:r>
              <a:rPr lang="ko-KR" altLang="en-US" dirty="0" smtClean="0"/>
              <a:t>페이로드 </a:t>
            </a:r>
            <a:r>
              <a:rPr lang="en-US" altLang="ko-KR" dirty="0" smtClean="0"/>
              <a:t>(payload)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073" name="_x274087872" descr="EMB00002264b8e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333" y="3466617"/>
            <a:ext cx="3802241" cy="183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152" y="1481559"/>
            <a:ext cx="2729233" cy="18114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425" y="3618100"/>
            <a:ext cx="2727960" cy="15316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654" y="5301204"/>
            <a:ext cx="1492363" cy="99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인터넷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네트워크의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번에 한 홉 </a:t>
            </a:r>
            <a:r>
              <a:rPr lang="en-US" altLang="ko-KR" dirty="0" smtClean="0"/>
              <a:t>(hop) </a:t>
            </a:r>
            <a:r>
              <a:rPr lang="ko-KR" altLang="en-US" dirty="0" smtClean="0"/>
              <a:t>씩</a:t>
            </a:r>
            <a:endParaRPr lang="en-US" altLang="ko-KR" dirty="0" smtClean="0"/>
          </a:p>
          <a:p>
            <a:pPr lvl="1"/>
            <a:r>
              <a:rPr lang="en-US" altLang="ko-KR" dirty="0" err="1"/>
              <a:t>t</a:t>
            </a:r>
            <a:r>
              <a:rPr lang="en-US" altLang="ko-KR" dirty="0" err="1" smtClean="0"/>
              <a:t>racert</a:t>
            </a:r>
            <a:r>
              <a:rPr lang="en-US" altLang="ko-KR" dirty="0" smtClean="0"/>
              <a:t> (Windows), traceroute (Linux)</a:t>
            </a:r>
          </a:p>
          <a:p>
            <a:endParaRPr lang="en-US" altLang="ko-KR" dirty="0"/>
          </a:p>
          <a:p>
            <a:r>
              <a:rPr lang="ko-KR" altLang="en-US" dirty="0" smtClean="0"/>
              <a:t>인터넷 직경 </a:t>
            </a:r>
            <a:r>
              <a:rPr lang="en-US" altLang="ko-KR" dirty="0" smtClean="0"/>
              <a:t>(diameter)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16596"/>
              </p:ext>
            </p:extLst>
          </p:nvPr>
        </p:nvGraphicFramePr>
        <p:xfrm>
          <a:off x="6433096" y="1668373"/>
          <a:ext cx="5581426" cy="4068318"/>
        </p:xfrm>
        <a:graphic>
          <a:graphicData uri="http://schemas.openxmlformats.org/drawingml/2006/table">
            <a:tbl>
              <a:tblPr/>
              <a:tblGrid>
                <a:gridCol w="5581426">
                  <a:extLst>
                    <a:ext uri="{9D8B030D-6E8A-4147-A177-3AD203B41FA5}">
                      <a16:colId xmlns:a16="http://schemas.microsoft.com/office/drawing/2014/main" val="1463242724"/>
                    </a:ext>
                  </a:extLst>
                </a:gridCol>
              </a:tblGrid>
              <a:tr h="3628390">
                <a:tc>
                  <a:txBody>
                    <a:bodyPr/>
                    <a:lstStyle/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C:\Users\</a:t>
                      </a:r>
                      <a:r>
                        <a:rPr lang="ko-KR" alt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사용자</a:t>
                      </a:r>
                      <a:r>
                        <a:rPr lang="en-US" altLang="ko-KR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tracert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www.unipi.it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1 1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&lt;1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&lt;1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192.168.0.1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2 1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172.30.1.254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3 5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* 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125.143.149.126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4 9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11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9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61.78.43.71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5 7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5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112.189.0.93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6 * * * </a:t>
                      </a:r>
                      <a:r>
                        <a:rPr lang="ko-KR" alt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요청 시간이 만료되었습니다</a:t>
                      </a:r>
                      <a:r>
                        <a:rPr lang="en-US" altLang="ko-KR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.</a:t>
                      </a:r>
                      <a:endParaRPr lang="ko-KR" alt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altLang="ko-KR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7 6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8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112.174.48.10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8 22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22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112.174.85.154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9 135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134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134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112.174.87.18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10 150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133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134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050" kern="0" spc="-11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be6230.ccr41.lax05.atlas.cogentco.com [38.104.85.145]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... ..... ..... ..... .....................................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21 296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297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295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be3635.rcr51.goa01.atlas.cogentco.com [130.117.1.42]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22 302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304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302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be3575.rcr51.rom01.atlas.cogentco.com [154.54.57.65]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23 299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300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149.6.22.74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24 306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312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307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rx1-rm2-rx1-pi1.pi1.garr.net [90.147.80.206]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25 304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305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305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rx1-pi1-ru-unipi.pi1.garr.net [193.206.136.90]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27000" marR="6350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70180" algn="l"/>
                          <a:tab pos="1541780" algn="l"/>
                          <a:tab pos="3065780" algn="l"/>
                          <a:tab pos="170180" algn="l"/>
                          <a:tab pos="1541780" algn="l"/>
                          <a:tab pos="3065780" algn="l"/>
                        </a:tabLst>
                      </a:pP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26 306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305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306 </a:t>
                      </a:r>
                      <a:r>
                        <a:rPr lang="en-US" sz="1050" kern="0" spc="-1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ms</a:t>
                      </a:r>
                      <a:r>
                        <a:rPr lang="en-US" sz="1050" kern="0" spc="-1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나눔고딕" panose="020D0604000000000000" pitchFamily="50" charset="-127"/>
                          <a:cs typeface="Courier New" panose="02070309020205020404" pitchFamily="49" charset="0"/>
                        </a:rPr>
                        <a:t> wwwnew2.unipi.it [131.114.21.42]</a:t>
                      </a:r>
                      <a:endParaRPr lang="en-US" sz="1050" kern="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198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</a:t>
            </a:r>
            <a:r>
              <a:rPr lang="ko-KR" altLang="en-US" dirty="0" smtClean="0"/>
              <a:t>인터넷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네트워크의 네트워크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캡슐화 </a:t>
            </a:r>
            <a:r>
              <a:rPr lang="en-US" altLang="ko-KR" dirty="0" smtClean="0"/>
              <a:t>(encapsulation)</a:t>
            </a:r>
          </a:p>
          <a:p>
            <a:endParaRPr lang="en-US" altLang="ko-KR" dirty="0"/>
          </a:p>
          <a:p>
            <a:r>
              <a:rPr lang="en-US" altLang="ko-KR" dirty="0" smtClean="0"/>
              <a:t>IP runs on everything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080068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교환 순서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 행동 </a:t>
            </a:r>
            <a:r>
              <a:rPr lang="en-US" altLang="ko-KR" dirty="0" smtClean="0"/>
              <a:t>(local action)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713" y="2696901"/>
            <a:ext cx="5875527" cy="23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중심 프로토콜 </a:t>
            </a:r>
            <a:r>
              <a:rPr lang="en-US" altLang="ko-KR" dirty="0" smtClean="0"/>
              <a:t>IP</a:t>
            </a:r>
          </a:p>
          <a:p>
            <a:endParaRPr lang="en-US" altLang="ko-KR" dirty="0"/>
          </a:p>
          <a:p>
            <a:r>
              <a:rPr lang="en-US" altLang="ko-KR" dirty="0" smtClean="0"/>
              <a:t>TCP/IP protocol suite</a:t>
            </a:r>
          </a:p>
          <a:p>
            <a:endParaRPr lang="en-US" altLang="ko-KR" dirty="0"/>
          </a:p>
          <a:p>
            <a:r>
              <a:rPr lang="ko-KR" altLang="en-US" dirty="0" smtClean="0"/>
              <a:t>표준화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IETF</a:t>
            </a:r>
          </a:p>
          <a:p>
            <a:pPr lvl="1"/>
            <a:r>
              <a:rPr lang="en-US" altLang="ko-KR" dirty="0" smtClean="0"/>
              <a:t>Request For Comments (RFC)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170" name="Picture 2" descr="ICOM6012 Topic 3 Application Layer · Pseudoy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474" y="2028523"/>
            <a:ext cx="6334507" cy="267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1.4 </a:t>
            </a:r>
            <a:r>
              <a:rPr lang="ko-KR" altLang="en-US" dirty="0" smtClean="0"/>
              <a:t>계층화 원칙 </a:t>
            </a:r>
            <a:r>
              <a:rPr lang="en-US" altLang="ko-KR" dirty="0" smtClean="0"/>
              <a:t>(layering principle)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모듈화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계층 </a:t>
            </a:r>
            <a:r>
              <a:rPr lang="en-US" altLang="ko-KR" dirty="0" smtClean="0"/>
              <a:t>(layer)</a:t>
            </a:r>
          </a:p>
          <a:p>
            <a:pPr lvl="1"/>
            <a:r>
              <a:rPr lang="ko-KR" altLang="en-US" dirty="0" smtClean="0"/>
              <a:t>프로토콜 스택 </a:t>
            </a:r>
            <a:r>
              <a:rPr lang="en-US" altLang="ko-KR" dirty="0" smtClean="0"/>
              <a:t>(stack)</a:t>
            </a:r>
          </a:p>
          <a:p>
            <a:endParaRPr lang="en-US" altLang="ko-KR" dirty="0"/>
          </a:p>
          <a:p>
            <a:r>
              <a:rPr lang="en-US" altLang="ko-KR" dirty="0" smtClean="0"/>
              <a:t>Peering</a:t>
            </a:r>
          </a:p>
          <a:p>
            <a:endParaRPr lang="en-US" altLang="ko-KR" dirty="0"/>
          </a:p>
          <a:p>
            <a:r>
              <a:rPr lang="ko-KR" altLang="en-US" dirty="0" smtClean="0"/>
              <a:t>단순한 상호작용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3FC3-C041-43C1-B1BC-DE31A692A442}" type="datetime1">
              <a:rPr lang="ko-KR" altLang="en-US" smtClean="0"/>
              <a:t>2022-12-31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DB4B-C4E5-4A49-A0F9-3027A134FD4D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897" y="1433765"/>
            <a:ext cx="3541858" cy="2021608"/>
          </a:xfrm>
          <a:prstGeom prst="rect">
            <a:avLst/>
          </a:prstGeom>
        </p:spPr>
      </p:pic>
      <p:pic>
        <p:nvPicPr>
          <p:cNvPr id="9220" name="Picture 4" descr="Peer-to-Peer Commun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715" y="3545066"/>
            <a:ext cx="5706222" cy="263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65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582</Words>
  <Application>Microsoft Office PowerPoint</Application>
  <PresentationFormat>와이드스크린</PresentationFormat>
  <Paragraphs>153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맑은 고딕</vt:lpstr>
      <vt:lpstr>Arial</vt:lpstr>
      <vt:lpstr>Calibri</vt:lpstr>
      <vt:lpstr>Calibri Light</vt:lpstr>
      <vt:lpstr>Courier New</vt:lpstr>
      <vt:lpstr>Wingdings</vt:lpstr>
      <vt:lpstr>Office Theme</vt:lpstr>
      <vt:lpstr>인터넷, 프로토콜, 그리고 계층화 원칙</vt:lpstr>
      <vt:lpstr>1.1 인터넷의 시작</vt:lpstr>
      <vt:lpstr>1.2 인터넷: 네트워크의 네트워크</vt:lpstr>
      <vt:lpstr>1.2 인터넷: 네트워크의 네트워크</vt:lpstr>
      <vt:lpstr>1.2 인터넷: 네트워크의 네트워크</vt:lpstr>
      <vt:lpstr>1.2 인터넷: 네트워크의 네트워크</vt:lpstr>
      <vt:lpstr>1.3 프로토콜</vt:lpstr>
      <vt:lpstr>1.3 프로토콜</vt:lpstr>
      <vt:lpstr>1.4 계층화 원칙 (layering principle)</vt:lpstr>
      <vt:lpstr>1.4 계층화 원칙 (layering principle)</vt:lpstr>
      <vt:lpstr>1.4 계층화 원칙 (layering principle)</vt:lpstr>
      <vt:lpstr>1.4 계층화 원칙 (layering principle)</vt:lpstr>
      <vt:lpstr>1.4 계층화 원칙 (layering principle)</vt:lpstr>
      <vt:lpstr>1.5 캡슐화와 멀티플렉싱</vt:lpstr>
      <vt:lpstr>1.5 캡슐화와 멀티플렉싱</vt:lpstr>
      <vt:lpstr>1.6 에필로그: 통신 방법 및 프로토콜의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김효곤[ 교수 / 컴퓨터학과 ]</dc:creator>
  <cp:lastModifiedBy>김효곤[ 교수 / 컴퓨터학과 ]</cp:lastModifiedBy>
  <cp:revision>122</cp:revision>
  <dcterms:created xsi:type="dcterms:W3CDTF">2022-12-30T23:03:05Z</dcterms:created>
  <dcterms:modified xsi:type="dcterms:W3CDTF">2022-12-31T01:33:09Z</dcterms:modified>
</cp:coreProperties>
</file>