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4" r:id="rId9"/>
    <p:sldId id="263" r:id="rId10"/>
    <p:sldId id="267" r:id="rId11"/>
    <p:sldId id="268" r:id="rId12"/>
    <p:sldId id="265" r:id="rId1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00FF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F0A0EA-C916-463C-A3AD-4CCFBD9124EA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1"/>
      </a:tcTxStyle>
      <a:tcStyle>
        <a:tcBdr>
          <a:top>
            <a:ln w="6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1">
          <a:shade val="40000"/>
        </a:schemeClr>
      </a:tcTxStyle>
      <a:tcStyle>
        <a:tcBdr/>
        <a:fill>
          <a:solidFill>
            <a:schemeClr val="accent1">
              <a:alpha val="4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44"/>
    <p:restoredTop sz="94913"/>
  </p:normalViewPr>
  <p:slideViewPr>
    <p:cSldViewPr>
      <p:cViewPr varScale="1">
        <p:scale>
          <a:sx n="100" d="100"/>
          <a:sy n="100" d="100"/>
        </p:scale>
        <p:origin x="2112" y="90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58DF959-B5F5-48EB-99CA-AA0393C221AC}" type="datetime1">
              <a:rPr lang="ko-KR" altLang="en-US"/>
              <a:pPr>
                <a:defRPr/>
              </a:pPr>
              <a:t>2019-04-18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C06DEDA-4E91-4130-86EE-EFBCFEBE313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ED3D31D5-E5B4-4D41-94F9-5DA657F83A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598488"/>
            <a:ext cx="800100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5A3AEFF-32ED-4A28-B5AA-A9714AEB096F}"/>
              </a:ext>
            </a:extLst>
          </p:cNvPr>
          <p:cNvSpPr/>
          <p:nvPr userDrawn="1"/>
        </p:nvSpPr>
        <p:spPr>
          <a:xfrm rot="2700000">
            <a:off x="1818482" y="3479006"/>
            <a:ext cx="179388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825EE7-A938-4692-B4FA-7CB6C7C0A140}"/>
              </a:ext>
            </a:extLst>
          </p:cNvPr>
          <p:cNvSpPr/>
          <p:nvPr userDrawn="1"/>
        </p:nvSpPr>
        <p:spPr>
          <a:xfrm rot="2700000">
            <a:off x="2073275" y="3479800"/>
            <a:ext cx="179388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59A7C4-FB95-4D5F-8E79-C55F4F154369}"/>
              </a:ext>
            </a:extLst>
          </p:cNvPr>
          <p:cNvSpPr/>
          <p:nvPr userDrawn="1"/>
        </p:nvSpPr>
        <p:spPr>
          <a:xfrm rot="2700000">
            <a:off x="1573213" y="3479800"/>
            <a:ext cx="179388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04CB7A-D3FD-4481-ACCA-94D4199CE8E3}"/>
              </a:ext>
            </a:extLst>
          </p:cNvPr>
          <p:cNvSpPr/>
          <p:nvPr userDrawn="1"/>
        </p:nvSpPr>
        <p:spPr>
          <a:xfrm rot="2700000">
            <a:off x="2318544" y="3479006"/>
            <a:ext cx="179388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1D925B-FE8B-4D31-812A-8D102A5A821B}"/>
              </a:ext>
            </a:extLst>
          </p:cNvPr>
          <p:cNvSpPr/>
          <p:nvPr userDrawn="1"/>
        </p:nvSpPr>
        <p:spPr>
          <a:xfrm rot="2700000">
            <a:off x="573088" y="3479800"/>
            <a:ext cx="179388" cy="179387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C250B-E78E-4BB9-A62D-E9D8CBFFEF9D}"/>
              </a:ext>
            </a:extLst>
          </p:cNvPr>
          <p:cNvSpPr/>
          <p:nvPr userDrawn="1"/>
        </p:nvSpPr>
        <p:spPr>
          <a:xfrm rot="2700000">
            <a:off x="818357" y="3479006"/>
            <a:ext cx="179388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0D91D9-1B69-46DE-9C1E-823CA2DF3E52}"/>
              </a:ext>
            </a:extLst>
          </p:cNvPr>
          <p:cNvSpPr/>
          <p:nvPr userDrawn="1"/>
        </p:nvSpPr>
        <p:spPr>
          <a:xfrm rot="2700000">
            <a:off x="318294" y="3479006"/>
            <a:ext cx="179388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2ABCAE-9B27-4C01-9D68-D80847F03A17}"/>
              </a:ext>
            </a:extLst>
          </p:cNvPr>
          <p:cNvSpPr/>
          <p:nvPr userDrawn="1"/>
        </p:nvSpPr>
        <p:spPr>
          <a:xfrm rot="2700000">
            <a:off x="73025" y="3479800"/>
            <a:ext cx="179388" cy="179388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10656C-0EFE-4918-9F1B-D53C883861A1}"/>
              </a:ext>
            </a:extLst>
          </p:cNvPr>
          <p:cNvSpPr/>
          <p:nvPr userDrawn="1"/>
        </p:nvSpPr>
        <p:spPr>
          <a:xfrm rot="2700000">
            <a:off x="1073150" y="3479800"/>
            <a:ext cx="179388" cy="179388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8DEEC3-A672-4E3D-B3B2-FF28707906B5}"/>
              </a:ext>
            </a:extLst>
          </p:cNvPr>
          <p:cNvSpPr/>
          <p:nvPr userDrawn="1"/>
        </p:nvSpPr>
        <p:spPr>
          <a:xfrm rot="2700000">
            <a:off x="1318419" y="3479006"/>
            <a:ext cx="179388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E40AAC-D68D-4A39-9F37-805A1BCCA198}"/>
              </a:ext>
            </a:extLst>
          </p:cNvPr>
          <p:cNvSpPr/>
          <p:nvPr userDrawn="1"/>
        </p:nvSpPr>
        <p:spPr>
          <a:xfrm rot="2700000">
            <a:off x="4068763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3B792DB-EE43-4784-8522-D02E775A6A59}"/>
              </a:ext>
            </a:extLst>
          </p:cNvPr>
          <p:cNvSpPr/>
          <p:nvPr userDrawn="1"/>
        </p:nvSpPr>
        <p:spPr>
          <a:xfrm rot="2700000">
            <a:off x="3068638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7C6302-0895-4A8A-9C04-77BDA6AD91BE}"/>
              </a:ext>
            </a:extLst>
          </p:cNvPr>
          <p:cNvSpPr/>
          <p:nvPr userDrawn="1"/>
        </p:nvSpPr>
        <p:spPr>
          <a:xfrm rot="2700000">
            <a:off x="3313906" y="3466307"/>
            <a:ext cx="180975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E63E7A2-34DC-4054-8FA9-6D89CCE40F8A}"/>
              </a:ext>
            </a:extLst>
          </p:cNvPr>
          <p:cNvSpPr/>
          <p:nvPr userDrawn="1"/>
        </p:nvSpPr>
        <p:spPr>
          <a:xfrm rot="2700000">
            <a:off x="2813844" y="3466307"/>
            <a:ext cx="180975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1FE202-AA5E-4411-810C-AF2BAFBBE2CE}"/>
              </a:ext>
            </a:extLst>
          </p:cNvPr>
          <p:cNvSpPr/>
          <p:nvPr userDrawn="1"/>
        </p:nvSpPr>
        <p:spPr>
          <a:xfrm rot="2700000">
            <a:off x="2568575" y="3465513"/>
            <a:ext cx="180975" cy="180975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FB34A1F-42E5-4810-9251-4D54DC2186D3}"/>
              </a:ext>
            </a:extLst>
          </p:cNvPr>
          <p:cNvSpPr/>
          <p:nvPr userDrawn="1"/>
        </p:nvSpPr>
        <p:spPr>
          <a:xfrm rot="2700000">
            <a:off x="3568700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9B1382-9958-46E7-914B-B8F3E1A0189B}"/>
              </a:ext>
            </a:extLst>
          </p:cNvPr>
          <p:cNvSpPr/>
          <p:nvPr userDrawn="1"/>
        </p:nvSpPr>
        <p:spPr>
          <a:xfrm rot="2700000">
            <a:off x="3813969" y="3466307"/>
            <a:ext cx="180975" cy="179387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C0C22C-0216-4F2C-B967-B594BD387773}"/>
              </a:ext>
            </a:extLst>
          </p:cNvPr>
          <p:cNvSpPr/>
          <p:nvPr userDrawn="1"/>
        </p:nvSpPr>
        <p:spPr>
          <a:xfrm rot="2700000">
            <a:off x="6069013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209B06-B6F5-4FAC-A2F2-CC78E5521B76}"/>
              </a:ext>
            </a:extLst>
          </p:cNvPr>
          <p:cNvSpPr/>
          <p:nvPr userDrawn="1"/>
        </p:nvSpPr>
        <p:spPr>
          <a:xfrm rot="2700000">
            <a:off x="6323013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540FD9A-A8A9-4A10-96B0-FBE30F267DB9}"/>
              </a:ext>
            </a:extLst>
          </p:cNvPr>
          <p:cNvSpPr/>
          <p:nvPr userDrawn="1"/>
        </p:nvSpPr>
        <p:spPr>
          <a:xfrm rot="2700000">
            <a:off x="5822950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2AAE78-31C3-496D-9F41-634125ABE52F}"/>
              </a:ext>
            </a:extLst>
          </p:cNvPr>
          <p:cNvSpPr/>
          <p:nvPr userDrawn="1"/>
        </p:nvSpPr>
        <p:spPr>
          <a:xfrm rot="2700000">
            <a:off x="6569075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D5A7EC1-7F93-4918-B9E2-91CB6FE1039E}"/>
              </a:ext>
            </a:extLst>
          </p:cNvPr>
          <p:cNvSpPr/>
          <p:nvPr userDrawn="1"/>
        </p:nvSpPr>
        <p:spPr>
          <a:xfrm rot="2700000">
            <a:off x="4822825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A9B674-88A1-4F3E-9CF4-AC2637548FC5}"/>
              </a:ext>
            </a:extLst>
          </p:cNvPr>
          <p:cNvSpPr/>
          <p:nvPr userDrawn="1"/>
        </p:nvSpPr>
        <p:spPr>
          <a:xfrm rot="2700000">
            <a:off x="5068888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E2389F-5CC9-42A5-97EE-C69EA30BC595}"/>
              </a:ext>
            </a:extLst>
          </p:cNvPr>
          <p:cNvSpPr/>
          <p:nvPr userDrawn="1"/>
        </p:nvSpPr>
        <p:spPr>
          <a:xfrm rot="2700000">
            <a:off x="4568825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9E24AD6-628D-475E-A9EC-13EF8223F2E1}"/>
              </a:ext>
            </a:extLst>
          </p:cNvPr>
          <p:cNvSpPr/>
          <p:nvPr userDrawn="1"/>
        </p:nvSpPr>
        <p:spPr>
          <a:xfrm rot="2700000">
            <a:off x="4322763" y="3465513"/>
            <a:ext cx="180975" cy="180975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153070C-2301-4737-836C-A2451B4956FB}"/>
              </a:ext>
            </a:extLst>
          </p:cNvPr>
          <p:cNvSpPr/>
          <p:nvPr userDrawn="1"/>
        </p:nvSpPr>
        <p:spPr>
          <a:xfrm rot="2700000">
            <a:off x="5322888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23D762-895E-45A2-9E94-20C2526C829A}"/>
              </a:ext>
            </a:extLst>
          </p:cNvPr>
          <p:cNvSpPr/>
          <p:nvPr userDrawn="1"/>
        </p:nvSpPr>
        <p:spPr>
          <a:xfrm rot="2700000">
            <a:off x="5568950" y="3465513"/>
            <a:ext cx="180975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E5B3790-B19E-49E1-BC5A-C3BECDE201C3}"/>
              </a:ext>
            </a:extLst>
          </p:cNvPr>
          <p:cNvSpPr/>
          <p:nvPr userDrawn="1"/>
        </p:nvSpPr>
        <p:spPr>
          <a:xfrm rot="2700000">
            <a:off x="8323263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A80937F-FE1D-4858-B108-210F14F932E8}"/>
              </a:ext>
            </a:extLst>
          </p:cNvPr>
          <p:cNvSpPr/>
          <p:nvPr userDrawn="1"/>
        </p:nvSpPr>
        <p:spPr>
          <a:xfrm rot="2700000">
            <a:off x="8578056" y="3466307"/>
            <a:ext cx="180975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357D1E-4B1B-4319-9E4E-B68B0B5243E7}"/>
              </a:ext>
            </a:extLst>
          </p:cNvPr>
          <p:cNvSpPr/>
          <p:nvPr userDrawn="1"/>
        </p:nvSpPr>
        <p:spPr>
          <a:xfrm rot="2700000">
            <a:off x="8077994" y="3466307"/>
            <a:ext cx="180975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5D04CC5-B5E5-41E9-B104-22A42A79F74C}"/>
              </a:ext>
            </a:extLst>
          </p:cNvPr>
          <p:cNvSpPr/>
          <p:nvPr userDrawn="1"/>
        </p:nvSpPr>
        <p:spPr>
          <a:xfrm rot="2700000">
            <a:off x="7077869" y="3466307"/>
            <a:ext cx="180975" cy="179387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D9744D0-6271-43E7-AC72-4208D13CFC79}"/>
              </a:ext>
            </a:extLst>
          </p:cNvPr>
          <p:cNvSpPr/>
          <p:nvPr userDrawn="1"/>
        </p:nvSpPr>
        <p:spPr>
          <a:xfrm rot="2700000">
            <a:off x="7323138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FAEFD09-D52C-4D1E-98E7-783B458D3B03}"/>
              </a:ext>
            </a:extLst>
          </p:cNvPr>
          <p:cNvSpPr/>
          <p:nvPr userDrawn="1"/>
        </p:nvSpPr>
        <p:spPr>
          <a:xfrm rot="2700000">
            <a:off x="6823075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7EA71CB-7906-4A98-A993-267590A1D190}"/>
              </a:ext>
            </a:extLst>
          </p:cNvPr>
          <p:cNvSpPr/>
          <p:nvPr userDrawn="1"/>
        </p:nvSpPr>
        <p:spPr>
          <a:xfrm rot="2700000">
            <a:off x="7577931" y="3466307"/>
            <a:ext cx="180975" cy="179388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6930822-3ED9-4026-A6AD-918E92C42FC5}"/>
              </a:ext>
            </a:extLst>
          </p:cNvPr>
          <p:cNvSpPr/>
          <p:nvPr userDrawn="1"/>
        </p:nvSpPr>
        <p:spPr>
          <a:xfrm rot="2700000">
            <a:off x="7823200" y="3465513"/>
            <a:ext cx="180975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41DC44-ED39-43E7-92DD-A2FF7535F00B}"/>
              </a:ext>
            </a:extLst>
          </p:cNvPr>
          <p:cNvSpPr/>
          <p:nvPr userDrawn="1"/>
        </p:nvSpPr>
        <p:spPr>
          <a:xfrm rot="2700000">
            <a:off x="8855075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CC684F7-181D-4FDF-9E55-27AB239C39C6}"/>
              </a:ext>
            </a:extLst>
          </p:cNvPr>
          <p:cNvSpPr/>
          <p:nvPr userDrawn="1"/>
        </p:nvSpPr>
        <p:spPr>
          <a:xfrm>
            <a:off x="0" y="0"/>
            <a:ext cx="142875" cy="28575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72E47D9-F8AF-405D-940F-AEBC57E7E59B}"/>
              </a:ext>
            </a:extLst>
          </p:cNvPr>
          <p:cNvSpPr/>
          <p:nvPr userDrawn="1"/>
        </p:nvSpPr>
        <p:spPr>
          <a:xfrm>
            <a:off x="0" y="0"/>
            <a:ext cx="928688" cy="5715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EE54A2D-E531-44C2-8230-E0E5C889D898}"/>
              </a:ext>
            </a:extLst>
          </p:cNvPr>
          <p:cNvSpPr/>
          <p:nvPr userDrawn="1"/>
        </p:nvSpPr>
        <p:spPr>
          <a:xfrm>
            <a:off x="9001125" y="4500563"/>
            <a:ext cx="142875" cy="23574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7392585-0704-4FB9-AB10-9D4D046C307D}"/>
              </a:ext>
            </a:extLst>
          </p:cNvPr>
          <p:cNvSpPr/>
          <p:nvPr userDrawn="1"/>
        </p:nvSpPr>
        <p:spPr>
          <a:xfrm>
            <a:off x="8501063" y="6286500"/>
            <a:ext cx="642937" cy="57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C98B225-0047-4C9A-BED7-A6A46984D3CB}"/>
              </a:ext>
            </a:extLst>
          </p:cNvPr>
          <p:cNvSpPr/>
          <p:nvPr userDrawn="1"/>
        </p:nvSpPr>
        <p:spPr>
          <a:xfrm>
            <a:off x="8474075" y="4429125"/>
            <a:ext cx="500063" cy="1830388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386" name="제목 개체 틀 1"/>
          <p:cNvSpPr>
            <a:spLocks noGrp="1"/>
          </p:cNvSpPr>
          <p:nvPr>
            <p:ph type="ctrTitle"/>
          </p:nvPr>
        </p:nvSpPr>
        <p:spPr>
          <a:xfrm>
            <a:off x="1042988" y="549275"/>
            <a:ext cx="7129462" cy="2374900"/>
          </a:xfrm>
        </p:spPr>
        <p:txBody>
          <a:bodyPr/>
          <a:lstStyle>
            <a:lvl1pPr algn="ctr">
              <a:defRPr sz="4800" smtClean="0"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16387" name="텍스트 개체 틀 2"/>
          <p:cNvSpPr>
            <a:spLocks noGrp="1"/>
          </p:cNvSpPr>
          <p:nvPr>
            <p:ph type="subTitle" idx="1"/>
          </p:nvPr>
        </p:nvSpPr>
        <p:spPr>
          <a:xfrm>
            <a:off x="1371600" y="4124325"/>
            <a:ext cx="6400800" cy="1752600"/>
          </a:xfrm>
        </p:spPr>
        <p:txBody>
          <a:bodyPr anchor="ctr"/>
          <a:lstStyle>
            <a:lvl1pPr marL="0" indent="0" algn="ctr">
              <a:buFont typeface="맑은 고딕" pitchFamily="50" charset="-127"/>
              <a:buNone/>
              <a:defRPr sz="2800" smtClean="0">
                <a:solidFill>
                  <a:schemeClr val="accent1"/>
                </a:solidFill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47" name="Rectangle 56">
            <a:extLst>
              <a:ext uri="{FF2B5EF4-FFF2-40B4-BE49-F238E27FC236}">
                <a16:creationId xmlns:a16="http://schemas.microsoft.com/office/drawing/2014/main" id="{7614A024-AEB0-4007-A12D-345AB2E536E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7985125" y="38100"/>
            <a:ext cx="1116013" cy="349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E3135154-F1F3-45F9-AEC6-7E957F0A46D7}" type="datetime1">
              <a:rPr lang="ko-KR" altLang="en-US"/>
              <a:pPr>
                <a:defRPr/>
              </a:pPr>
              <a:t>2019-04-18</a:t>
            </a:fld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1041A7-781D-4764-AD5F-4A163756C3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133" y="6093296"/>
            <a:ext cx="1966234" cy="55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80270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575" y="61913"/>
            <a:ext cx="8194675" cy="703262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75" y="908050"/>
            <a:ext cx="9045575" cy="55451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45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기본페이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>
          <a:xfrm>
            <a:off x="790575" y="61913"/>
            <a:ext cx="8194675" cy="7032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>
          <a:xfrm>
            <a:off x="53975" y="908050"/>
            <a:ext cx="9045575" cy="554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 dirty="0"/>
              <a:t>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  <a:p>
            <a:pPr lvl="3">
              <a:defRPr/>
            </a:pPr>
            <a:r>
              <a:rPr lang="ko-KR" altLang="en-US" dirty="0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pic>
        <p:nvPicPr>
          <p:cNvPr id="1029" name="Picture 2"/>
          <p:cNvPicPr>
            <a:picLocks noChangeAspect="1" noChangeArrowheads="1"/>
          </p:cNvPicPr>
          <p:nvPr userDrawn="1"/>
        </p:nvPicPr>
        <p:blipFill rotWithShape="1">
          <a:blip r:embed="rId4"/>
          <a:srcRect/>
          <a:stretch>
            <a:fillRect/>
          </a:stretch>
        </p:blipFill>
        <p:spPr>
          <a:xfrm>
            <a:off x="53975" y="0"/>
            <a:ext cx="700088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직사각형 8"/>
          <p:cNvSpPr/>
          <p:nvPr userDrawn="1"/>
        </p:nvSpPr>
        <p:spPr>
          <a:xfrm>
            <a:off x="785813" y="785813"/>
            <a:ext cx="8358187" cy="714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5572125" y="6480175"/>
            <a:ext cx="3571875" cy="385763"/>
          </a:xfrm>
          <a:prstGeom prst="rect">
            <a:avLst/>
          </a:prstGeom>
          <a:solidFill>
            <a:srgbClr val="788FB4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1032" name="직사각형 10"/>
          <p:cNvSpPr>
            <a:spLocks noChangeArrowheads="1"/>
          </p:cNvSpPr>
          <p:nvPr userDrawn="1"/>
        </p:nvSpPr>
        <p:spPr>
          <a:xfrm rot="2700000">
            <a:off x="8883650" y="6569075"/>
            <a:ext cx="215900" cy="2159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txBody>
          <a:bodyPr rot="10800000" vert="eaVert"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defRPr/>
            </a:pPr>
            <a:endParaRPr lang="ko-KR" altLang="en-US" sz="1800">
              <a:solidFill>
                <a:srgbClr val="FFFFFF"/>
              </a:solidFill>
            </a:endParaRPr>
          </a:p>
        </p:txBody>
      </p:sp>
      <p:sp>
        <p:nvSpPr>
          <p:cNvPr id="1033" name="직사각형 11"/>
          <p:cNvSpPr>
            <a:spLocks noChangeArrowheads="1"/>
          </p:cNvSpPr>
          <p:nvPr userDrawn="1"/>
        </p:nvSpPr>
        <p:spPr>
          <a:xfrm rot="2700000">
            <a:off x="6361113" y="6569075"/>
            <a:ext cx="215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10800000" vert="eaVert"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defRPr/>
            </a:pPr>
            <a:endParaRPr lang="ko-KR" altLang="en-US" sz="180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6708068" y="6508750"/>
            <a:ext cx="1876989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rgbClr val="2C3A50"/>
                </a:solidFill>
                <a:latin typeface="Times New Roman"/>
                <a:ea typeface="굴림"/>
                <a:cs typeface="+mn-cs"/>
              </a:rPr>
              <a:t>lcs5382aa@naver.com</a:t>
            </a:r>
          </a:p>
        </p:txBody>
      </p:sp>
      <p:sp>
        <p:nvSpPr>
          <p:cNvPr id="1035" name="슬라이드 번호 개체 틀 5"/>
          <p:cNvSpPr/>
          <p:nvPr/>
        </p:nvSpPr>
        <p:spPr>
          <a:xfrm>
            <a:off x="5653088" y="6524625"/>
            <a:ext cx="431800" cy="311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r" eaLnBrk="1" hangingPunct="1">
              <a:defRPr/>
            </a:pPr>
            <a:fld id="{13B4177C-4AEA-4917-87E1-B3BCCF180913}" type="slidenum">
              <a:rPr lang="ko-KR" altLang="en-US" sz="1200" b="1"/>
              <a:pPr algn="r" eaLnBrk="1" hangingPunct="1">
                <a:defRPr/>
              </a:pPr>
              <a:t>‹#›</a:t>
            </a:fld>
            <a:endParaRPr lang="en-US" altLang="ko-KR" sz="1200" b="1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5"/>
          <a:stretch>
            <a:fillRect/>
          </a:stretch>
        </p:blipFill>
        <p:spPr>
          <a:xfrm>
            <a:off x="44450" y="6452770"/>
            <a:ext cx="1431206" cy="4052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ransition/>
  <p:hf hdr="0" ftr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rgbClr val="2C3A50"/>
          </a:solidFill>
          <a:latin typeface="Times New Roman"/>
          <a:ea typeface="굴림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맑은 고딕"/>
        <a:buChar char="◈"/>
        <a:defRPr sz="2000" kern="1200">
          <a:solidFill>
            <a:srgbClr val="2C3A50"/>
          </a:solidFill>
          <a:latin typeface="Times New Roman"/>
          <a:ea typeface="굴림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v"/>
        <a:defRPr kern="1200">
          <a:solidFill>
            <a:srgbClr val="2C3A50"/>
          </a:solidFill>
          <a:latin typeface="Times New Roman"/>
          <a:ea typeface="굴림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SzPct val="90000"/>
        <a:buFont typeface="Wingdings"/>
        <a:buChar char="u"/>
        <a:defRPr sz="1600" kern="1200">
          <a:solidFill>
            <a:srgbClr val="2C3A50"/>
          </a:solidFill>
          <a:latin typeface="Times New Roman"/>
          <a:ea typeface="굴림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§"/>
        <a:defRPr sz="1400" kern="1200">
          <a:solidFill>
            <a:srgbClr val="2C3A50"/>
          </a:solidFill>
          <a:latin typeface="Times New Roman"/>
          <a:ea typeface="굴림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SzPct val="90000"/>
        <a:buFont typeface="Times New Roman"/>
        <a:buChar char="+"/>
        <a:defRPr sz="1200" kern="1200">
          <a:solidFill>
            <a:srgbClr val="2C3A50"/>
          </a:solidFill>
          <a:latin typeface="Times New Roman"/>
          <a:ea typeface="굴림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C/C++ Programming</a:t>
            </a:r>
            <a:br>
              <a:rPr lang="en-US" altLang="ko-KR" dirty="0"/>
            </a:br>
            <a:r>
              <a:rPr lang="en-US" altLang="ko-KR" dirty="0"/>
              <a:t>7</a:t>
            </a:r>
            <a:r>
              <a:rPr lang="ko-KR" altLang="en-US" dirty="0"/>
              <a:t>주차</a:t>
            </a:r>
            <a:endParaRPr lang="en-US" altLang="ko-KR" dirty="0"/>
          </a:p>
        </p:txBody>
      </p:sp>
      <p:sp>
        <p:nvSpPr>
          <p:cNvPr id="3075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이천솔 서상원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9CAFD-DF37-441E-BD31-59BC7E1A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 접근 지정자</a:t>
            </a:r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, </a:t>
            </a:r>
            <a:r>
              <a:rPr lang="ko-KR" altLang="en-US" dirty="0"/>
              <a:t>시험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87B6D-B60D-4575-8C17-F04D092C9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A43500-351F-447B-AF4A-5343B5A9A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8" y="911845"/>
            <a:ext cx="9033607" cy="551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408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9CAFD-DF37-441E-BD31-59BC7E1A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접근 제어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87B6D-B60D-4575-8C17-F04D092C9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Public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객체의 외부에서 접근이 가능한 멤버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Protected : </a:t>
            </a:r>
            <a:r>
              <a:rPr lang="ko-KR" altLang="en-US" dirty="0"/>
              <a:t>객체 외부에서 접근이 불가능하고</a:t>
            </a:r>
            <a:r>
              <a:rPr lang="en-US" altLang="ko-KR" dirty="0"/>
              <a:t>, </a:t>
            </a:r>
            <a:r>
              <a:rPr lang="ko-KR" altLang="en-US" dirty="0"/>
              <a:t>객체 내부</a:t>
            </a:r>
            <a:r>
              <a:rPr lang="en-US" altLang="ko-KR" dirty="0"/>
              <a:t>, </a:t>
            </a:r>
            <a:r>
              <a:rPr lang="ko-KR" altLang="en-US" dirty="0"/>
              <a:t>파생클래스</a:t>
            </a:r>
            <a:r>
              <a:rPr lang="en-US" altLang="ko-KR" dirty="0"/>
              <a:t>,           </a:t>
            </a:r>
            <a:r>
              <a:rPr lang="ko-KR" altLang="en-US" dirty="0" err="1"/>
              <a:t>프렌드에서</a:t>
            </a:r>
            <a:r>
              <a:rPr lang="ko-KR" altLang="en-US" dirty="0"/>
              <a:t> 접근 가능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Private : </a:t>
            </a:r>
            <a:r>
              <a:rPr lang="ko-KR" altLang="en-US" dirty="0"/>
              <a:t>객체 외부</a:t>
            </a:r>
            <a:r>
              <a:rPr lang="en-US" altLang="ko-KR" dirty="0"/>
              <a:t>, </a:t>
            </a:r>
            <a:r>
              <a:rPr lang="ko-KR" altLang="en-US" dirty="0"/>
              <a:t>파생클래스에서 접근이 불가능하고</a:t>
            </a:r>
            <a:r>
              <a:rPr lang="en-US" altLang="ko-KR" dirty="0"/>
              <a:t>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   </a:t>
            </a:r>
            <a:r>
              <a:rPr lang="ko-KR" altLang="en-US" dirty="0"/>
              <a:t>객체 내부와 </a:t>
            </a:r>
            <a:r>
              <a:rPr lang="ko-KR" altLang="en-US" dirty="0" err="1"/>
              <a:t>프렌드에서만</a:t>
            </a:r>
            <a:r>
              <a:rPr lang="ko-KR" altLang="en-US" dirty="0"/>
              <a:t> 접근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44910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상속관계에서의 포인터와 참조</a:t>
            </a:r>
            <a:endParaRPr lang="en-US" altLang="ko-KR" dirty="0"/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기초클래스의 포인터와 참조자는 명시적 형변환없이 파생클래스 참조가능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Derived d(44, “</a:t>
            </a:r>
            <a:r>
              <a:rPr lang="en-US" altLang="ko-KR" dirty="0" err="1"/>
              <a:t>Larray</a:t>
            </a:r>
            <a:r>
              <a:rPr lang="en-US" altLang="ko-KR" dirty="0"/>
              <a:t>”, “Page”);</a:t>
            </a:r>
          </a:p>
          <a:p>
            <a:pPr marL="0" indent="0">
              <a:buNone/>
              <a:defRPr/>
            </a:pPr>
            <a:r>
              <a:rPr lang="en-US" altLang="ko-KR" dirty="0"/>
              <a:t>Base &amp;r = d;        // </a:t>
            </a:r>
            <a:r>
              <a:rPr lang="ko-KR" altLang="en-US" dirty="0"/>
              <a:t>허용됨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Base *p</a:t>
            </a:r>
            <a:r>
              <a:rPr lang="ko-KR" altLang="en-US" dirty="0"/>
              <a:t> 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&amp;d;     // </a:t>
            </a:r>
            <a:r>
              <a:rPr lang="ko-KR" altLang="en-US" dirty="0"/>
              <a:t>허용됨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 err="1"/>
              <a:t>cout</a:t>
            </a:r>
            <a:r>
              <a:rPr lang="en-US" altLang="ko-KR" dirty="0"/>
              <a:t> &lt;&lt; p-&gt;</a:t>
            </a:r>
            <a:r>
              <a:rPr lang="en-US" altLang="ko-KR" dirty="0" err="1"/>
              <a:t>full_name</a:t>
            </a:r>
            <a:r>
              <a:rPr lang="en-US" altLang="ko-KR" dirty="0"/>
              <a:t>()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파생클래스의 포인터와 참조자는 기초클래스 참조불가능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Base b(“Mark”, “Zuckerberg”);</a:t>
            </a:r>
          </a:p>
          <a:p>
            <a:pPr marL="0" indent="0">
              <a:buNone/>
              <a:defRPr/>
            </a:pPr>
            <a:r>
              <a:rPr lang="en-US" altLang="ko-KR" dirty="0"/>
              <a:t>Derived &amp;r  = b;       // </a:t>
            </a:r>
            <a:r>
              <a:rPr lang="ko-KR" altLang="en-US" dirty="0"/>
              <a:t>허용되지 않음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Derived *p  = &amp;b;     // </a:t>
            </a:r>
            <a:r>
              <a:rPr lang="ko-KR" altLang="en-US" dirty="0"/>
              <a:t>허용되지 않음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 err="1"/>
              <a:t>cout</a:t>
            </a:r>
            <a:r>
              <a:rPr lang="en-US" altLang="ko-KR" dirty="0"/>
              <a:t>  &lt;&lt;  </a:t>
            </a:r>
            <a:r>
              <a:rPr lang="en-US" altLang="ko-KR" dirty="0" err="1"/>
              <a:t>r.full_name</a:t>
            </a:r>
            <a:r>
              <a:rPr lang="en-US" altLang="ko-KR" dirty="0"/>
              <a:t>() &lt;&lt; </a:t>
            </a:r>
            <a:r>
              <a:rPr lang="en-US" altLang="ko-KR" dirty="0" err="1"/>
              <a:t>endl</a:t>
            </a:r>
            <a:r>
              <a:rPr lang="en-US" altLang="ko-KR" dirty="0"/>
              <a:t>;   // </a:t>
            </a:r>
            <a:r>
              <a:rPr lang="ko-KR" altLang="en-US" dirty="0"/>
              <a:t>이것은 허용되겠지만</a:t>
            </a:r>
            <a:r>
              <a:rPr lang="en-US" altLang="ko-KR" dirty="0"/>
              <a:t>,</a:t>
            </a:r>
          </a:p>
          <a:p>
            <a:pPr marL="0" indent="0">
              <a:buNone/>
              <a:defRPr/>
            </a:pPr>
            <a:r>
              <a:rPr lang="en-US" altLang="ko-KR" dirty="0" err="1"/>
              <a:t>cout</a:t>
            </a:r>
            <a:r>
              <a:rPr lang="en-US" altLang="ko-KR" dirty="0"/>
              <a:t>  &lt;&lt;  p-&gt;</a:t>
            </a:r>
            <a:r>
              <a:rPr lang="en-US" altLang="ko-KR" dirty="0" err="1"/>
              <a:t>get_age</a:t>
            </a:r>
            <a:r>
              <a:rPr lang="en-US" altLang="ko-KR" dirty="0"/>
              <a:t>() &lt;&lt; </a:t>
            </a:r>
            <a:r>
              <a:rPr lang="en-US" altLang="ko-KR" dirty="0" err="1"/>
              <a:t>endl</a:t>
            </a:r>
            <a:r>
              <a:rPr lang="en-US" altLang="ko-KR" dirty="0"/>
              <a:t>;   // </a:t>
            </a:r>
            <a:r>
              <a:rPr lang="ko-KR" altLang="en-US" dirty="0"/>
              <a:t>이것은 </a:t>
            </a:r>
            <a:r>
              <a:rPr lang="en-US" altLang="ko-KR" dirty="0"/>
              <a:t>Base</a:t>
            </a:r>
            <a:r>
              <a:rPr lang="ko-KR" altLang="en-US" dirty="0"/>
              <a:t>클래스에는 없는 메서드</a:t>
            </a: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551778-084D-467F-9887-EC9DB7054C73}"/>
              </a:ext>
            </a:extLst>
          </p:cNvPr>
          <p:cNvSpPr txBox="1"/>
          <p:nvPr/>
        </p:nvSpPr>
        <p:spPr>
          <a:xfrm>
            <a:off x="5195873" y="1529510"/>
            <a:ext cx="3672408" cy="12464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solidFill>
                  <a:srgbClr val="FF0000"/>
                </a:solidFill>
              </a:rPr>
              <a:t>(</a:t>
            </a:r>
            <a:r>
              <a:rPr lang="ko-KR" altLang="en-US" sz="2500" dirty="0">
                <a:solidFill>
                  <a:srgbClr val="FF0000"/>
                </a:solidFill>
              </a:rPr>
              <a:t>요약</a:t>
            </a:r>
            <a:r>
              <a:rPr lang="en-US" altLang="ko-KR" sz="2500" dirty="0">
                <a:solidFill>
                  <a:srgbClr val="FF0000"/>
                </a:solidFill>
              </a:rPr>
              <a:t>)</a:t>
            </a:r>
          </a:p>
          <a:p>
            <a:pPr algn="ctr"/>
            <a:r>
              <a:rPr lang="ko-KR" altLang="en-US" sz="2500" dirty="0">
                <a:solidFill>
                  <a:srgbClr val="FF0000"/>
                </a:solidFill>
              </a:rPr>
              <a:t>넘치는 것은 가능하지만</a:t>
            </a:r>
            <a:r>
              <a:rPr lang="en-US" altLang="ko-KR" sz="2500" dirty="0">
                <a:solidFill>
                  <a:srgbClr val="FF0000"/>
                </a:solidFill>
              </a:rPr>
              <a:t>, </a:t>
            </a:r>
          </a:p>
          <a:p>
            <a:pPr algn="ctr"/>
            <a:r>
              <a:rPr lang="ko-KR" altLang="en-US" sz="2500" dirty="0">
                <a:solidFill>
                  <a:srgbClr val="FF0000"/>
                </a:solidFill>
              </a:rPr>
              <a:t>모자란 것은 안된다</a:t>
            </a:r>
            <a:r>
              <a:rPr lang="en-US" altLang="ko-KR" sz="2500" dirty="0">
                <a:solidFill>
                  <a:srgbClr val="FF0000"/>
                </a:solidFill>
              </a:rPr>
              <a:t>.</a:t>
            </a:r>
            <a:endParaRPr lang="ko-KR" altLang="en-US" sz="25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224474-667B-477B-98F1-42C2978558B3}"/>
              </a:ext>
            </a:extLst>
          </p:cNvPr>
          <p:cNvSpPr txBox="1"/>
          <p:nvPr/>
        </p:nvSpPr>
        <p:spPr>
          <a:xfrm>
            <a:off x="1943708" y="6195953"/>
            <a:ext cx="2628292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* 3</a:t>
            </a:r>
            <a:r>
              <a:rPr lang="ko-KR" altLang="en-US" sz="2000" dirty="0">
                <a:solidFill>
                  <a:srgbClr val="FF0000"/>
                </a:solidFill>
              </a:rPr>
              <a:t>번 자료 참조</a:t>
            </a:r>
          </a:p>
        </p:txBody>
      </p:sp>
    </p:spTree>
    <p:extLst>
      <p:ext uri="{BB962C8B-B14F-4D97-AF65-F5344CB8AC3E}">
        <p14:creationId xmlns:p14="http://schemas.microsoft.com/office/powerpoint/2010/main" val="320160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Contents</a:t>
            </a:r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graphicFrame>
        <p:nvGraphicFramePr>
          <p:cNvPr id="4140" name="내용 개체 틀 413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3918678"/>
              </p:ext>
            </p:extLst>
          </p:nvPr>
        </p:nvGraphicFramePr>
        <p:xfrm>
          <a:off x="479376" y="1052736"/>
          <a:ext cx="8316923" cy="525657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83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0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C++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문자열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변수종류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상수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동적 메모리할당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오버로딩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제어구문과 함수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오버로딩 심화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클래스의 상속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중간고사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프렌드 및 기타사항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텀프로젝트 주요사항</a:t>
                      </a:r>
                      <a:endParaRPr lang="en-US" altLang="ko-KR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텀 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실습문제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실습문제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실습문제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실습문제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853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기말고사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상속</a:t>
            </a:r>
            <a:endParaRPr lang="en-US" altLang="ko-KR" dirty="0"/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기초클래스</a:t>
            </a:r>
            <a:r>
              <a:rPr lang="en-US" altLang="ko-KR" dirty="0"/>
              <a:t>(Base Class) &amp; </a:t>
            </a:r>
            <a:r>
              <a:rPr lang="ko-KR" altLang="en-US" dirty="0"/>
              <a:t>파생클래스</a:t>
            </a:r>
            <a:r>
              <a:rPr lang="en-US" altLang="ko-KR" dirty="0"/>
              <a:t>(Derived Class)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ko-KR" altLang="en-US" dirty="0"/>
              <a:t>기초클래스</a:t>
            </a:r>
            <a:r>
              <a:rPr lang="en-US" altLang="ko-KR" dirty="0"/>
              <a:t>(</a:t>
            </a:r>
            <a:r>
              <a:rPr lang="ko-KR" altLang="en-US" dirty="0"/>
              <a:t>부모클래스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상속을 해주는 원본 클래스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ko-KR" altLang="en-US" dirty="0"/>
              <a:t>파생클래스</a:t>
            </a:r>
            <a:r>
              <a:rPr lang="en-US" altLang="ko-KR" dirty="0"/>
              <a:t>(</a:t>
            </a:r>
            <a:r>
              <a:rPr lang="ko-KR" altLang="en-US" dirty="0"/>
              <a:t>자식클래스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상속을 받는 클래스</a:t>
            </a:r>
            <a:endParaRPr lang="en-US" altLang="ko-KR" dirty="0"/>
          </a:p>
          <a:p>
            <a:pPr marL="0" indent="0">
              <a:buNone/>
              <a:defRPr/>
            </a:pPr>
            <a:endParaRPr lang="ko-KR" altLang="en-US" dirty="0"/>
          </a:p>
          <a:p>
            <a:pPr marL="0" indent="0">
              <a:buNone/>
              <a:defRPr/>
            </a:pPr>
            <a:r>
              <a:rPr lang="en-US" altLang="ko-KR" dirty="0"/>
              <a:t>class </a:t>
            </a:r>
            <a:r>
              <a:rPr lang="ko-KR" altLang="en-US" dirty="0"/>
              <a:t>부모클래스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{</a:t>
            </a:r>
          </a:p>
          <a:p>
            <a:pPr marL="0" indent="0">
              <a:buNone/>
              <a:defRPr/>
            </a:pPr>
            <a:r>
              <a:rPr lang="en-US" altLang="ko-KR" dirty="0"/>
              <a:t>	// …</a:t>
            </a:r>
          </a:p>
          <a:p>
            <a:pPr marL="0" indent="0">
              <a:buNone/>
              <a:defRPr/>
            </a:pPr>
            <a:r>
              <a:rPr lang="en-US" altLang="ko-KR" dirty="0"/>
              <a:t>};</a:t>
            </a:r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Class </a:t>
            </a:r>
            <a:r>
              <a:rPr lang="ko-KR" altLang="en-US" dirty="0"/>
              <a:t>자식클래스 </a:t>
            </a:r>
            <a:r>
              <a:rPr lang="en-US" altLang="ko-KR" dirty="0"/>
              <a:t>: </a:t>
            </a:r>
            <a:r>
              <a:rPr lang="ko-KR" altLang="en-US" dirty="0"/>
              <a:t>부모클래스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{</a:t>
            </a:r>
          </a:p>
          <a:p>
            <a:pPr marL="0" indent="0">
              <a:buNone/>
              <a:defRPr/>
            </a:pPr>
            <a:r>
              <a:rPr lang="en-US" altLang="ko-KR" dirty="0"/>
              <a:t>	// </a:t>
            </a:r>
            <a:r>
              <a:rPr lang="ko-KR" altLang="en-US" dirty="0"/>
              <a:t>부모클래스의 모든 상태와 행동이 전달됨</a:t>
            </a:r>
            <a:r>
              <a:rPr lang="en-US" altLang="ko-KR" dirty="0"/>
              <a:t>.</a:t>
            </a:r>
          </a:p>
          <a:p>
            <a:pPr marL="0" indent="0">
              <a:buNone/>
              <a:defRPr/>
            </a:pPr>
            <a:r>
              <a:rPr lang="en-US" altLang="ko-KR" dirty="0"/>
              <a:t>};</a:t>
            </a:r>
          </a:p>
          <a:p>
            <a:pPr marL="0" indent="0">
              <a:buNone/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기초클래스의 예</a:t>
            </a:r>
            <a:endParaRPr lang="en-US" altLang="ko-KR" dirty="0"/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8D64355-7512-48DA-B759-3CD931A7C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9689"/>
            <a:ext cx="9144000" cy="3698622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07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파생클래스의 예</a:t>
            </a:r>
            <a:endParaRPr lang="en-US" altLang="ko-KR" dirty="0"/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CF980AC-136C-4D76-8430-86963B667095}"/>
              </a:ext>
            </a:extLst>
          </p:cNvPr>
          <p:cNvGrpSpPr/>
          <p:nvPr/>
        </p:nvGrpSpPr>
        <p:grpSpPr>
          <a:xfrm>
            <a:off x="193421" y="1898097"/>
            <a:ext cx="8757157" cy="2979819"/>
            <a:chOff x="-908117" y="1755064"/>
            <a:chExt cx="10611771" cy="361089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08DC67B-1768-4A65-9300-C43EEA463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908117" y="1755064"/>
              <a:ext cx="4580017" cy="2392887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E59D5A9-73E8-4669-9A6D-6DF3928A7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2850" y="2965449"/>
              <a:ext cx="6050804" cy="2400508"/>
            </a:xfrm>
            <a:prstGeom prst="rect">
              <a:avLst/>
            </a:prstGeom>
          </p:spPr>
        </p:pic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90BAD4-ECB1-4D0C-A440-35B157B1054B}"/>
              </a:ext>
            </a:extLst>
          </p:cNvPr>
          <p:cNvSpPr/>
          <p:nvPr/>
        </p:nvSpPr>
        <p:spPr>
          <a:xfrm>
            <a:off x="158751" y="1664804"/>
            <a:ext cx="8791827" cy="3312368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844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파생클래스에 멤버추가</a:t>
            </a:r>
            <a:endParaRPr lang="en-US" altLang="ko-KR" dirty="0"/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AC86C91-0132-4A49-8D71-60E5CA35B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83" y="1192473"/>
            <a:ext cx="7620660" cy="49762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5560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생성자 접근</a:t>
            </a:r>
            <a:endParaRPr lang="en-US" altLang="ko-KR" dirty="0"/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파생클래스는 기초클래스의 </a:t>
            </a:r>
            <a:r>
              <a:rPr lang="en-US" altLang="ko-KR" dirty="0"/>
              <a:t>private</a:t>
            </a:r>
            <a:r>
              <a:rPr lang="ko-KR" altLang="en-US" dirty="0"/>
              <a:t>멤버에 직접 접근이 불가능</a:t>
            </a:r>
            <a:endParaRPr lang="en-US" altLang="ko-KR" dirty="0"/>
          </a:p>
          <a:p>
            <a:pPr marL="457200" indent="-457200">
              <a:buAutoNum type="arabicPeriod"/>
              <a:defRPr/>
            </a:pPr>
            <a:r>
              <a:rPr lang="ko-KR" altLang="en-US" dirty="0"/>
              <a:t>기초클래스의 </a:t>
            </a:r>
            <a:r>
              <a:rPr lang="en-US" altLang="ko-KR" dirty="0"/>
              <a:t>public, protected</a:t>
            </a:r>
            <a:r>
              <a:rPr lang="ko-KR" altLang="en-US" dirty="0"/>
              <a:t>메서드를 통해서 접근가능</a:t>
            </a:r>
            <a:endParaRPr lang="en-US" altLang="ko-KR" dirty="0"/>
          </a:p>
          <a:p>
            <a:pPr marL="457200" indent="-457200">
              <a:buAutoNum type="arabicPeriod"/>
              <a:defRPr/>
            </a:pPr>
            <a:r>
              <a:rPr lang="ko-KR" altLang="en-US" dirty="0"/>
              <a:t>앞의 </a:t>
            </a:r>
            <a:r>
              <a:rPr lang="en-US" altLang="ko-KR" dirty="0"/>
              <a:t>Derived</a:t>
            </a:r>
            <a:r>
              <a:rPr lang="ko-KR" altLang="en-US" dirty="0"/>
              <a:t>클래스는 </a:t>
            </a:r>
            <a:r>
              <a:rPr lang="en-US" altLang="ko-KR" dirty="0"/>
              <a:t>Base</a:t>
            </a:r>
            <a:r>
              <a:rPr lang="ko-KR" altLang="en-US" dirty="0"/>
              <a:t>클래스의 </a:t>
            </a:r>
            <a:r>
              <a:rPr lang="en-US" altLang="ko-KR" dirty="0" err="1"/>
              <a:t>first_name</a:t>
            </a:r>
            <a:r>
              <a:rPr lang="en-US" altLang="ko-KR" dirty="0"/>
              <a:t>, </a:t>
            </a:r>
            <a:r>
              <a:rPr lang="en-US" altLang="ko-KR" dirty="0" err="1"/>
              <a:t>last_name</a:t>
            </a:r>
            <a:r>
              <a:rPr lang="ko-KR" altLang="en-US" dirty="0"/>
              <a:t>멤버를 직접 설정할 수 없음</a:t>
            </a:r>
            <a:endParaRPr lang="en-US" altLang="ko-KR" dirty="0"/>
          </a:p>
          <a:p>
            <a:pPr marL="457200" indent="-457200">
              <a:buAutoNum type="arabicPeriod"/>
              <a:defRPr/>
            </a:pPr>
            <a:r>
              <a:rPr lang="ko-KR" altLang="en-US" dirty="0"/>
              <a:t>기초클래스</a:t>
            </a:r>
            <a:r>
              <a:rPr lang="en-US" altLang="ko-KR" dirty="0"/>
              <a:t>(Base</a:t>
            </a:r>
            <a:r>
              <a:rPr lang="ko-KR" altLang="en-US" dirty="0"/>
              <a:t>클래스</a:t>
            </a:r>
            <a:r>
              <a:rPr lang="en-US" altLang="ko-KR" dirty="0"/>
              <a:t>)</a:t>
            </a:r>
            <a:r>
              <a:rPr lang="ko-KR" altLang="en-US" dirty="0"/>
              <a:t>의 생성자 이용</a:t>
            </a:r>
            <a:endParaRPr lang="en-US" altLang="ko-KR" dirty="0"/>
          </a:p>
          <a:p>
            <a:pPr marL="457200" indent="-457200">
              <a:buAutoNum type="arabicPeriod"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876FEBB-73C4-4B30-99FA-BDA8BAE59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89060"/>
            <a:ext cx="9144000" cy="24040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4482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상속테스트</a:t>
            </a:r>
            <a:endParaRPr lang="en-US" altLang="ko-KR" dirty="0"/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456FD4E-8DDE-453A-B300-B39546C3A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0038"/>
            <a:ext cx="9144000" cy="47611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C84BA3-24E2-409B-802A-3EEA644B138F}"/>
              </a:ext>
            </a:extLst>
          </p:cNvPr>
          <p:cNvSpPr txBox="1"/>
          <p:nvPr/>
        </p:nvSpPr>
        <p:spPr>
          <a:xfrm>
            <a:off x="1799692" y="6246753"/>
            <a:ext cx="2628292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* 1</a:t>
            </a:r>
            <a:r>
              <a:rPr lang="ko-KR" altLang="en-US" sz="2000" dirty="0">
                <a:solidFill>
                  <a:srgbClr val="FF0000"/>
                </a:solidFill>
              </a:rPr>
              <a:t>번 자료 참조</a:t>
            </a:r>
          </a:p>
        </p:txBody>
      </p:sp>
    </p:spTree>
    <p:extLst>
      <p:ext uri="{BB962C8B-B14F-4D97-AF65-F5344CB8AC3E}">
        <p14:creationId xmlns:p14="http://schemas.microsoft.com/office/powerpoint/2010/main" val="67126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파생클래스 생성자 </a:t>
            </a:r>
            <a:r>
              <a:rPr lang="en-US" altLang="ko-KR" dirty="0"/>
              <a:t>&amp; </a:t>
            </a:r>
            <a:r>
              <a:rPr lang="ko-KR" altLang="en-US" dirty="0" err="1"/>
              <a:t>소멸자</a:t>
            </a:r>
            <a:endParaRPr lang="en-US" altLang="ko-KR" dirty="0"/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파생클래스의 생성자</a:t>
            </a:r>
            <a:endParaRPr lang="en-US" altLang="ko-KR" dirty="0"/>
          </a:p>
          <a:p>
            <a:pPr marL="457200" indent="-457200">
              <a:buAutoNum type="arabicPeriod"/>
              <a:defRPr/>
            </a:pPr>
            <a:r>
              <a:rPr lang="ko-KR" altLang="en-US" dirty="0"/>
              <a:t>기초클래스 객체가 먼저 생성</a:t>
            </a:r>
            <a:endParaRPr lang="en-US" altLang="ko-KR" dirty="0"/>
          </a:p>
          <a:p>
            <a:pPr marL="457200" indent="-457200">
              <a:buAutoNum type="arabicPeriod"/>
              <a:defRPr/>
            </a:pPr>
            <a:r>
              <a:rPr lang="ko-KR" altLang="en-US" dirty="0"/>
              <a:t>파생클래스 생성자가 멤버 초기화 리스트를 통해 기초클래스 생성자에 기초 클래스 정보를 제공해야함</a:t>
            </a:r>
            <a:endParaRPr lang="en-US" altLang="ko-KR" dirty="0"/>
          </a:p>
          <a:p>
            <a:pPr marL="457200" indent="-457200">
              <a:buAutoNum type="arabicPeriod"/>
              <a:defRPr/>
            </a:pPr>
            <a:r>
              <a:rPr lang="ko-KR" altLang="en-US" dirty="0"/>
              <a:t>파생클래스 생성자는 파생클래스에 새로 추가된 데이터 멤버들을 초기화  해야함</a:t>
            </a:r>
            <a:endParaRPr lang="en-US" altLang="ko-KR" dirty="0"/>
          </a:p>
          <a:p>
            <a:pPr marL="457200" indent="-457200">
              <a:buAutoNum type="arabicPeriod"/>
              <a:defRPr/>
            </a:pPr>
            <a:r>
              <a:rPr lang="ko-KR" altLang="en-US" dirty="0"/>
              <a:t>멤버 초기화 리스트에 기초 클래스 생성자를 제공하지 않으면 프로그램은 디폴트 기초 클래스 생성자로 사용</a:t>
            </a:r>
            <a:endParaRPr lang="en-US" altLang="ko-KR" dirty="0"/>
          </a:p>
          <a:p>
            <a:pPr marL="457200" indent="-457200">
              <a:buAutoNum type="arabicPeriod"/>
              <a:defRPr/>
            </a:pPr>
            <a:endParaRPr lang="en-US" altLang="ko-KR" dirty="0"/>
          </a:p>
          <a:p>
            <a:pPr marL="457200" indent="-457200">
              <a:buAutoNum type="arabicPeriod"/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파생클래스의 </a:t>
            </a:r>
            <a:r>
              <a:rPr lang="ko-KR" altLang="en-US" dirty="0" err="1"/>
              <a:t>소멸자</a:t>
            </a:r>
            <a:endParaRPr lang="en-US" altLang="ko-KR" dirty="0"/>
          </a:p>
          <a:p>
            <a:pPr marL="457200" indent="-457200">
              <a:buAutoNum type="arabicPeriod"/>
              <a:defRPr/>
            </a:pPr>
            <a:r>
              <a:rPr lang="ko-KR" altLang="en-US" dirty="0"/>
              <a:t>객체의 소멸은 객체의 생성과 반대 순서</a:t>
            </a:r>
            <a:endParaRPr lang="en-US" altLang="ko-KR" dirty="0"/>
          </a:p>
          <a:p>
            <a:pPr marL="0" indent="0">
              <a:buNone/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9596C48-969F-45EC-9FC4-714D45A09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490" y="4833156"/>
            <a:ext cx="4008467" cy="14326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A859D0-981F-4ED6-85F8-9D0D74E9A204}"/>
              </a:ext>
            </a:extLst>
          </p:cNvPr>
          <p:cNvSpPr txBox="1"/>
          <p:nvPr/>
        </p:nvSpPr>
        <p:spPr>
          <a:xfrm>
            <a:off x="539552" y="5661248"/>
            <a:ext cx="2628292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* 2</a:t>
            </a:r>
            <a:r>
              <a:rPr lang="ko-KR" altLang="en-US" sz="2000" dirty="0">
                <a:solidFill>
                  <a:srgbClr val="FF0000"/>
                </a:solidFill>
              </a:rPr>
              <a:t>번 자료 참조</a:t>
            </a:r>
          </a:p>
        </p:txBody>
      </p:sp>
    </p:spTree>
    <p:extLst>
      <p:ext uri="{BB962C8B-B14F-4D97-AF65-F5344CB8AC3E}">
        <p14:creationId xmlns:p14="http://schemas.microsoft.com/office/powerpoint/2010/main" val="67956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기본페이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C3A5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395</Words>
  <Application>Microsoft Office PowerPoint</Application>
  <PresentationFormat>화면 슬라이드 쇼(4:3)</PresentationFormat>
  <Paragraphs>138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맑은 고딕</vt:lpstr>
      <vt:lpstr>Arial</vt:lpstr>
      <vt:lpstr>Times New Roman</vt:lpstr>
      <vt:lpstr>Wingdings</vt:lpstr>
      <vt:lpstr>기본페이지</vt:lpstr>
      <vt:lpstr>C/C++ Programming 7주차</vt:lpstr>
      <vt:lpstr>Contents</vt:lpstr>
      <vt:lpstr>상속</vt:lpstr>
      <vt:lpstr>기초클래스의 예</vt:lpstr>
      <vt:lpstr>파생클래스의 예</vt:lpstr>
      <vt:lpstr>파생클래스에 멤버추가</vt:lpstr>
      <vt:lpstr>생성자 접근</vt:lpstr>
      <vt:lpstr>상속테스트</vt:lpstr>
      <vt:lpstr>파생클래스 생성자 &amp; 소멸자</vt:lpstr>
      <vt:lpstr>상속 접근 지정자(참고, 시험x)</vt:lpstr>
      <vt:lpstr>접근 제어</vt:lpstr>
      <vt:lpstr>상속관계에서의 포인터와 참조</vt:lpstr>
    </vt:vector>
  </TitlesOfParts>
  <Manager/>
  <Company>SereneVoyage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winter</dc:creator>
  <cp:lastModifiedBy>lee cheonsol</cp:lastModifiedBy>
  <cp:revision>272</cp:revision>
  <dcterms:created xsi:type="dcterms:W3CDTF">2007-05-16T01:38:22Z</dcterms:created>
  <dcterms:modified xsi:type="dcterms:W3CDTF">2019-04-17T16:54:07Z</dcterms:modified>
  <cp:version>0906.0100.01</cp:version>
</cp:coreProperties>
</file>