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18" r:id="rId3"/>
    <p:sldId id="326" r:id="rId4"/>
    <p:sldId id="336" r:id="rId5"/>
    <p:sldId id="259" r:id="rId6"/>
    <p:sldId id="264" r:id="rId7"/>
    <p:sldId id="271" r:id="rId8"/>
    <p:sldId id="265" r:id="rId9"/>
    <p:sldId id="272" r:id="rId10"/>
    <p:sldId id="327" r:id="rId11"/>
    <p:sldId id="276" r:id="rId12"/>
    <p:sldId id="319" r:id="rId13"/>
    <p:sldId id="281" r:id="rId14"/>
    <p:sldId id="277" r:id="rId15"/>
    <p:sldId id="279" r:id="rId16"/>
    <p:sldId id="328" r:id="rId17"/>
    <p:sldId id="330" r:id="rId18"/>
    <p:sldId id="332" r:id="rId19"/>
    <p:sldId id="329" r:id="rId20"/>
    <p:sldId id="294" r:id="rId21"/>
    <p:sldId id="331" r:id="rId22"/>
    <p:sldId id="333" r:id="rId23"/>
    <p:sldId id="334" r:id="rId24"/>
    <p:sldId id="335" r:id="rId25"/>
    <p:sldId id="31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1E2"/>
    <a:srgbClr val="F4F1E0"/>
    <a:srgbClr val="696561"/>
    <a:srgbClr val="E9C6BA"/>
    <a:srgbClr val="907075"/>
    <a:srgbClr val="8F918C"/>
    <a:srgbClr val="BEAC9E"/>
    <a:srgbClr val="D7D4C6"/>
    <a:srgbClr val="E9D9BC"/>
    <a:srgbClr val="EE8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 autoAdjust="0"/>
    <p:restoredTop sz="80338" autoAdjust="0"/>
  </p:normalViewPr>
  <p:slideViewPr>
    <p:cSldViewPr snapToGrid="0">
      <p:cViewPr varScale="1">
        <p:scale>
          <a:sx n="87" d="100"/>
          <a:sy n="87" d="100"/>
        </p:scale>
        <p:origin x="17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132D3-0A3E-4BCC-B6E7-2459442A967E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5F1F5-DECE-4BF5-8FF2-777FBE488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2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913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프로젝트는 많은 시간과 비용이 소요되는 한글 폰트 생성 작업을</a:t>
            </a:r>
            <a:endParaRPr kumimoji="1" lang="en-US" altLang="ko-KR" dirty="0"/>
          </a:p>
          <a:p>
            <a:r>
              <a:rPr kumimoji="1" lang="ko-KR" altLang="en-US" dirty="0"/>
              <a:t>머신러닝을 통해 적은 시간과 비용으로 생성하는 것을 목표로 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저희는 손글씨를 입력값으로 받아 머신러닝을 이용하여 직접 입력한 손글씨 폰트를 제작해주는 프로그램을 개발하고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8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역할 분담에 대해 소개하겠습니다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940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19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크게 </a:t>
            </a:r>
            <a:r>
              <a:rPr lang="en-US" altLang="ko-KR" dirty="0"/>
              <a:t>3</a:t>
            </a:r>
            <a:r>
              <a:rPr lang="ko-KR" altLang="en-US" dirty="0"/>
              <a:t>가지의 기술을 이용하고자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첫째 </a:t>
            </a:r>
            <a:r>
              <a:rPr lang="en-US" altLang="ko-KR" dirty="0"/>
              <a:t>OCR(</a:t>
            </a:r>
            <a:r>
              <a:rPr lang="ko-KR" altLang="en-US" dirty="0"/>
              <a:t>광학문자인식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둘째 </a:t>
            </a:r>
            <a:r>
              <a:rPr lang="ko-KR" altLang="en-US" dirty="0" err="1"/>
              <a:t>딥러닝의</a:t>
            </a:r>
            <a:r>
              <a:rPr lang="ko-KR" altLang="en-US" dirty="0"/>
              <a:t> 한 종류인 </a:t>
            </a:r>
            <a:r>
              <a:rPr lang="en-US" altLang="ko-KR" dirty="0" err="1"/>
              <a:t>CycleGAN</a:t>
            </a:r>
            <a:endParaRPr lang="en-US" altLang="ko-KR" dirty="0"/>
          </a:p>
          <a:p>
            <a:r>
              <a:rPr lang="ko-KR" altLang="en-US" dirty="0"/>
              <a:t>셋째 </a:t>
            </a:r>
            <a:r>
              <a:rPr lang="en-US" altLang="ko-KR" dirty="0"/>
              <a:t>Image</a:t>
            </a:r>
            <a:r>
              <a:rPr lang="en-US" altLang="ko-KR" baseline="0" dirty="0"/>
              <a:t> to TTF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6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OCR</a:t>
            </a:r>
            <a:r>
              <a:rPr lang="ko-KR" altLang="en-US" dirty="0"/>
              <a:t>은 이미지에 있는 글자를 인식하여 텍스트 데이터로 변환해주는 기술입니다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08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CycleGAN</a:t>
            </a:r>
            <a:r>
              <a:rPr lang="ko-KR" altLang="en-US" dirty="0"/>
              <a:t>은 생성모델 </a:t>
            </a:r>
            <a:r>
              <a:rPr lang="en-US" altLang="ko-KR" dirty="0"/>
              <a:t>GAN</a:t>
            </a:r>
            <a:r>
              <a:rPr lang="ko-KR" altLang="en-US" dirty="0"/>
              <a:t>의 한 종류로 </a:t>
            </a:r>
            <a:r>
              <a:rPr lang="en-US" altLang="ko-KR" dirty="0"/>
              <a:t>X</a:t>
            </a:r>
            <a:r>
              <a:rPr lang="ko-KR" altLang="en-US" dirty="0"/>
              <a:t>데이터를 </a:t>
            </a:r>
            <a:r>
              <a:rPr lang="en-US" altLang="ko-KR" dirty="0"/>
              <a:t>Y</a:t>
            </a:r>
            <a:r>
              <a:rPr lang="ko-KR" altLang="en-US" dirty="0"/>
              <a:t>데이터처럼 만들어내는 기능을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en-US" altLang="ko-KR" dirty="0"/>
              <a:t>Generator</a:t>
            </a:r>
            <a:r>
              <a:rPr lang="ko-KR" altLang="en-US" dirty="0"/>
              <a:t>가 생성한 데이터를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en-US" altLang="ko-KR" dirty="0"/>
              <a:t>Discriminator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데이터를 이용하여 구별하고 이를 다시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en-US" altLang="ko-KR" dirty="0"/>
              <a:t>Generator</a:t>
            </a:r>
            <a:r>
              <a:rPr lang="ko-KR" altLang="en-US" dirty="0"/>
              <a:t>가 원본처럼 생성해낸다</a:t>
            </a:r>
            <a:r>
              <a:rPr lang="en-US" altLang="ko-KR" dirty="0"/>
              <a:t>. </a:t>
            </a:r>
            <a:r>
              <a:rPr lang="ko-KR" altLang="en-US" dirty="0"/>
              <a:t>다음은 반대로 </a:t>
            </a:r>
            <a:r>
              <a:rPr lang="en-US" altLang="ko-KR" dirty="0"/>
              <a:t>Y</a:t>
            </a:r>
            <a:r>
              <a:rPr lang="ko-KR" altLang="en-US" dirty="0"/>
              <a:t>가 생성해내고 </a:t>
            </a:r>
            <a:r>
              <a:rPr lang="en-US" altLang="ko-KR" dirty="0"/>
              <a:t>X</a:t>
            </a:r>
            <a:r>
              <a:rPr lang="ko-KR" altLang="en-US" dirty="0"/>
              <a:t>가 구분하고 다시 </a:t>
            </a:r>
            <a:r>
              <a:rPr lang="en-US" altLang="ko-KR" dirty="0"/>
              <a:t>X</a:t>
            </a:r>
            <a:r>
              <a:rPr lang="ko-KR" altLang="en-US" dirty="0"/>
              <a:t>가 원본처럼 생성하는 것을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작업을 통해 </a:t>
            </a:r>
            <a:r>
              <a:rPr lang="en-US" altLang="ko-KR" dirty="0"/>
              <a:t>Generator</a:t>
            </a:r>
            <a:r>
              <a:rPr lang="ko-KR" altLang="en-US" dirty="0"/>
              <a:t>와 </a:t>
            </a:r>
            <a:r>
              <a:rPr lang="en-US" altLang="ko-KR" dirty="0"/>
              <a:t>Discriminator</a:t>
            </a:r>
            <a:r>
              <a:rPr lang="ko-KR" altLang="en-US" dirty="0"/>
              <a:t>의 성능을 개선해 나간다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결과로 생성된 모델은 </a:t>
            </a:r>
            <a:r>
              <a:rPr lang="en-US" altLang="ko-KR" dirty="0"/>
              <a:t>X</a:t>
            </a:r>
            <a:r>
              <a:rPr lang="ko-KR" altLang="en-US" dirty="0"/>
              <a:t>데이터의 특징을 가지는 인풋이 들어왔을 때 </a:t>
            </a:r>
            <a:r>
              <a:rPr lang="en-US" altLang="ko-KR" dirty="0"/>
              <a:t>Y</a:t>
            </a:r>
            <a:r>
              <a:rPr lang="ko-KR" altLang="en-US" dirty="0"/>
              <a:t>의 특징을 가지는 데이터를 생성해낸다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[</a:t>
            </a:r>
            <a:r>
              <a:rPr lang="ko-KR" altLang="en-US" dirty="0"/>
              <a:t>다음페이지</a:t>
            </a:r>
            <a:r>
              <a:rPr lang="en-US" altLang="ko-KR" dirty="0"/>
              <a:t>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05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의 데이터로 말</a:t>
            </a:r>
            <a:r>
              <a:rPr lang="en-US" altLang="ko-KR" dirty="0"/>
              <a:t>, Y</a:t>
            </a:r>
            <a:r>
              <a:rPr lang="ko-KR" altLang="en-US" dirty="0"/>
              <a:t>의 데이터로 얼룩말을 가지고 학습한 모델은 말 이미지가 인풋으로 들어왔을 때</a:t>
            </a:r>
            <a:r>
              <a:rPr lang="ko-KR" altLang="en-US" baseline="0" dirty="0"/>
              <a:t> 오른쪽 이미지 처럼 얼룩말로 만들어내는 기능을 </a:t>
            </a:r>
            <a:r>
              <a:rPr lang="ko-KR" altLang="en-US" baseline="0" dirty="0" err="1"/>
              <a:t>하게된다</a:t>
            </a:r>
            <a:r>
              <a:rPr lang="en-US" altLang="ko-KR" baseline="0" dirty="0"/>
              <a:t>.[</a:t>
            </a:r>
            <a:r>
              <a:rPr lang="ko-KR" altLang="en-US" baseline="0" dirty="0"/>
              <a:t>다음페이지</a:t>
            </a:r>
            <a:r>
              <a:rPr lang="en-US" altLang="ko-KR" baseline="0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21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이 모델을 이용하여 사용자의 </a:t>
            </a:r>
            <a:r>
              <a:rPr lang="ko-KR" altLang="en-US" dirty="0" err="1"/>
              <a:t>손글씨</a:t>
            </a:r>
            <a:r>
              <a:rPr lang="ko-KR" altLang="en-US" dirty="0"/>
              <a:t> 몇 가지를 </a:t>
            </a:r>
            <a:r>
              <a:rPr lang="ko-KR" altLang="en-US" dirty="0" err="1"/>
              <a:t>입력받아</a:t>
            </a:r>
            <a:r>
              <a:rPr lang="ko-KR" altLang="en-US" dirty="0"/>
              <a:t> 나머지 글자들을 생성해내고자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18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Image to TTF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en-US" altLang="ko-KR" dirty="0"/>
              <a:t>Python</a:t>
            </a:r>
            <a:r>
              <a:rPr lang="ko-KR" altLang="en-US" dirty="0"/>
              <a:t>을 사용하여 글자 이미지들로 </a:t>
            </a:r>
            <a:r>
              <a:rPr lang="en-US" altLang="ko-KR" dirty="0"/>
              <a:t>TTF</a:t>
            </a:r>
            <a:r>
              <a:rPr lang="ko-KR" altLang="en-US" dirty="0"/>
              <a:t>글꼴을 생성했습니다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밑에 예시는 </a:t>
            </a:r>
            <a:r>
              <a:rPr lang="en-US" altLang="ko-KR" dirty="0"/>
              <a:t>Apple </a:t>
            </a:r>
            <a:r>
              <a:rPr lang="en-US" altLang="ko-KR" dirty="0" err="1"/>
              <a:t>Myungjo</a:t>
            </a:r>
            <a:r>
              <a:rPr lang="en-US" altLang="ko-KR" dirty="0"/>
              <a:t> </a:t>
            </a:r>
            <a:r>
              <a:rPr lang="ko-KR" altLang="en-US" dirty="0"/>
              <a:t>폰트로 ‘값’이라는 글자로</a:t>
            </a:r>
            <a:r>
              <a:rPr lang="en-US" altLang="ko-KR" dirty="0"/>
              <a:t>, </a:t>
            </a:r>
            <a:r>
              <a:rPr lang="en-US" altLang="ko-KR" dirty="0" err="1"/>
              <a:t>Nanum</a:t>
            </a:r>
            <a:r>
              <a:rPr lang="en-US" altLang="ko-KR" dirty="0"/>
              <a:t> Pen </a:t>
            </a:r>
            <a:r>
              <a:rPr lang="ko-KR" altLang="en-US" dirty="0"/>
              <a:t>폰트에 ‘</a:t>
            </a:r>
            <a:r>
              <a:rPr lang="ko-KR" altLang="en-US"/>
              <a:t>값’에 </a:t>
            </a:r>
            <a:r>
              <a:rPr lang="ko-KR" altLang="en-US" dirty="0"/>
              <a:t>해당하는 글자를 변경하여 생성한 폰트 사용 예시입니다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074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0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우리의 원래 주제는 가짜뉴스를 구별하는 </a:t>
            </a:r>
            <a:r>
              <a:rPr lang="en-US" altLang="ko-KR" dirty="0"/>
              <a:t>Fact Check</a:t>
            </a:r>
            <a:r>
              <a:rPr lang="ko-KR" altLang="en-US" dirty="0"/>
              <a:t>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62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앞으로의 계획에서 저희가 가장 중점을 두어야 할 부분은 </a:t>
            </a:r>
            <a:r>
              <a:rPr kumimoji="1" lang="en-US" altLang="ko-KR" dirty="0"/>
              <a:t>Cycle GAN</a:t>
            </a:r>
            <a:r>
              <a:rPr kumimoji="1" lang="ko-KR" altLang="en-US" dirty="0"/>
              <a:t> 의 정확도를 향상시키는 것입니다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Cycle GAN</a:t>
            </a:r>
            <a:r>
              <a:rPr kumimoji="1" lang="ko-KR" altLang="en-US" dirty="0"/>
              <a:t>의 정확도를 향상시키기 위해서 많은 데이터를 수집해야합니다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하지만 대부분의 폰트는 유료이기 때문에 다양한 폰트를 모으는데에 한계가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유전자 알고리즘을 사용하여 데이터의 특징에 대한 손실 없이 데이터의 개수를 늘릴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또한 다중 스케일을 적용하여 데이터의 개수를 늘릴 예정입니다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27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 왼쪽사진은</a:t>
            </a:r>
            <a:r>
              <a:rPr kumimoji="1" lang="en-US" altLang="ko-KR" dirty="0"/>
              <a:t> GAN</a:t>
            </a:r>
            <a:r>
              <a:rPr kumimoji="1" lang="ko-KR" altLang="en-US" dirty="0"/>
              <a:t> 알고리즘으로 인해 생성해낸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깐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이미지 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이는 머신러닝으로 인해 생성한 이미지이므로 이 결과를 그대로 폰트로 만들기에는 어려움이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이미지 처리가 필요합니다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우선 오츄알고리즘을 이용하여 이미지를 이진화 하면 다음 오른쪽이미지 처럼 생성된다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하지만 현재 결과도 폰트로 사용하기에는 부족하다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이미지 처리에 대한 다양한 방법을 고안해야 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이건 말하지말기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침식 후 팽창</a:t>
            </a:r>
            <a:r>
              <a:rPr kumimoji="1" lang="en-US" altLang="ko-KR" dirty="0"/>
              <a:t>(</a:t>
            </a:r>
            <a:r>
              <a:rPr kumimoji="1" lang="ko-KR" altLang="en-US" dirty="0"/>
              <a:t>열기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 를 사용하여 솔트 페이퍼 노이즈 제거 후 오추알고리즘 사용하면 더 정확도 높음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68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시연에 사용할 웹페이지을 만들 예정입니다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41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글자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11172</a:t>
            </a:r>
            <a:r>
              <a:rPr kumimoji="1" lang="ko-KR" altLang="en-US" baseline="0" dirty="0" smtClean="0"/>
              <a:t>자를 모두 생성하기위해서 다양한 모델을 생성하고</a:t>
            </a:r>
            <a:endParaRPr kumimoji="1" lang="en-US" altLang="ko-KR" baseline="0" dirty="0" smtClean="0"/>
          </a:p>
          <a:p>
            <a:r>
              <a:rPr kumimoji="1" lang="ko-KR" altLang="en-US" baseline="0" dirty="0" smtClean="0"/>
              <a:t>정확도가 높은 모델을 선별할 예정입니다</a:t>
            </a:r>
            <a:r>
              <a:rPr kumimoji="1" lang="en-US" altLang="ko-KR" baseline="0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2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40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</a:t>
            </a:r>
            <a:r>
              <a:rPr lang="en-US" altLang="ko-KR" dirty="0"/>
              <a:t>/</a:t>
            </a:r>
            <a:r>
              <a:rPr lang="ko-KR" altLang="en-US" dirty="0"/>
              <a:t>거짓으로 </a:t>
            </a:r>
            <a:r>
              <a:rPr lang="ko-KR" altLang="en-US" dirty="0" err="1"/>
              <a:t>라벨링</a:t>
            </a:r>
            <a:r>
              <a:rPr lang="ko-KR" altLang="en-US" dirty="0"/>
              <a:t> 된 뉴스 데이터가 부족하여 가짜 뉴스의 의미를  </a:t>
            </a:r>
            <a:r>
              <a:rPr lang="en-US" altLang="ko-KR" dirty="0"/>
              <a:t>‘</a:t>
            </a:r>
            <a:r>
              <a:rPr lang="ko-KR" altLang="en-US" dirty="0"/>
              <a:t>개인이 의도를 가지고 만들어 낸 거짓된 뉴스</a:t>
            </a:r>
            <a:r>
              <a:rPr lang="en-US" altLang="ko-KR" dirty="0"/>
              <a:t>’</a:t>
            </a:r>
            <a:r>
              <a:rPr lang="ko-KR" altLang="en-US" dirty="0"/>
              <a:t>로 한정</a:t>
            </a:r>
            <a:r>
              <a:rPr lang="ko-KR" altLang="en-US" baseline="0" dirty="0"/>
              <a:t> 지었으며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사실인 뉴스는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주요 언론사들로부터 공통적으로 기사화되는 뉴스</a:t>
            </a:r>
            <a:r>
              <a:rPr lang="en-US" altLang="ko-KR" baseline="0" dirty="0"/>
              <a:t>’</a:t>
            </a:r>
            <a:r>
              <a:rPr lang="ko-KR" altLang="en-US" baseline="0" dirty="0"/>
              <a:t>라고 가정하여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주요 언론사들로부터 기사화되지 않은 뉴스라면 새로운 뉴스이거나 가짜 뉴스이다</a:t>
            </a:r>
            <a:r>
              <a:rPr lang="en-US" altLang="ko-KR" baseline="0" dirty="0"/>
              <a:t>’</a:t>
            </a:r>
            <a:r>
              <a:rPr lang="ko-KR" altLang="en-US" baseline="0" dirty="0"/>
              <a:t>라는 접근을 하였습니다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이 접근에 대해서는 새로운 뉴스와 우리가 가정한 가짜 뉴스를 구분할 수 없었으며 주요 언론사들로부터 공통적으로 기사화된 뉴스는 사실이라고 가정하는 것에 대한 근거를 찾지 못하였습니다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5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우리는 </a:t>
            </a:r>
            <a:r>
              <a:rPr lang="en-US" altLang="ko-KR" dirty="0"/>
              <a:t>Fact</a:t>
            </a:r>
            <a:r>
              <a:rPr lang="en-US" altLang="ko-KR" baseline="0" dirty="0"/>
              <a:t> Check</a:t>
            </a:r>
            <a:r>
              <a:rPr lang="ko-KR" altLang="en-US" baseline="0" dirty="0"/>
              <a:t>주제를 과감히 버리고 </a:t>
            </a:r>
            <a:r>
              <a:rPr lang="en-US" altLang="ko-KR" baseline="0" dirty="0"/>
              <a:t>My Font</a:t>
            </a:r>
            <a:r>
              <a:rPr lang="ko-KR" altLang="en-US" baseline="0" dirty="0"/>
              <a:t>라는 새로운 주제를 선정하였습니다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저희 중가발표 </a:t>
            </a:r>
            <a:r>
              <a:rPr kumimoji="1" lang="en-US" altLang="ko-KR" dirty="0"/>
              <a:t>PPT </a:t>
            </a:r>
            <a:r>
              <a:rPr kumimoji="1" lang="ko-KR" altLang="en-US" dirty="0"/>
              <a:t>순서는 다음과 같습니다</a:t>
            </a:r>
            <a:r>
              <a:rPr kumimoji="1"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dirty="0"/>
              <a:t>프로젝트개요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역할분담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수행내용</a:t>
            </a:r>
            <a:endParaRPr kumimoji="1" lang="en-US" altLang="ko-KR" dirty="0"/>
          </a:p>
          <a:p>
            <a:pPr marL="228600" indent="-228600">
              <a:buAutoNum type="arabicPeriod"/>
            </a:pPr>
            <a:r>
              <a:rPr kumimoji="1" lang="ko-KR" altLang="en-US" dirty="0"/>
              <a:t>향후계획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30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프로젝트에 대한 전체적인 개요를 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8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사진은 기존에 한글 폰트를 생성하는 방법입니다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첫번째로는 눈금종이에 생성하고 싶은 폰트의 특성을 한칸 한칸 색칠하여 글자의 형태를 만들어냅니다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둘째로는 이 이미지를 스캔합니다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다음으로는 이를 다양한 툴을 사용하여 조금더 부드러운 형태로 변형합니다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전체적인 글자의 통일성을 확인합니다</a:t>
            </a:r>
            <a:r>
              <a:rPr lang="en-US" altLang="ko-KR" dirty="0"/>
              <a:t>.(4,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번이 둘다 글자의 통일성 확인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마지막으로는 높은 완성도를 위해 한번더 디테일한 부분을 수정합니다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전 페이지에서 설명하였듯이 한글 폰트 제작 과정은 많은 노력이 필요합니다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회의를 통해 폰트 컨셉을 결정한 후 대표 글자를 디자인 한 후 한글 초성 중성 종성의 모든 조합인</a:t>
            </a:r>
            <a:endParaRPr kumimoji="1" lang="en-US" altLang="ko-KR" dirty="0"/>
          </a:p>
          <a:p>
            <a:r>
              <a:rPr kumimoji="1" lang="en-US" altLang="ko-KR" dirty="0"/>
              <a:t>11,172</a:t>
            </a:r>
            <a:r>
              <a:rPr kumimoji="1" lang="ko-KR" altLang="en-US" dirty="0"/>
              <a:t>자의 글자를 디자인합니다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부분이 상당한 시간과 비용이 소요됩니다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마지막으로는 글꼴을 검수합니다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7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현재 영어로된 손글씨를 폰트로 생성해주는 소프트웨어는 존재합니다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한글과 다르게 영어는 전체 글자 수는 특수문자를 포함하여 약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여자일 뿐이고</a:t>
            </a:r>
            <a:endParaRPr kumimoji="1" lang="en-US" altLang="ko-KR" dirty="0"/>
          </a:p>
          <a:p>
            <a:r>
              <a:rPr kumimoji="1" lang="ko-KR" altLang="en-US" dirty="0"/>
              <a:t>제작기간은 한글의 폰트 제작기간보다 </a:t>
            </a:r>
            <a:r>
              <a:rPr kumimoji="1" lang="en-US" altLang="ko-KR" dirty="0"/>
              <a:t>3</a:t>
            </a:r>
            <a:r>
              <a:rPr kumimoji="1" lang="ko-KR" altLang="en-US" dirty="0"/>
              <a:t>분의 </a:t>
            </a:r>
            <a:r>
              <a:rPr kumimoji="1" lang="en-US" altLang="ko-KR" dirty="0"/>
              <a:t>1</a:t>
            </a:r>
            <a:r>
              <a:rPr kumimoji="1" lang="ko-KR" altLang="en-US" dirty="0"/>
              <a:t> 정도 소요됩니다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5F1F5-DECE-4BF5-8FF2-777FBE488D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3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0A90A8-45B1-4D5C-B2F8-091C1BF4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1B1DC04-7F1F-47C3-B499-98F9732A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1A7A833-8B73-473C-B3A5-E85CE3B0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01A7A3-C07A-4A8D-BED1-3E9EA52C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CF10AF-EC60-4DA0-9E30-4053F688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75D1EC-5B9A-43AB-8721-91F9A9C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4541190-BF59-43AA-9A4C-F00E5FA8A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603741-6B70-45AA-AF84-036C175E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FE886E6-A48C-47DF-9BD0-74771C3F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B2F3B2-68DF-435C-8465-AF7BB3C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2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065DB16-6987-4C7A-9C0C-EA976E23D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FA01BB2-194C-4398-8E88-958CF9F69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A28268B-1604-4806-9F00-BCDAD87C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B17776C-89FF-453B-A811-8712080E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278BD4-6EEE-4B88-BFCF-BDFAE2CE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1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A25A3F-721D-4287-969A-E774599C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27D26F5-00D6-4FEE-928E-1240579F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D683F4-7EC7-464D-BD2D-73E844E6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F56BD0-215D-47CB-9225-913187CB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8DF24A-2035-476E-A14B-8F0ECDBB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7CB7A4-93C5-4999-B19F-26F384E2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0ED35B6-E661-474B-9C78-DE6986FED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1759374-579A-4CF5-A1B8-4A4EBFC1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45140D-7675-403C-ABD7-4269AE58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630BD8-B1C5-4D4A-924B-AAF719A1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96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DDA5AD-5259-4B79-961E-A48E1F21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27082E8-5391-4F1D-9F4D-EE3965275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50BDE0A-6F30-46D6-86A5-8BA10046D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03A70DE-E984-4D77-BD39-3629CD94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066B31F-2BFC-47F6-A94D-F5F97334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EC860CD-3928-40B2-B9B6-613C08C7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5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512436-C02C-4133-85E3-FA2D963E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CB7735D-7AEE-4C47-B3B6-BD7BCBCD1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774F668-1F5A-4446-8ED8-CAC469D9B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98FACD8-A7BE-43D1-9520-62047970F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B4E31BA3-66D5-4F8E-91F7-4F22C8834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D855A66-748D-47E1-A05F-3787174E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30A9EE1-68ED-442B-A9FC-F746ABCB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0D168C92-21F9-4D31-9DFE-14D00F82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217FCF-7980-4C3E-AAC3-10A92832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72CE2403-E15B-461B-BADF-82C748DC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71E5A06-48EE-4464-A2B9-B7FE09E0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01DC34E-CF4D-4DF8-A243-BEFB4B45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1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5C4FDBA-FB95-43C7-96F9-0D61A694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ABDB53A-932A-4BF0-8E51-82977E24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86B5A44-8E6C-4A64-80C4-0A1F8D47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4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1658FCD-E39B-4A77-BF16-42787377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FF3B3A-C19C-4A43-B320-2A97FFA9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FE53202-7F0F-46B6-8C39-40F162DFA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BB00F00-D6EC-4CA8-9ECE-FE3091E2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BA0160F-821D-4B22-BAF6-B95EF3CD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184304E-51D3-4FEF-9A7C-E180E195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1B7EB8-577F-451C-899D-0719A960A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A3A401C8-2C4E-44A2-8C38-95552877B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2557E72-56F9-47AB-8DE2-7B6B8B8E1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9371A97-6ACC-41C6-99AD-298C2848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D87D45F-102F-447E-9B52-A52F6179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870483A-0E2C-44B9-9C5A-852937BA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6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0E1A81-19D9-42DA-895A-4DB09F3C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370943D-DD84-4AB5-9EF3-8DC9BF3D7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4367BE-7CBF-4F29-AE1A-2C20B2608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A4B8-89B4-4E23-8D62-523696776C58}" type="datetimeFigureOut">
              <a:rPr lang="ko-KR" altLang="en-US" smtClean="0"/>
              <a:t>2018. 4. 12.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DBCFD4-5114-4680-A856-1CB529E60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2523D0-54A4-466F-B9CC-0B39A9D5C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CE31-3994-4E99-B713-13D631D40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0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37EE53FC-CD54-4022-85DB-93993458E586}"/>
              </a:ext>
            </a:extLst>
          </p:cNvPr>
          <p:cNvSpPr/>
          <p:nvPr/>
        </p:nvSpPr>
        <p:spPr>
          <a:xfrm rot="6874908">
            <a:off x="-2151810" y="-686913"/>
            <a:ext cx="9462476" cy="7052171"/>
          </a:xfrm>
          <a:custGeom>
            <a:avLst/>
            <a:gdLst>
              <a:gd name="connsiteX0" fmla="*/ 3226028 w 9462476"/>
              <a:gd name="connsiteY0" fmla="*/ 7052171 h 7052171"/>
              <a:gd name="connsiteX1" fmla="*/ 151753 w 9462476"/>
              <a:gd name="connsiteY1" fmla="*/ 331732 h 7052171"/>
              <a:gd name="connsiteX2" fmla="*/ 7693252 w 9462476"/>
              <a:gd name="connsiteY2" fmla="*/ 331731 h 7052171"/>
              <a:gd name="connsiteX3" fmla="*/ 9462476 w 9462476"/>
              <a:gd name="connsiteY3" fmla="*/ 4199298 h 7052171"/>
              <a:gd name="connsiteX4" fmla="*/ 0 w 9462476"/>
              <a:gd name="connsiteY4" fmla="*/ 0 h 7052171"/>
              <a:gd name="connsiteX5" fmla="*/ 7541499 w 9462476"/>
              <a:gd name="connsiteY5" fmla="*/ 0 h 7052171"/>
              <a:gd name="connsiteX6" fmla="*/ 7613636 w 9462476"/>
              <a:gd name="connsiteY6" fmla="*/ 157692 h 7052171"/>
              <a:gd name="connsiteX7" fmla="*/ 72137 w 9462476"/>
              <a:gd name="connsiteY7" fmla="*/ 157692 h 705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62476" h="7052171">
                <a:moveTo>
                  <a:pt x="3226028" y="7052171"/>
                </a:moveTo>
                <a:lnTo>
                  <a:pt x="151753" y="331732"/>
                </a:lnTo>
                <a:lnTo>
                  <a:pt x="7693252" y="331731"/>
                </a:lnTo>
                <a:lnTo>
                  <a:pt x="9462476" y="4199298"/>
                </a:lnTo>
                <a:close/>
                <a:moveTo>
                  <a:pt x="0" y="0"/>
                </a:moveTo>
                <a:lnTo>
                  <a:pt x="7541499" y="0"/>
                </a:lnTo>
                <a:lnTo>
                  <a:pt x="7613636" y="157692"/>
                </a:lnTo>
                <a:lnTo>
                  <a:pt x="72137" y="157692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  <a:effectLst>
            <a:outerShdw blurRad="152400" dist="38100" sx="101000" sy="101000" algn="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541F5A3-2C1D-41C4-886A-828A18D55DB7}"/>
              </a:ext>
            </a:extLst>
          </p:cNvPr>
          <p:cNvSpPr txBox="1"/>
          <p:nvPr/>
        </p:nvSpPr>
        <p:spPr>
          <a:xfrm>
            <a:off x="6787366" y="1635921"/>
            <a:ext cx="5333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>
                <a:solidFill>
                  <a:srgbClr val="907075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My Font</a:t>
            </a:r>
          </a:p>
          <a:p>
            <a:pPr algn="ctr">
              <a:lnSpc>
                <a:spcPct val="150000"/>
              </a:lnSpc>
            </a:pPr>
            <a:r>
              <a:rPr lang="ko-KR" altLang="en-US" sz="4000" dirty="0">
                <a:solidFill>
                  <a:srgbClr val="907075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중간 평가 발표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2714E2-5412-4A34-AFF4-EFB9890B237D}"/>
              </a:ext>
            </a:extLst>
          </p:cNvPr>
          <p:cNvSpPr txBox="1"/>
          <p:nvPr/>
        </p:nvSpPr>
        <p:spPr>
          <a:xfrm>
            <a:off x="8038256" y="4131415"/>
            <a:ext cx="2831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황용환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김선규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오근택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이상욱</a:t>
            </a:r>
          </a:p>
        </p:txBody>
      </p:sp>
    </p:spTree>
    <p:extLst>
      <p:ext uri="{BB962C8B-B14F-4D97-AF65-F5344CB8AC3E}">
        <p14:creationId xmlns:p14="http://schemas.microsoft.com/office/powerpoint/2010/main" val="363619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4364923" y="-2147905"/>
            <a:ext cx="3369091" cy="3369091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5387497" y="-1442599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5993052-2655-4F8F-BE04-296B45194F0B}"/>
              </a:ext>
            </a:extLst>
          </p:cNvPr>
          <p:cNvSpPr txBox="1"/>
          <p:nvPr/>
        </p:nvSpPr>
        <p:spPr>
          <a:xfrm>
            <a:off x="4761229" y="171528"/>
            <a:ext cx="254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000" dirty="0">
                <a:solidFill>
                  <a:srgbClr val="8F918C"/>
                </a:solidFill>
              </a:rPr>
              <a:t>프로젝트 개요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81CD52-9268-4CE2-A2AB-2A425B815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68" y="5070081"/>
            <a:ext cx="1621663" cy="16216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6A73A90-489A-4BE2-9053-53E5D3B81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56" y="5541097"/>
            <a:ext cx="723687" cy="7236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9817836-A16E-4B1A-B694-214A0099B0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30" y="5518182"/>
            <a:ext cx="688549" cy="6885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86B3848-1DEF-41FB-B61A-6CACAADA5A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" y="5552817"/>
            <a:ext cx="723687" cy="7236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2BF4DB0-A87D-4911-AD05-E6719C65CD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91" y="5529902"/>
            <a:ext cx="688549" cy="68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05EB978-A6F8-408C-A333-C5F951C7B8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64" y="5543375"/>
            <a:ext cx="675076" cy="6750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F4C383F-663F-4AE2-A3D9-383BBD3DE1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25" y="5510850"/>
            <a:ext cx="675076" cy="67507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EBAD564D-A702-4AB1-9C61-E3152BF143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5502775"/>
            <a:ext cx="675076" cy="675076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AE757AF1-ABE1-447F-8D7A-9D6640E83B46}"/>
              </a:ext>
            </a:extLst>
          </p:cNvPr>
          <p:cNvSpPr/>
          <p:nvPr/>
        </p:nvSpPr>
        <p:spPr>
          <a:xfrm rot="10800000">
            <a:off x="0" y="5580954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225B89DA-0BF0-4F1E-A037-68E339954631}"/>
              </a:ext>
            </a:extLst>
          </p:cNvPr>
          <p:cNvSpPr/>
          <p:nvPr/>
        </p:nvSpPr>
        <p:spPr>
          <a:xfrm rot="10800000" flipH="1">
            <a:off x="9709610" y="5552817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8CF753D-5358-4246-A340-0D81443C5E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67" y="2429061"/>
            <a:ext cx="3340100" cy="2222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FB8EDF9-1938-BD45-AE43-97F85F1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47" y="2559688"/>
            <a:ext cx="2040661" cy="2040661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xmlns="" id="{07C0525E-8B0E-B844-BD9C-9A37DC84F687}"/>
              </a:ext>
            </a:extLst>
          </p:cNvPr>
          <p:cNvSpPr/>
          <p:nvPr/>
        </p:nvSpPr>
        <p:spPr>
          <a:xfrm>
            <a:off x="4926267" y="2970460"/>
            <a:ext cx="2163765" cy="1123122"/>
          </a:xfrm>
          <a:prstGeom prst="rightArrow">
            <a:avLst/>
          </a:prstGeom>
          <a:solidFill>
            <a:srgbClr val="F4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30FDD23-A36D-C647-AA7B-CE4FD976A4D5}"/>
              </a:ext>
            </a:extLst>
          </p:cNvPr>
          <p:cNvSpPr/>
          <p:nvPr/>
        </p:nvSpPr>
        <p:spPr>
          <a:xfrm>
            <a:off x="793074" y="2218407"/>
            <a:ext cx="3744695" cy="2643809"/>
          </a:xfrm>
          <a:prstGeom prst="rect">
            <a:avLst/>
          </a:prstGeom>
          <a:noFill/>
          <a:ln>
            <a:solidFill>
              <a:srgbClr val="F4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9B997C8-ACD4-4644-8710-0B1DD7BC5873}"/>
              </a:ext>
            </a:extLst>
          </p:cNvPr>
          <p:cNvSpPr/>
          <p:nvPr/>
        </p:nvSpPr>
        <p:spPr>
          <a:xfrm>
            <a:off x="7478531" y="2258115"/>
            <a:ext cx="3744695" cy="2643809"/>
          </a:xfrm>
          <a:prstGeom prst="rect">
            <a:avLst/>
          </a:prstGeom>
          <a:noFill/>
          <a:ln>
            <a:solidFill>
              <a:srgbClr val="F4F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xmlns="" id="{A7D5845F-6B72-3D45-899F-F8609E18BA3C}"/>
              </a:ext>
            </a:extLst>
          </p:cNvPr>
          <p:cNvSpPr txBox="1"/>
          <p:nvPr/>
        </p:nvSpPr>
        <p:spPr>
          <a:xfrm>
            <a:off x="4669770" y="2197685"/>
            <a:ext cx="2676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Machine Learning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599589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4423422" y="1741923"/>
            <a:ext cx="3369091" cy="3369091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5445996" y="2447229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54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A8A322-FAC0-4374-81F2-7AD56A167674}"/>
              </a:ext>
            </a:extLst>
          </p:cNvPr>
          <p:cNvSpPr txBox="1"/>
          <p:nvPr/>
        </p:nvSpPr>
        <p:spPr>
          <a:xfrm>
            <a:off x="4819728" y="3513471"/>
            <a:ext cx="2548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246387042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B72EC03-CB46-4F44-9FB2-206B35299FDF}"/>
              </a:ext>
            </a:extLst>
          </p:cNvPr>
          <p:cNvSpPr/>
          <p:nvPr/>
        </p:nvSpPr>
        <p:spPr>
          <a:xfrm>
            <a:off x="1055077" y="1167616"/>
            <a:ext cx="10086535" cy="2166424"/>
          </a:xfrm>
          <a:prstGeom prst="rect">
            <a:avLst/>
          </a:prstGeom>
          <a:solidFill>
            <a:srgbClr val="BEA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304492" y="335779"/>
            <a:ext cx="2003280" cy="2003280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658229" y="882410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54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A8A322-FAC0-4374-81F2-7AD56A167674}"/>
              </a:ext>
            </a:extLst>
          </p:cNvPr>
          <p:cNvSpPr txBox="1"/>
          <p:nvPr/>
        </p:nvSpPr>
        <p:spPr>
          <a:xfrm>
            <a:off x="6312091" y="2617565"/>
            <a:ext cx="431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r"/>
            <a:r>
              <a:rPr lang="ko-KR" altLang="en-US" sz="32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역할 분담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2BA3AC7-2830-47A7-AB27-72C1F12201F3}"/>
              </a:ext>
            </a:extLst>
          </p:cNvPr>
          <p:cNvGrpSpPr/>
          <p:nvPr/>
        </p:nvGrpSpPr>
        <p:grpSpPr>
          <a:xfrm>
            <a:off x="10660204" y="2852632"/>
            <a:ext cx="962815" cy="962815"/>
            <a:chOff x="1973418" y="2229851"/>
            <a:chExt cx="1042738" cy="104273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6FC00584-840F-4B05-9250-93812E963F2B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1729D3E7-4799-4CBD-8AB9-F8C79060B6F6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4B2075F-201C-4053-B8D2-35211D61CFC1}"/>
              </a:ext>
            </a:extLst>
          </p:cNvPr>
          <p:cNvSpPr/>
          <p:nvPr/>
        </p:nvSpPr>
        <p:spPr>
          <a:xfrm>
            <a:off x="423342" y="2339057"/>
            <a:ext cx="410922" cy="410922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938DB9C-057A-4A6A-9CEA-1AFC6C703800}"/>
              </a:ext>
            </a:extLst>
          </p:cNvPr>
          <p:cNvSpPr/>
          <p:nvPr/>
        </p:nvSpPr>
        <p:spPr>
          <a:xfrm>
            <a:off x="2306279" y="551904"/>
            <a:ext cx="284548" cy="284548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B226FD3-8D11-4AC4-BC48-D098A96AC5BF}"/>
              </a:ext>
            </a:extLst>
          </p:cNvPr>
          <p:cNvSpPr/>
          <p:nvPr/>
        </p:nvSpPr>
        <p:spPr>
          <a:xfrm>
            <a:off x="2873882" y="733479"/>
            <a:ext cx="284548" cy="284548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8B88290-3131-44AD-8866-7CD34C551D52}"/>
              </a:ext>
            </a:extLst>
          </p:cNvPr>
          <p:cNvSpPr/>
          <p:nvPr/>
        </p:nvSpPr>
        <p:spPr>
          <a:xfrm>
            <a:off x="11614478" y="2457918"/>
            <a:ext cx="394712" cy="394712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xmlns="" id="{41B3EB2B-3195-DC4D-86DA-ABC24B46863A}"/>
              </a:ext>
            </a:extLst>
          </p:cNvPr>
          <p:cNvSpPr txBox="1"/>
          <p:nvPr/>
        </p:nvSpPr>
        <p:spPr>
          <a:xfrm>
            <a:off x="1473130" y="3683903"/>
            <a:ext cx="8038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황용환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전반적인 프로세스 관리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김선규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웹 인터페이스 개발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오근택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영상처리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이상욱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데이터 수집 및 처리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공통 </a:t>
            </a:r>
            <a:r>
              <a:rPr kumimoji="1" lang="en-US" altLang="ko-KR" dirty="0"/>
              <a:t>:</a:t>
            </a:r>
            <a:r>
              <a:rPr kumimoji="1" lang="ko-KR" altLang="en-US" dirty="0"/>
              <a:t> 폰트 생성 모델 구현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979691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C268EBC3-A89E-4A81-A40A-B00EFC29065B}"/>
              </a:ext>
            </a:extLst>
          </p:cNvPr>
          <p:cNvGrpSpPr/>
          <p:nvPr/>
        </p:nvGrpSpPr>
        <p:grpSpPr>
          <a:xfrm>
            <a:off x="4423422" y="1741923"/>
            <a:ext cx="3369091" cy="3369091"/>
            <a:chOff x="1973418" y="2229851"/>
            <a:chExt cx="1042738" cy="104273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xmlns="" id="{161C0011-36AD-4E2E-A5E2-023309D2FDBF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xmlns="" id="{F3C21D7F-C61A-4055-AF19-5F146A88693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05E1F24-6215-40E8-A94F-43796336F414}"/>
              </a:ext>
            </a:extLst>
          </p:cNvPr>
          <p:cNvSpPr txBox="1"/>
          <p:nvPr/>
        </p:nvSpPr>
        <p:spPr>
          <a:xfrm>
            <a:off x="5445996" y="2447229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54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26BDC48F-A460-48E2-9751-C0A486B5A2C9}"/>
              </a:ext>
            </a:extLst>
          </p:cNvPr>
          <p:cNvSpPr txBox="1"/>
          <p:nvPr/>
        </p:nvSpPr>
        <p:spPr>
          <a:xfrm>
            <a:off x="4684384" y="3529178"/>
            <a:ext cx="284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수행 내용</a:t>
            </a:r>
          </a:p>
        </p:txBody>
      </p:sp>
    </p:spTree>
    <p:extLst>
      <p:ext uri="{BB962C8B-B14F-4D97-AF65-F5344CB8AC3E}">
        <p14:creationId xmlns:p14="http://schemas.microsoft.com/office/powerpoint/2010/main" val="346818866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B72EC03-CB46-4F44-9FB2-206B35299FDF}"/>
              </a:ext>
            </a:extLst>
          </p:cNvPr>
          <p:cNvSpPr/>
          <p:nvPr/>
        </p:nvSpPr>
        <p:spPr>
          <a:xfrm>
            <a:off x="1055077" y="1167616"/>
            <a:ext cx="10086535" cy="2166424"/>
          </a:xfrm>
          <a:prstGeom prst="rect">
            <a:avLst/>
          </a:prstGeom>
          <a:solidFill>
            <a:srgbClr val="BEA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304492" y="335779"/>
            <a:ext cx="2003280" cy="2003280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658229" y="882410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54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A8A322-FAC0-4374-81F2-7AD56A167674}"/>
              </a:ext>
            </a:extLst>
          </p:cNvPr>
          <p:cNvSpPr txBox="1"/>
          <p:nvPr/>
        </p:nvSpPr>
        <p:spPr>
          <a:xfrm>
            <a:off x="6312091" y="2617565"/>
            <a:ext cx="431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r"/>
            <a:r>
              <a:rPr lang="ko-KR" altLang="en-US" sz="3200" dirty="0">
                <a:solidFill>
                  <a:schemeClr val="bg1"/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사용 기술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2BA3AC7-2830-47A7-AB27-72C1F12201F3}"/>
              </a:ext>
            </a:extLst>
          </p:cNvPr>
          <p:cNvGrpSpPr/>
          <p:nvPr/>
        </p:nvGrpSpPr>
        <p:grpSpPr>
          <a:xfrm>
            <a:off x="10660204" y="2852632"/>
            <a:ext cx="962815" cy="962815"/>
            <a:chOff x="1973418" y="2229851"/>
            <a:chExt cx="1042738" cy="104273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6FC00584-840F-4B05-9250-93812E963F2B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1729D3E7-4799-4CBD-8AB9-F8C79060B6F6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4B2075F-201C-4053-B8D2-35211D61CFC1}"/>
              </a:ext>
            </a:extLst>
          </p:cNvPr>
          <p:cNvSpPr/>
          <p:nvPr/>
        </p:nvSpPr>
        <p:spPr>
          <a:xfrm>
            <a:off x="423342" y="2339057"/>
            <a:ext cx="410922" cy="410922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938DB9C-057A-4A6A-9CEA-1AFC6C703800}"/>
              </a:ext>
            </a:extLst>
          </p:cNvPr>
          <p:cNvSpPr/>
          <p:nvPr/>
        </p:nvSpPr>
        <p:spPr>
          <a:xfrm>
            <a:off x="2306279" y="551904"/>
            <a:ext cx="284548" cy="284548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B226FD3-8D11-4AC4-BC48-D098A96AC5BF}"/>
              </a:ext>
            </a:extLst>
          </p:cNvPr>
          <p:cNvSpPr/>
          <p:nvPr/>
        </p:nvSpPr>
        <p:spPr>
          <a:xfrm>
            <a:off x="2873882" y="733479"/>
            <a:ext cx="284548" cy="284548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8B88290-3131-44AD-8866-7CD34C551D52}"/>
              </a:ext>
            </a:extLst>
          </p:cNvPr>
          <p:cNvSpPr/>
          <p:nvPr/>
        </p:nvSpPr>
        <p:spPr>
          <a:xfrm>
            <a:off x="11614478" y="2457918"/>
            <a:ext cx="394712" cy="394712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050D49D9-A100-4ABB-8083-195A0645122D}"/>
              </a:ext>
            </a:extLst>
          </p:cNvPr>
          <p:cNvSpPr/>
          <p:nvPr/>
        </p:nvSpPr>
        <p:spPr>
          <a:xfrm>
            <a:off x="124383" y="5771529"/>
            <a:ext cx="40722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rgbClr val="8F918C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Optical Character Recognition</a:t>
            </a:r>
            <a:endParaRPr lang="ko-KR" altLang="en-US" dirty="0">
              <a:solidFill>
                <a:srgbClr val="8F918C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968C630-B5CF-42F6-BEEA-E2A1EDB6B209}"/>
              </a:ext>
            </a:extLst>
          </p:cNvPr>
          <p:cNvSpPr/>
          <p:nvPr/>
        </p:nvSpPr>
        <p:spPr>
          <a:xfrm>
            <a:off x="3401809" y="5771529"/>
            <a:ext cx="5149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rgbClr val="8F918C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Cycle 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8F918C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Generative Adversarial Networks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C904361-F94A-4FBC-B29D-65BA5D10A023}"/>
              </a:ext>
            </a:extLst>
          </p:cNvPr>
          <p:cNvSpPr/>
          <p:nvPr/>
        </p:nvSpPr>
        <p:spPr>
          <a:xfrm>
            <a:off x="7986411" y="5771529"/>
            <a:ext cx="3656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dirty="0">
                <a:solidFill>
                  <a:srgbClr val="8F918C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Image to TTF</a:t>
            </a:r>
            <a:endParaRPr lang="ko-KR" altLang="en-US" dirty="0">
              <a:solidFill>
                <a:srgbClr val="8F918C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D8AD7E8A-B4AA-D94B-B230-D744A0A1C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50" y="3550645"/>
            <a:ext cx="2051373" cy="20513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B129693-4C4A-0B4D-8E7D-F8A29D8461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33" y="4109006"/>
            <a:ext cx="3375015" cy="94127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89934956-7D05-B640-A516-908E361DE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38" y="3468418"/>
            <a:ext cx="2857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0899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B72EC03-CB46-4F44-9FB2-206B35299FDF}"/>
              </a:ext>
            </a:extLst>
          </p:cNvPr>
          <p:cNvSpPr/>
          <p:nvPr/>
        </p:nvSpPr>
        <p:spPr>
          <a:xfrm>
            <a:off x="1055077" y="551905"/>
            <a:ext cx="10086535" cy="5781211"/>
          </a:xfrm>
          <a:prstGeom prst="rect">
            <a:avLst/>
          </a:prstGeom>
          <a:solidFill>
            <a:srgbClr val="BEA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AAFB49F-219C-4C27-B13E-68357DA4E466}"/>
              </a:ext>
            </a:extLst>
          </p:cNvPr>
          <p:cNvSpPr/>
          <p:nvPr/>
        </p:nvSpPr>
        <p:spPr>
          <a:xfrm>
            <a:off x="1386651" y="787010"/>
            <a:ext cx="9423384" cy="870757"/>
          </a:xfrm>
          <a:prstGeom prst="rect">
            <a:avLst/>
          </a:pr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A8A322-FAC0-4374-81F2-7AD56A167674}"/>
              </a:ext>
            </a:extLst>
          </p:cNvPr>
          <p:cNvSpPr txBox="1"/>
          <p:nvPr/>
        </p:nvSpPr>
        <p:spPr>
          <a:xfrm>
            <a:off x="5700750" y="930000"/>
            <a:ext cx="431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OCR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2BA3AC7-2830-47A7-AB27-72C1F12201F3}"/>
              </a:ext>
            </a:extLst>
          </p:cNvPr>
          <p:cNvGrpSpPr/>
          <p:nvPr/>
        </p:nvGrpSpPr>
        <p:grpSpPr>
          <a:xfrm>
            <a:off x="10347158" y="5352083"/>
            <a:ext cx="1345496" cy="1345496"/>
            <a:chOff x="1973418" y="2229851"/>
            <a:chExt cx="1042738" cy="104273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6FC00584-840F-4B05-9250-93812E963F2B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1729D3E7-4799-4CBD-8AB9-F8C79060B6F6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4B2075F-201C-4053-B8D2-35211D61CFC1}"/>
              </a:ext>
            </a:extLst>
          </p:cNvPr>
          <p:cNvSpPr/>
          <p:nvPr/>
        </p:nvSpPr>
        <p:spPr>
          <a:xfrm>
            <a:off x="1142594" y="1367919"/>
            <a:ext cx="552883" cy="552883"/>
          </a:xfrm>
          <a:prstGeom prst="ellipse">
            <a:avLst/>
          </a:prstGeom>
          <a:solidFill>
            <a:srgbClr val="E9C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938DB9C-057A-4A6A-9CEA-1AFC6C703800}"/>
              </a:ext>
            </a:extLst>
          </p:cNvPr>
          <p:cNvSpPr/>
          <p:nvPr/>
        </p:nvSpPr>
        <p:spPr>
          <a:xfrm>
            <a:off x="912803" y="409631"/>
            <a:ext cx="284548" cy="284548"/>
          </a:xfrm>
          <a:prstGeom prst="ellipse">
            <a:avLst/>
          </a:prstGeom>
          <a:solidFill>
            <a:srgbClr val="E9C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B226FD3-8D11-4AC4-BC48-D098A96AC5BF}"/>
              </a:ext>
            </a:extLst>
          </p:cNvPr>
          <p:cNvSpPr/>
          <p:nvPr/>
        </p:nvSpPr>
        <p:spPr>
          <a:xfrm>
            <a:off x="218954" y="1296473"/>
            <a:ext cx="284548" cy="284548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8B88290-3131-44AD-8866-7CD34C551D52}"/>
              </a:ext>
            </a:extLst>
          </p:cNvPr>
          <p:cNvSpPr/>
          <p:nvPr/>
        </p:nvSpPr>
        <p:spPr>
          <a:xfrm>
            <a:off x="11524214" y="4703090"/>
            <a:ext cx="394712" cy="394712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https://lh6.googleusercontent.com/nVS45T6rM_M5MNymRiZXR_E1X4yiMFdcRqtdGr0MSirzhzPiWdAGXwVfp26zK-N0N-69XFiaiZcDSt0gwRUV0IEQ8e4gEco6Mpdfx2EvN-GMWl9SjjurMO0fcczb5UTdWyxcgMJq">
            <a:extLst>
              <a:ext uri="{FF2B5EF4-FFF2-40B4-BE49-F238E27FC236}">
                <a16:creationId xmlns:a16="http://schemas.microsoft.com/office/drawing/2014/main" xmlns="" id="{001C0CD8-4C10-A94E-BB24-56224C0E4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93" y="1920802"/>
            <a:ext cx="49911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q786vw4g-nvH_-RxALG1lGtlJf98C-_g15rnmmtzymr0dID8xZbmsvabxFrBpKe7r-3b_med1tLlJE58wbZCURsA8dNvYPgLI65zdiQ3L3tnsE-bIsup7Y3FbIHrIxawOccgS9Gd">
            <a:extLst>
              <a:ext uri="{FF2B5EF4-FFF2-40B4-BE49-F238E27FC236}">
                <a16:creationId xmlns:a16="http://schemas.microsoft.com/office/drawing/2014/main" xmlns="" id="{D3CE147E-049B-844E-8439-48897DE5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42" y="5044822"/>
            <a:ext cx="76454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오른쪽 화살표[R] 37">
            <a:extLst>
              <a:ext uri="{FF2B5EF4-FFF2-40B4-BE49-F238E27FC236}">
                <a16:creationId xmlns:a16="http://schemas.microsoft.com/office/drawing/2014/main" xmlns="" id="{1A115BA9-6AB4-C441-AE4E-8E6BD93E7145}"/>
              </a:ext>
            </a:extLst>
          </p:cNvPr>
          <p:cNvSpPr/>
          <p:nvPr/>
        </p:nvSpPr>
        <p:spPr>
          <a:xfrm rot="5400000">
            <a:off x="5575466" y="3915560"/>
            <a:ext cx="1045753" cy="795185"/>
          </a:xfrm>
          <a:prstGeom prst="rightArrow">
            <a:avLst/>
          </a:prstGeom>
          <a:solidFill>
            <a:srgbClr val="F4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965698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B72EC03-CB46-4F44-9FB2-206B35299FDF}"/>
              </a:ext>
            </a:extLst>
          </p:cNvPr>
          <p:cNvSpPr/>
          <p:nvPr/>
        </p:nvSpPr>
        <p:spPr>
          <a:xfrm>
            <a:off x="1055077" y="551905"/>
            <a:ext cx="10086535" cy="5781211"/>
          </a:xfrm>
          <a:prstGeom prst="rect">
            <a:avLst/>
          </a:prstGeom>
          <a:solidFill>
            <a:srgbClr val="BEA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AAFB49F-219C-4C27-B13E-68357DA4E466}"/>
              </a:ext>
            </a:extLst>
          </p:cNvPr>
          <p:cNvSpPr/>
          <p:nvPr/>
        </p:nvSpPr>
        <p:spPr>
          <a:xfrm>
            <a:off x="1386651" y="787010"/>
            <a:ext cx="9423384" cy="870757"/>
          </a:xfrm>
          <a:prstGeom prst="rect">
            <a:avLst/>
          </a:pr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A8A322-FAC0-4374-81F2-7AD56A167674}"/>
              </a:ext>
            </a:extLst>
          </p:cNvPr>
          <p:cNvSpPr txBox="1"/>
          <p:nvPr/>
        </p:nvSpPr>
        <p:spPr>
          <a:xfrm>
            <a:off x="1555536" y="912122"/>
            <a:ext cx="431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CycleGAN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2BA3AC7-2830-47A7-AB27-72C1F12201F3}"/>
              </a:ext>
            </a:extLst>
          </p:cNvPr>
          <p:cNvGrpSpPr/>
          <p:nvPr/>
        </p:nvGrpSpPr>
        <p:grpSpPr>
          <a:xfrm>
            <a:off x="10347158" y="5352083"/>
            <a:ext cx="1345496" cy="1345496"/>
            <a:chOff x="1973418" y="2229851"/>
            <a:chExt cx="1042738" cy="104273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6FC00584-840F-4B05-9250-93812E963F2B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1729D3E7-4799-4CBD-8AB9-F8C79060B6F6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4B2075F-201C-4053-B8D2-35211D61CFC1}"/>
              </a:ext>
            </a:extLst>
          </p:cNvPr>
          <p:cNvSpPr/>
          <p:nvPr/>
        </p:nvSpPr>
        <p:spPr>
          <a:xfrm>
            <a:off x="1142594" y="1367919"/>
            <a:ext cx="552883" cy="552883"/>
          </a:xfrm>
          <a:prstGeom prst="ellipse">
            <a:avLst/>
          </a:prstGeom>
          <a:solidFill>
            <a:srgbClr val="E9C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938DB9C-057A-4A6A-9CEA-1AFC6C703800}"/>
              </a:ext>
            </a:extLst>
          </p:cNvPr>
          <p:cNvSpPr/>
          <p:nvPr/>
        </p:nvSpPr>
        <p:spPr>
          <a:xfrm>
            <a:off x="912803" y="409631"/>
            <a:ext cx="284548" cy="284548"/>
          </a:xfrm>
          <a:prstGeom prst="ellipse">
            <a:avLst/>
          </a:prstGeom>
          <a:solidFill>
            <a:srgbClr val="E9C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B226FD3-8D11-4AC4-BC48-D098A96AC5BF}"/>
              </a:ext>
            </a:extLst>
          </p:cNvPr>
          <p:cNvSpPr/>
          <p:nvPr/>
        </p:nvSpPr>
        <p:spPr>
          <a:xfrm>
            <a:off x="218954" y="1296473"/>
            <a:ext cx="284548" cy="284548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8B88290-3131-44AD-8866-7CD34C551D52}"/>
              </a:ext>
            </a:extLst>
          </p:cNvPr>
          <p:cNvSpPr/>
          <p:nvPr/>
        </p:nvSpPr>
        <p:spPr>
          <a:xfrm>
            <a:off x="11524214" y="4703090"/>
            <a:ext cx="394712" cy="394712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https://lh4.googleusercontent.com/GxpktjKtLkJ7oy3ZCJbK6rWfT9UHT7Io31HdMCFHk0Mg2aooHVkPKJUc7UPnA5aTBmvMtRMSGKFJJnHYkLJwtNy1DCxB9cVBPZvW-hLKErujVwZAbmn9esY2txe9gCklgqSgcb6S">
            <a:extLst>
              <a:ext uri="{FF2B5EF4-FFF2-40B4-BE49-F238E27FC236}">
                <a16:creationId xmlns:a16="http://schemas.microsoft.com/office/drawing/2014/main" xmlns="" id="{44E5A2D3-4F44-1443-AF4D-BF6B3D280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43" y="2128060"/>
            <a:ext cx="76454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0380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B72EC03-CB46-4F44-9FB2-206B35299FDF}"/>
              </a:ext>
            </a:extLst>
          </p:cNvPr>
          <p:cNvSpPr/>
          <p:nvPr/>
        </p:nvSpPr>
        <p:spPr>
          <a:xfrm>
            <a:off x="1055077" y="551905"/>
            <a:ext cx="10086535" cy="5781211"/>
          </a:xfrm>
          <a:prstGeom prst="rect">
            <a:avLst/>
          </a:prstGeom>
          <a:solidFill>
            <a:srgbClr val="BEA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AAFB49F-219C-4C27-B13E-68357DA4E466}"/>
              </a:ext>
            </a:extLst>
          </p:cNvPr>
          <p:cNvSpPr/>
          <p:nvPr/>
        </p:nvSpPr>
        <p:spPr>
          <a:xfrm>
            <a:off x="1386651" y="787010"/>
            <a:ext cx="9423384" cy="870757"/>
          </a:xfrm>
          <a:prstGeom prst="rect">
            <a:avLst/>
          </a:pr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A8A322-FAC0-4374-81F2-7AD56A167674}"/>
              </a:ext>
            </a:extLst>
          </p:cNvPr>
          <p:cNvSpPr txBox="1"/>
          <p:nvPr/>
        </p:nvSpPr>
        <p:spPr>
          <a:xfrm>
            <a:off x="1555536" y="912122"/>
            <a:ext cx="431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CycleGAN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2BA3AC7-2830-47A7-AB27-72C1F12201F3}"/>
              </a:ext>
            </a:extLst>
          </p:cNvPr>
          <p:cNvGrpSpPr/>
          <p:nvPr/>
        </p:nvGrpSpPr>
        <p:grpSpPr>
          <a:xfrm>
            <a:off x="10347158" y="5352083"/>
            <a:ext cx="1345496" cy="1345496"/>
            <a:chOff x="1973418" y="2229851"/>
            <a:chExt cx="1042738" cy="104273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6FC00584-840F-4B05-9250-93812E963F2B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1729D3E7-4799-4CBD-8AB9-F8C79060B6F6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4B2075F-201C-4053-B8D2-35211D61CFC1}"/>
              </a:ext>
            </a:extLst>
          </p:cNvPr>
          <p:cNvSpPr/>
          <p:nvPr/>
        </p:nvSpPr>
        <p:spPr>
          <a:xfrm>
            <a:off x="1142594" y="1367919"/>
            <a:ext cx="552883" cy="552883"/>
          </a:xfrm>
          <a:prstGeom prst="ellipse">
            <a:avLst/>
          </a:prstGeom>
          <a:solidFill>
            <a:srgbClr val="E9C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938DB9C-057A-4A6A-9CEA-1AFC6C703800}"/>
              </a:ext>
            </a:extLst>
          </p:cNvPr>
          <p:cNvSpPr/>
          <p:nvPr/>
        </p:nvSpPr>
        <p:spPr>
          <a:xfrm>
            <a:off x="912803" y="409631"/>
            <a:ext cx="284548" cy="284548"/>
          </a:xfrm>
          <a:prstGeom prst="ellipse">
            <a:avLst/>
          </a:prstGeom>
          <a:solidFill>
            <a:srgbClr val="E9C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B226FD3-8D11-4AC4-BC48-D098A96AC5BF}"/>
              </a:ext>
            </a:extLst>
          </p:cNvPr>
          <p:cNvSpPr/>
          <p:nvPr/>
        </p:nvSpPr>
        <p:spPr>
          <a:xfrm>
            <a:off x="218954" y="1296473"/>
            <a:ext cx="284548" cy="284548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8B88290-3131-44AD-8866-7CD34C551D52}"/>
              </a:ext>
            </a:extLst>
          </p:cNvPr>
          <p:cNvSpPr/>
          <p:nvPr/>
        </p:nvSpPr>
        <p:spPr>
          <a:xfrm>
            <a:off x="11524214" y="4703090"/>
            <a:ext cx="394712" cy="394712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8" name="Picture 2" descr="https://lh5.googleusercontent.com/OQCDhFywKFxDa_iGUv-68URvVrZ-_vzzTn4dOh7Q3uswixLSd8-eYb0M39idpW4XDp4kk1oF5QLQVTRoLrifaWYjszr8NBkv5V1pErMm4v7XTTCsDSeNvKhCyk331qZhPmOVLjqC">
            <a:extLst>
              <a:ext uri="{FF2B5EF4-FFF2-40B4-BE49-F238E27FC236}">
                <a16:creationId xmlns:a16="http://schemas.microsoft.com/office/drawing/2014/main" xmlns="" id="{2E1FC88E-A4B7-4B40-8062-E6B85A57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941" y="237375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6.googleusercontent.com/6PgzfO927R4Itp66FLWfsDDW-rkqRX2cIYHYoM471AyAdEeTkdnC18O8u3igMZfosIhy_w51uWrvXBcrnqvFQN5R56E7bdobHBzoqStGVYCj9Bt09-aH0uQe_wZzu8xdCq7ekyYN">
            <a:extLst>
              <a:ext uri="{FF2B5EF4-FFF2-40B4-BE49-F238E27FC236}">
                <a16:creationId xmlns:a16="http://schemas.microsoft.com/office/drawing/2014/main" xmlns="" id="{68F322FF-14F1-4448-BA67-B08B9121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322" y="2373757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xmlns="" id="{8454BB33-B52C-BF43-AAFC-8191C8B11E72}"/>
              </a:ext>
            </a:extLst>
          </p:cNvPr>
          <p:cNvSpPr/>
          <p:nvPr/>
        </p:nvSpPr>
        <p:spPr>
          <a:xfrm>
            <a:off x="5012468" y="3278772"/>
            <a:ext cx="2163765" cy="1123122"/>
          </a:xfrm>
          <a:prstGeom prst="rightArrow">
            <a:avLst/>
          </a:prstGeom>
          <a:solidFill>
            <a:srgbClr val="F4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18521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B72EC03-CB46-4F44-9FB2-206B35299FDF}"/>
              </a:ext>
            </a:extLst>
          </p:cNvPr>
          <p:cNvSpPr/>
          <p:nvPr/>
        </p:nvSpPr>
        <p:spPr>
          <a:xfrm>
            <a:off x="1055077" y="532027"/>
            <a:ext cx="10086535" cy="5781211"/>
          </a:xfrm>
          <a:prstGeom prst="rect">
            <a:avLst/>
          </a:prstGeom>
          <a:solidFill>
            <a:srgbClr val="BEA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AAFB49F-219C-4C27-B13E-68357DA4E466}"/>
              </a:ext>
            </a:extLst>
          </p:cNvPr>
          <p:cNvSpPr/>
          <p:nvPr/>
        </p:nvSpPr>
        <p:spPr>
          <a:xfrm>
            <a:off x="1386651" y="787010"/>
            <a:ext cx="9423384" cy="870757"/>
          </a:xfrm>
          <a:prstGeom prst="rect">
            <a:avLst/>
          </a:pr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A8A322-FAC0-4374-81F2-7AD56A167674}"/>
              </a:ext>
            </a:extLst>
          </p:cNvPr>
          <p:cNvSpPr txBox="1"/>
          <p:nvPr/>
        </p:nvSpPr>
        <p:spPr>
          <a:xfrm>
            <a:off x="1555536" y="912122"/>
            <a:ext cx="431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CycleGAN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2BA3AC7-2830-47A7-AB27-72C1F12201F3}"/>
              </a:ext>
            </a:extLst>
          </p:cNvPr>
          <p:cNvGrpSpPr/>
          <p:nvPr/>
        </p:nvGrpSpPr>
        <p:grpSpPr>
          <a:xfrm>
            <a:off x="10347158" y="5352083"/>
            <a:ext cx="1345496" cy="1345496"/>
            <a:chOff x="1973418" y="2229851"/>
            <a:chExt cx="1042738" cy="104273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6FC00584-840F-4B05-9250-93812E963F2B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1729D3E7-4799-4CBD-8AB9-F8C79060B6F6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4B2075F-201C-4053-B8D2-35211D61CFC1}"/>
              </a:ext>
            </a:extLst>
          </p:cNvPr>
          <p:cNvSpPr/>
          <p:nvPr/>
        </p:nvSpPr>
        <p:spPr>
          <a:xfrm>
            <a:off x="1142594" y="1367919"/>
            <a:ext cx="552883" cy="552883"/>
          </a:xfrm>
          <a:prstGeom prst="ellipse">
            <a:avLst/>
          </a:prstGeom>
          <a:solidFill>
            <a:srgbClr val="E9C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938DB9C-057A-4A6A-9CEA-1AFC6C703800}"/>
              </a:ext>
            </a:extLst>
          </p:cNvPr>
          <p:cNvSpPr/>
          <p:nvPr/>
        </p:nvSpPr>
        <p:spPr>
          <a:xfrm>
            <a:off x="912803" y="409631"/>
            <a:ext cx="284548" cy="284548"/>
          </a:xfrm>
          <a:prstGeom prst="ellipse">
            <a:avLst/>
          </a:prstGeom>
          <a:solidFill>
            <a:srgbClr val="E9C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B226FD3-8D11-4AC4-BC48-D098A96AC5BF}"/>
              </a:ext>
            </a:extLst>
          </p:cNvPr>
          <p:cNvSpPr/>
          <p:nvPr/>
        </p:nvSpPr>
        <p:spPr>
          <a:xfrm>
            <a:off x="218954" y="1296473"/>
            <a:ext cx="284548" cy="284548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8B88290-3131-44AD-8866-7CD34C551D52}"/>
              </a:ext>
            </a:extLst>
          </p:cNvPr>
          <p:cNvSpPr/>
          <p:nvPr/>
        </p:nvSpPr>
        <p:spPr>
          <a:xfrm>
            <a:off x="11524214" y="4703090"/>
            <a:ext cx="394712" cy="394712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9A89075-E538-FF47-8650-9C4D2012A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43" y="2549027"/>
            <a:ext cx="7823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86665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B72EC03-CB46-4F44-9FB2-206B35299FDF}"/>
              </a:ext>
            </a:extLst>
          </p:cNvPr>
          <p:cNvSpPr/>
          <p:nvPr/>
        </p:nvSpPr>
        <p:spPr>
          <a:xfrm>
            <a:off x="1055077" y="551905"/>
            <a:ext cx="10086535" cy="5781211"/>
          </a:xfrm>
          <a:prstGeom prst="rect">
            <a:avLst/>
          </a:prstGeom>
          <a:solidFill>
            <a:srgbClr val="BEA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AAFB49F-219C-4C27-B13E-68357DA4E466}"/>
              </a:ext>
            </a:extLst>
          </p:cNvPr>
          <p:cNvSpPr/>
          <p:nvPr/>
        </p:nvSpPr>
        <p:spPr>
          <a:xfrm>
            <a:off x="1386651" y="787010"/>
            <a:ext cx="9423384" cy="870757"/>
          </a:xfrm>
          <a:prstGeom prst="rect">
            <a:avLst/>
          </a:pr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BA8A322-FAC0-4374-81F2-7AD56A167674}"/>
              </a:ext>
            </a:extLst>
          </p:cNvPr>
          <p:cNvSpPr txBox="1"/>
          <p:nvPr/>
        </p:nvSpPr>
        <p:spPr>
          <a:xfrm>
            <a:off x="1555536" y="912122"/>
            <a:ext cx="431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서울남산 장체EB" panose="02020603020101020101" pitchFamily="18" charset="-127"/>
                <a:ea typeface="서울남산 장체EB" panose="02020603020101020101" pitchFamily="18" charset="-127"/>
              </a:rPr>
              <a:t>Image to TTF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서울남산 장체EB" panose="02020603020101020101" pitchFamily="18" charset="-127"/>
              <a:ea typeface="서울남산 장체EB" panose="0202060302010102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2BA3AC7-2830-47A7-AB27-72C1F12201F3}"/>
              </a:ext>
            </a:extLst>
          </p:cNvPr>
          <p:cNvGrpSpPr/>
          <p:nvPr/>
        </p:nvGrpSpPr>
        <p:grpSpPr>
          <a:xfrm>
            <a:off x="10347158" y="5352083"/>
            <a:ext cx="1345496" cy="1345496"/>
            <a:chOff x="1973418" y="2229851"/>
            <a:chExt cx="1042738" cy="104273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6FC00584-840F-4B05-9250-93812E963F2B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1729D3E7-4799-4CBD-8AB9-F8C79060B6F6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4B2075F-201C-4053-B8D2-35211D61CFC1}"/>
              </a:ext>
            </a:extLst>
          </p:cNvPr>
          <p:cNvSpPr/>
          <p:nvPr/>
        </p:nvSpPr>
        <p:spPr>
          <a:xfrm>
            <a:off x="1142594" y="1367919"/>
            <a:ext cx="552883" cy="552883"/>
          </a:xfrm>
          <a:prstGeom prst="ellipse">
            <a:avLst/>
          </a:prstGeom>
          <a:solidFill>
            <a:srgbClr val="E9C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1938DB9C-057A-4A6A-9CEA-1AFC6C703800}"/>
              </a:ext>
            </a:extLst>
          </p:cNvPr>
          <p:cNvSpPr/>
          <p:nvPr/>
        </p:nvSpPr>
        <p:spPr>
          <a:xfrm>
            <a:off x="912803" y="409631"/>
            <a:ext cx="284548" cy="284548"/>
          </a:xfrm>
          <a:prstGeom prst="ellipse">
            <a:avLst/>
          </a:prstGeom>
          <a:solidFill>
            <a:srgbClr val="E9C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6B226FD3-8D11-4AC4-BC48-D098A96AC5BF}"/>
              </a:ext>
            </a:extLst>
          </p:cNvPr>
          <p:cNvSpPr/>
          <p:nvPr/>
        </p:nvSpPr>
        <p:spPr>
          <a:xfrm>
            <a:off x="218954" y="1296473"/>
            <a:ext cx="284548" cy="284548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88B88290-3131-44AD-8866-7CD34C551D52}"/>
              </a:ext>
            </a:extLst>
          </p:cNvPr>
          <p:cNvSpPr/>
          <p:nvPr/>
        </p:nvSpPr>
        <p:spPr>
          <a:xfrm>
            <a:off x="11524214" y="4703090"/>
            <a:ext cx="394712" cy="394712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https://lh6.googleusercontent.com/nVXq7yheHBcoMkKWO2VushwuvH-zMTZ4JzYufJbOVB52AQwMu9_q-odiAZIx0K1tpvwPE9E_8-6INikXQ_Dk1nB5L1sxKKbA5_mkx6thXpF7S3Tobll6NCRO-Sy0O08j5vmaZy8a">
            <a:extLst>
              <a:ext uri="{FF2B5EF4-FFF2-40B4-BE49-F238E27FC236}">
                <a16:creationId xmlns:a16="http://schemas.microsoft.com/office/drawing/2014/main" xmlns="" id="{F50C5A2D-D4FD-6540-A569-08BA01A9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43" y="2127278"/>
            <a:ext cx="76454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2768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0FC427B-4283-2147-8F14-48A1ECAB7DE4}"/>
              </a:ext>
            </a:extLst>
          </p:cNvPr>
          <p:cNvGrpSpPr/>
          <p:nvPr/>
        </p:nvGrpSpPr>
        <p:grpSpPr>
          <a:xfrm>
            <a:off x="4423422" y="1741923"/>
            <a:ext cx="3369091" cy="3369091"/>
            <a:chOff x="4423422" y="1741923"/>
            <a:chExt cx="3369091" cy="336909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A58E167B-29C3-4865-B71F-5ACCDE473EDF}"/>
                </a:ext>
              </a:extLst>
            </p:cNvPr>
            <p:cNvGrpSpPr/>
            <p:nvPr/>
          </p:nvGrpSpPr>
          <p:grpSpPr>
            <a:xfrm>
              <a:off x="4423422" y="1741923"/>
              <a:ext cx="3369091" cy="3369091"/>
              <a:chOff x="1973418" y="2229851"/>
              <a:chExt cx="1042738" cy="1042738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22B9A7AD-D15D-477A-8187-9AD6368BBB07}"/>
                  </a:ext>
                </a:extLst>
              </p:cNvPr>
              <p:cNvSpPr/>
              <p:nvPr/>
            </p:nvSpPr>
            <p:spPr>
              <a:xfrm>
                <a:off x="1973418" y="2229851"/>
                <a:ext cx="1042738" cy="1042738"/>
              </a:xfrm>
              <a:prstGeom prst="ellipse">
                <a:avLst/>
              </a:prstGeom>
              <a:noFill/>
              <a:ln w="76200">
                <a:solidFill>
                  <a:srgbClr val="F4F1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8DA4073D-4F2A-46DF-A586-6AB669F6A4F8}"/>
                  </a:ext>
                </a:extLst>
              </p:cNvPr>
              <p:cNvSpPr/>
              <p:nvPr/>
            </p:nvSpPr>
            <p:spPr>
              <a:xfrm>
                <a:off x="2061650" y="2318083"/>
                <a:ext cx="866273" cy="866273"/>
              </a:xfrm>
              <a:prstGeom prst="ellipse">
                <a:avLst/>
              </a:prstGeom>
              <a:solidFill>
                <a:srgbClr val="E9D9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BA8A322-FAC0-4374-81F2-7AD56A167674}"/>
                </a:ext>
              </a:extLst>
            </p:cNvPr>
            <p:cNvSpPr txBox="1"/>
            <p:nvPr/>
          </p:nvSpPr>
          <p:spPr>
            <a:xfrm>
              <a:off x="4819728" y="3134079"/>
              <a:ext cx="25483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Fact Check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13862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64166F80-4296-4416-A164-26190D38B440}"/>
              </a:ext>
            </a:extLst>
          </p:cNvPr>
          <p:cNvGrpSpPr/>
          <p:nvPr/>
        </p:nvGrpSpPr>
        <p:grpSpPr>
          <a:xfrm>
            <a:off x="4423422" y="1741923"/>
            <a:ext cx="3369091" cy="3369091"/>
            <a:chOff x="1973418" y="2229851"/>
            <a:chExt cx="1042738" cy="104273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xmlns="" id="{286BB1E6-43A6-4063-AA75-B86E180374F0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5835EE22-5E0B-483D-89A9-FB0ED03CC893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6DE9135-220F-461F-A746-E9F648F58817}"/>
              </a:ext>
            </a:extLst>
          </p:cNvPr>
          <p:cNvSpPr txBox="1"/>
          <p:nvPr/>
        </p:nvSpPr>
        <p:spPr>
          <a:xfrm>
            <a:off x="5445996" y="2447229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54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CE5416C-C694-4BB3-A00F-243C1C046D3B}"/>
              </a:ext>
            </a:extLst>
          </p:cNvPr>
          <p:cNvSpPr txBox="1"/>
          <p:nvPr/>
        </p:nvSpPr>
        <p:spPr>
          <a:xfrm>
            <a:off x="4819728" y="3513471"/>
            <a:ext cx="2548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141072810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4364923" y="-2147905"/>
            <a:ext cx="3369091" cy="3369091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5387497" y="-1442599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5993052-2655-4F8F-BE04-296B45194F0B}"/>
              </a:ext>
            </a:extLst>
          </p:cNvPr>
          <p:cNvSpPr txBox="1"/>
          <p:nvPr/>
        </p:nvSpPr>
        <p:spPr>
          <a:xfrm>
            <a:off x="4761229" y="171528"/>
            <a:ext cx="254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000" dirty="0">
                <a:solidFill>
                  <a:srgbClr val="8F918C"/>
                </a:solidFill>
              </a:rPr>
              <a:t>향후 계획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81CD52-9268-4CE2-A2AB-2A425B815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68" y="5070081"/>
            <a:ext cx="1621663" cy="16216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6A73A90-489A-4BE2-9053-53E5D3B81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56" y="5541097"/>
            <a:ext cx="723687" cy="7236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9817836-A16E-4B1A-B694-214A0099B0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30" y="5518182"/>
            <a:ext cx="688549" cy="6885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86B3848-1DEF-41FB-B61A-6CACAADA5A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" y="5552817"/>
            <a:ext cx="723687" cy="7236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2BF4DB0-A87D-4911-AD05-E6719C65CD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91" y="5529902"/>
            <a:ext cx="688549" cy="68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05EB978-A6F8-408C-A333-C5F951C7B8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64" y="5543375"/>
            <a:ext cx="675076" cy="6750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F4C383F-663F-4AE2-A3D9-383BBD3DE1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25" y="5510850"/>
            <a:ext cx="675076" cy="67507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EBAD564D-A702-4AB1-9C61-E3152BF143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5502775"/>
            <a:ext cx="675076" cy="675076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AE757AF1-ABE1-447F-8D7A-9D6640E83B46}"/>
              </a:ext>
            </a:extLst>
          </p:cNvPr>
          <p:cNvSpPr/>
          <p:nvPr/>
        </p:nvSpPr>
        <p:spPr>
          <a:xfrm rot="10800000">
            <a:off x="0" y="5580954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225B89DA-0BF0-4F1E-A037-68E339954631}"/>
              </a:ext>
            </a:extLst>
          </p:cNvPr>
          <p:cNvSpPr/>
          <p:nvPr/>
        </p:nvSpPr>
        <p:spPr>
          <a:xfrm rot="10800000" flipH="1">
            <a:off x="9709610" y="5552817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xmlns="" id="{A7D5845F-6B72-3D45-899F-F8609E18BA3C}"/>
              </a:ext>
            </a:extLst>
          </p:cNvPr>
          <p:cNvSpPr txBox="1"/>
          <p:nvPr/>
        </p:nvSpPr>
        <p:spPr>
          <a:xfrm>
            <a:off x="926582" y="1108108"/>
            <a:ext cx="343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Cycle GAN</a:t>
            </a:r>
            <a:r>
              <a:rPr kumimoji="1" lang="ko-KR" altLang="en-US" sz="2400" dirty="0"/>
              <a:t> 정확도 향상</a:t>
            </a:r>
          </a:p>
        </p:txBody>
      </p:sp>
      <p:sp>
        <p:nvSpPr>
          <p:cNvPr id="2" name="텍스트상자 1">
            <a:extLst>
              <a:ext uri="{FF2B5EF4-FFF2-40B4-BE49-F238E27FC236}">
                <a16:creationId xmlns:a16="http://schemas.microsoft.com/office/drawing/2014/main" xmlns="" id="{0A2D9BA6-8943-D04C-B76F-0F194B74FFD5}"/>
              </a:ext>
            </a:extLst>
          </p:cNvPr>
          <p:cNvSpPr txBox="1"/>
          <p:nvPr/>
        </p:nvSpPr>
        <p:spPr>
          <a:xfrm>
            <a:off x="2176670" y="2822713"/>
            <a:ext cx="75328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많은 데이터 수집이 필요함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데이터로 사용할 무료 폰트는 한계가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유전자 알고리즘을 사용하여 폰트 이미지를 변형하여 데이터 개수 증가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이미지를 다중스케일을 적용하여 데이터 개수 증가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351897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4364923" y="-2147905"/>
            <a:ext cx="3369091" cy="3369091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5387497" y="-1442599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5993052-2655-4F8F-BE04-296B45194F0B}"/>
              </a:ext>
            </a:extLst>
          </p:cNvPr>
          <p:cNvSpPr txBox="1"/>
          <p:nvPr/>
        </p:nvSpPr>
        <p:spPr>
          <a:xfrm>
            <a:off x="4761229" y="171528"/>
            <a:ext cx="254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000" dirty="0">
                <a:solidFill>
                  <a:srgbClr val="8F918C"/>
                </a:solidFill>
              </a:rPr>
              <a:t>향후 계획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81CD52-9268-4CE2-A2AB-2A425B815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68" y="5070081"/>
            <a:ext cx="1621663" cy="16216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6A73A90-489A-4BE2-9053-53E5D3B81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56" y="5541097"/>
            <a:ext cx="723687" cy="7236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9817836-A16E-4B1A-B694-214A0099B0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30" y="5518182"/>
            <a:ext cx="688549" cy="6885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86B3848-1DEF-41FB-B61A-6CACAADA5A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" y="5552817"/>
            <a:ext cx="723687" cy="7236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2BF4DB0-A87D-4911-AD05-E6719C65CD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91" y="5529902"/>
            <a:ext cx="688549" cy="68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05EB978-A6F8-408C-A333-C5F951C7B8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64" y="5543375"/>
            <a:ext cx="675076" cy="6750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F4C383F-663F-4AE2-A3D9-383BBD3DE1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25" y="5510850"/>
            <a:ext cx="675076" cy="67507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EBAD564D-A702-4AB1-9C61-E3152BF143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5502775"/>
            <a:ext cx="675076" cy="675076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AE757AF1-ABE1-447F-8D7A-9D6640E83B46}"/>
              </a:ext>
            </a:extLst>
          </p:cNvPr>
          <p:cNvSpPr/>
          <p:nvPr/>
        </p:nvSpPr>
        <p:spPr>
          <a:xfrm rot="10800000">
            <a:off x="0" y="5580954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225B89DA-0BF0-4F1E-A037-68E339954631}"/>
              </a:ext>
            </a:extLst>
          </p:cNvPr>
          <p:cNvSpPr/>
          <p:nvPr/>
        </p:nvSpPr>
        <p:spPr>
          <a:xfrm rot="10800000" flipH="1">
            <a:off x="9709610" y="5552817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xmlns="" id="{A7D5845F-6B72-3D45-899F-F8609E18BA3C}"/>
              </a:ext>
            </a:extLst>
          </p:cNvPr>
          <p:cNvSpPr txBox="1"/>
          <p:nvPr/>
        </p:nvSpPr>
        <p:spPr>
          <a:xfrm>
            <a:off x="926582" y="1108108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생성된 이미지 후처리</a:t>
            </a:r>
          </a:p>
        </p:txBody>
      </p:sp>
      <p:pic>
        <p:nvPicPr>
          <p:cNvPr id="6146" name="Picture 2" descr="https://lh4.googleusercontent.com/Y20AFi1gaTP6XiTlwH97SjsuWQ1iMs21EjgB2vophAWFM9kL3K0DO6ZhOcbwTPc2Mc-BjutnyncI5LRs4EQ8QoHZJXZGSGiBT_XaW3up5WQW3dDx75BfIAXZSgYYN4DIn6llkUQo">
            <a:extLst>
              <a:ext uri="{FF2B5EF4-FFF2-40B4-BE49-F238E27FC236}">
                <a16:creationId xmlns:a16="http://schemas.microsoft.com/office/drawing/2014/main" xmlns="" id="{B57189F6-533A-A04A-A924-98C36B07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60" y="2466581"/>
            <a:ext cx="25654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xmlns="" id="{430EC4EB-E927-9145-BC69-828F98D2F1B8}"/>
              </a:ext>
            </a:extLst>
          </p:cNvPr>
          <p:cNvSpPr/>
          <p:nvPr/>
        </p:nvSpPr>
        <p:spPr>
          <a:xfrm>
            <a:off x="4743066" y="2978750"/>
            <a:ext cx="2163765" cy="1123122"/>
          </a:xfrm>
          <a:prstGeom prst="rightArrow">
            <a:avLst/>
          </a:prstGeom>
          <a:solidFill>
            <a:srgbClr val="F4F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148" name="Picture 4" descr="https://lh3.googleusercontent.com/VdxEgyk16Cekh4JxLW33UKYC7ED-HidyLtEwNHgU5oZqzSb7RB5GCIjfWjzWqq3L0S0wRtq02N4zPnGqtPm-eij2jNLotkm2wLCwzXcLPu-Ea6ozwCdrAKw0Saf0BH5n61uoIUEk">
            <a:extLst>
              <a:ext uri="{FF2B5EF4-FFF2-40B4-BE49-F238E27FC236}">
                <a16:creationId xmlns:a16="http://schemas.microsoft.com/office/drawing/2014/main" xmlns="" id="{B001C500-C645-DB44-B186-A0ED714EE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679" y="2466581"/>
            <a:ext cx="25654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7454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4364923" y="-2147905"/>
            <a:ext cx="3369091" cy="3369091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5387497" y="-1442599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5993052-2655-4F8F-BE04-296B45194F0B}"/>
              </a:ext>
            </a:extLst>
          </p:cNvPr>
          <p:cNvSpPr txBox="1"/>
          <p:nvPr/>
        </p:nvSpPr>
        <p:spPr>
          <a:xfrm>
            <a:off x="4761229" y="171528"/>
            <a:ext cx="254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000" dirty="0">
                <a:solidFill>
                  <a:srgbClr val="8F918C"/>
                </a:solidFill>
              </a:rPr>
              <a:t>향후 계획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81CD52-9268-4CE2-A2AB-2A425B815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68" y="5070081"/>
            <a:ext cx="1621663" cy="16216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6A73A90-489A-4BE2-9053-53E5D3B81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56" y="5541097"/>
            <a:ext cx="723687" cy="7236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9817836-A16E-4B1A-B694-214A0099B0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30" y="5518182"/>
            <a:ext cx="688549" cy="6885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86B3848-1DEF-41FB-B61A-6CACAADA5A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" y="5552817"/>
            <a:ext cx="723687" cy="7236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2BF4DB0-A87D-4911-AD05-E6719C65CD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91" y="5529902"/>
            <a:ext cx="688549" cy="68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05EB978-A6F8-408C-A333-C5F951C7B8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64" y="5543375"/>
            <a:ext cx="675076" cy="6750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F4C383F-663F-4AE2-A3D9-383BBD3DE1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25" y="5510850"/>
            <a:ext cx="675076" cy="67507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EBAD564D-A702-4AB1-9C61-E3152BF143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5502775"/>
            <a:ext cx="675076" cy="675076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AE757AF1-ABE1-447F-8D7A-9D6640E83B46}"/>
              </a:ext>
            </a:extLst>
          </p:cNvPr>
          <p:cNvSpPr/>
          <p:nvPr/>
        </p:nvSpPr>
        <p:spPr>
          <a:xfrm rot="10800000">
            <a:off x="0" y="5580954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225B89DA-0BF0-4F1E-A037-68E339954631}"/>
              </a:ext>
            </a:extLst>
          </p:cNvPr>
          <p:cNvSpPr/>
          <p:nvPr/>
        </p:nvSpPr>
        <p:spPr>
          <a:xfrm rot="10800000" flipH="1">
            <a:off x="9709610" y="5552817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xmlns="" id="{A7D5845F-6B72-3D45-899F-F8609E18BA3C}"/>
              </a:ext>
            </a:extLst>
          </p:cNvPr>
          <p:cNvSpPr txBox="1"/>
          <p:nvPr/>
        </p:nvSpPr>
        <p:spPr>
          <a:xfrm>
            <a:off x="926582" y="1108108"/>
            <a:ext cx="4316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Web Interface</a:t>
            </a:r>
            <a:r>
              <a:rPr kumimoji="1" lang="ko-KR" altLang="en-US" sz="2400" dirty="0"/>
              <a:t> 디자인 및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5C33F632-1444-8E48-83C6-89DC7BBAA1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5" y="2102483"/>
            <a:ext cx="6674347" cy="331618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04922364-C781-114D-8F1D-9EDBAAAF79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43" y="2323449"/>
            <a:ext cx="3856287" cy="2874251"/>
          </a:xfrm>
          <a:prstGeom prst="rect">
            <a:avLst/>
          </a:prstGeom>
        </p:spPr>
      </p:pic>
      <p:sp>
        <p:nvSpPr>
          <p:cNvPr id="5" name="더하기 4">
            <a:extLst>
              <a:ext uri="{FF2B5EF4-FFF2-40B4-BE49-F238E27FC236}">
                <a16:creationId xmlns:a16="http://schemas.microsoft.com/office/drawing/2014/main" xmlns="" id="{9A2E6D8D-8B66-4B45-B7F3-15AC66CB422D}"/>
              </a:ext>
            </a:extLst>
          </p:cNvPr>
          <p:cNvSpPr/>
          <p:nvPr/>
        </p:nvSpPr>
        <p:spPr>
          <a:xfrm>
            <a:off x="6195232" y="3317294"/>
            <a:ext cx="1253701" cy="1172817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49307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4364923" y="-2147905"/>
            <a:ext cx="3369091" cy="3369091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5387497" y="-1442599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5993052-2655-4F8F-BE04-296B45194F0B}"/>
              </a:ext>
            </a:extLst>
          </p:cNvPr>
          <p:cNvSpPr txBox="1"/>
          <p:nvPr/>
        </p:nvSpPr>
        <p:spPr>
          <a:xfrm>
            <a:off x="4761229" y="171528"/>
            <a:ext cx="254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000" dirty="0">
                <a:solidFill>
                  <a:srgbClr val="8F918C"/>
                </a:solidFill>
              </a:rPr>
              <a:t>향후 계획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81CD52-9268-4CE2-A2AB-2A425B815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68" y="5070081"/>
            <a:ext cx="1621663" cy="16216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6A73A90-489A-4BE2-9053-53E5D3B81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56" y="5541097"/>
            <a:ext cx="723687" cy="7236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9817836-A16E-4B1A-B694-214A0099B0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30" y="5518182"/>
            <a:ext cx="688549" cy="6885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86B3848-1DEF-41FB-B61A-6CACAADA5A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" y="5552817"/>
            <a:ext cx="723687" cy="7236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2BF4DB0-A87D-4911-AD05-E6719C65CD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91" y="5529902"/>
            <a:ext cx="688549" cy="68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05EB978-A6F8-408C-A333-C5F951C7B8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64" y="5543375"/>
            <a:ext cx="675076" cy="6750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F4C383F-663F-4AE2-A3D9-383BBD3DE1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25" y="5510850"/>
            <a:ext cx="675076" cy="67507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EBAD564D-A702-4AB1-9C61-E3152BF143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5502775"/>
            <a:ext cx="675076" cy="675076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AE757AF1-ABE1-447F-8D7A-9D6640E83B46}"/>
              </a:ext>
            </a:extLst>
          </p:cNvPr>
          <p:cNvSpPr/>
          <p:nvPr/>
        </p:nvSpPr>
        <p:spPr>
          <a:xfrm rot="10800000">
            <a:off x="0" y="5580954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225B89DA-0BF0-4F1E-A037-68E339954631}"/>
              </a:ext>
            </a:extLst>
          </p:cNvPr>
          <p:cNvSpPr/>
          <p:nvPr/>
        </p:nvSpPr>
        <p:spPr>
          <a:xfrm rot="10800000" flipH="1">
            <a:off x="9709610" y="5552817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텍스트상자 15">
            <a:extLst>
              <a:ext uri="{FF2B5EF4-FFF2-40B4-BE49-F238E27FC236}">
                <a16:creationId xmlns:a16="http://schemas.microsoft.com/office/drawing/2014/main" xmlns="" id="{A7D5845F-6B72-3D45-899F-F8609E18BA3C}"/>
              </a:ext>
            </a:extLst>
          </p:cNvPr>
          <p:cNvSpPr txBox="1"/>
          <p:nvPr/>
        </p:nvSpPr>
        <p:spPr>
          <a:xfrm>
            <a:off x="926582" y="11081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실험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EA73CAA-BF61-4447-ACBD-751A662F3C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84" y="1917827"/>
            <a:ext cx="7663230" cy="34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20589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5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C2BBCC20-A27A-4FEF-A67B-BCA011B46EA4}"/>
              </a:ext>
            </a:extLst>
          </p:cNvPr>
          <p:cNvGrpSpPr/>
          <p:nvPr/>
        </p:nvGrpSpPr>
        <p:grpSpPr>
          <a:xfrm>
            <a:off x="4409350" y="1825017"/>
            <a:ext cx="3369091" cy="3369091"/>
            <a:chOff x="1973418" y="2229851"/>
            <a:chExt cx="1042738" cy="104273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BEDF2095-B02C-4A64-884E-CE5270E28201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79037BB3-6FEC-4FAE-AB00-CFC94565A28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07A757B-564F-4C97-9DE9-CAB8DEBEA5B0}"/>
              </a:ext>
            </a:extLst>
          </p:cNvPr>
          <p:cNvSpPr txBox="1"/>
          <p:nvPr/>
        </p:nvSpPr>
        <p:spPr>
          <a:xfrm>
            <a:off x="4819724" y="3155618"/>
            <a:ext cx="2548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&amp;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6774865E-1172-43CD-A450-9CCA1E835B4C}"/>
              </a:ext>
            </a:extLst>
          </p:cNvPr>
          <p:cNvSpPr/>
          <p:nvPr/>
        </p:nvSpPr>
        <p:spPr>
          <a:xfrm>
            <a:off x="7778438" y="4276353"/>
            <a:ext cx="632674" cy="632674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B9BDCE8A-C46A-4E5C-9B1A-1FBF2D211091}"/>
              </a:ext>
            </a:extLst>
          </p:cNvPr>
          <p:cNvSpPr/>
          <p:nvPr/>
        </p:nvSpPr>
        <p:spPr>
          <a:xfrm>
            <a:off x="8698795" y="3649684"/>
            <a:ext cx="332664" cy="332664"/>
          </a:xfrm>
          <a:prstGeom prst="ellipse">
            <a:avLst/>
          </a:prstGeom>
          <a:solidFill>
            <a:srgbClr val="E9D9B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63500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상자 1">
            <a:extLst>
              <a:ext uri="{FF2B5EF4-FFF2-40B4-BE49-F238E27FC236}">
                <a16:creationId xmlns:a16="http://schemas.microsoft.com/office/drawing/2014/main" xmlns="" id="{DF3FCFA4-B16D-414B-9476-7AF1B0B9B025}"/>
              </a:ext>
            </a:extLst>
          </p:cNvPr>
          <p:cNvSpPr txBox="1"/>
          <p:nvPr/>
        </p:nvSpPr>
        <p:spPr>
          <a:xfrm>
            <a:off x="1565527" y="143930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라벨링 데이터 부족</a:t>
            </a:r>
          </a:p>
        </p:txBody>
      </p:sp>
      <p:sp>
        <p:nvSpPr>
          <p:cNvPr id="4" name="텍스트상자 3">
            <a:extLst>
              <a:ext uri="{FF2B5EF4-FFF2-40B4-BE49-F238E27FC236}">
                <a16:creationId xmlns:a16="http://schemas.microsoft.com/office/drawing/2014/main" xmlns="" id="{2C65EB05-CA23-0A46-BA65-9634D7C7D9A3}"/>
              </a:ext>
            </a:extLst>
          </p:cNvPr>
          <p:cNvSpPr txBox="1"/>
          <p:nvPr/>
        </p:nvSpPr>
        <p:spPr>
          <a:xfrm>
            <a:off x="1565527" y="253054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가짜뉴스 단어의 재정의</a:t>
            </a:r>
          </a:p>
        </p:txBody>
      </p:sp>
      <p:sp>
        <p:nvSpPr>
          <p:cNvPr id="5" name="텍스트상자 4">
            <a:extLst>
              <a:ext uri="{FF2B5EF4-FFF2-40B4-BE49-F238E27FC236}">
                <a16:creationId xmlns:a16="http://schemas.microsoft.com/office/drawing/2014/main" xmlns="" id="{E3D74FB5-2097-8348-9ACD-715F7C501975}"/>
              </a:ext>
            </a:extLst>
          </p:cNvPr>
          <p:cNvSpPr txBox="1"/>
          <p:nvPr/>
        </p:nvSpPr>
        <p:spPr>
          <a:xfrm>
            <a:off x="1565527" y="362178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가정에 기반한 색다른 접근</a:t>
            </a:r>
          </a:p>
        </p:txBody>
      </p:sp>
      <p:sp>
        <p:nvSpPr>
          <p:cNvPr id="8" name="텍스트상자 7">
            <a:extLst>
              <a:ext uri="{FF2B5EF4-FFF2-40B4-BE49-F238E27FC236}">
                <a16:creationId xmlns:a16="http://schemas.microsoft.com/office/drawing/2014/main" xmlns="" id="{B2415FE7-F8FA-3240-BA87-72493842D4AD}"/>
              </a:ext>
            </a:extLst>
          </p:cNvPr>
          <p:cNvSpPr txBox="1"/>
          <p:nvPr/>
        </p:nvSpPr>
        <p:spPr>
          <a:xfrm>
            <a:off x="1565526" y="471303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가정을 뒷받침할 근거 부족</a:t>
            </a:r>
          </a:p>
        </p:txBody>
      </p:sp>
    </p:spTree>
    <p:extLst>
      <p:ext uri="{BB962C8B-B14F-4D97-AF65-F5344CB8AC3E}">
        <p14:creationId xmlns:p14="http://schemas.microsoft.com/office/powerpoint/2010/main" val="818991690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0FC427B-4283-2147-8F14-48A1ECAB7DE4}"/>
              </a:ext>
            </a:extLst>
          </p:cNvPr>
          <p:cNvGrpSpPr/>
          <p:nvPr/>
        </p:nvGrpSpPr>
        <p:grpSpPr>
          <a:xfrm>
            <a:off x="4423422" y="1741923"/>
            <a:ext cx="3369091" cy="3369091"/>
            <a:chOff x="4423422" y="1741923"/>
            <a:chExt cx="3369091" cy="336909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A58E167B-29C3-4865-B71F-5ACCDE473EDF}"/>
                </a:ext>
              </a:extLst>
            </p:cNvPr>
            <p:cNvGrpSpPr/>
            <p:nvPr/>
          </p:nvGrpSpPr>
          <p:grpSpPr>
            <a:xfrm>
              <a:off x="4423422" y="1741923"/>
              <a:ext cx="3369091" cy="3369091"/>
              <a:chOff x="1973418" y="2229851"/>
              <a:chExt cx="1042738" cy="1042738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22B9A7AD-D15D-477A-8187-9AD6368BBB07}"/>
                  </a:ext>
                </a:extLst>
              </p:cNvPr>
              <p:cNvSpPr/>
              <p:nvPr/>
            </p:nvSpPr>
            <p:spPr>
              <a:xfrm>
                <a:off x="1973418" y="2229851"/>
                <a:ext cx="1042738" cy="1042738"/>
              </a:xfrm>
              <a:prstGeom prst="ellipse">
                <a:avLst/>
              </a:prstGeom>
              <a:noFill/>
              <a:ln w="76200">
                <a:solidFill>
                  <a:srgbClr val="F4F1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8DA4073D-4F2A-46DF-A586-6AB669F6A4F8}"/>
                  </a:ext>
                </a:extLst>
              </p:cNvPr>
              <p:cNvSpPr/>
              <p:nvPr/>
            </p:nvSpPr>
            <p:spPr>
              <a:xfrm>
                <a:off x="2061650" y="2318083"/>
                <a:ext cx="866273" cy="866273"/>
              </a:xfrm>
              <a:prstGeom prst="ellipse">
                <a:avLst/>
              </a:prstGeom>
              <a:solidFill>
                <a:srgbClr val="E9D9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6BA8A322-FAC0-4374-81F2-7AD56A167674}"/>
                </a:ext>
              </a:extLst>
            </p:cNvPr>
            <p:cNvSpPr txBox="1"/>
            <p:nvPr/>
          </p:nvSpPr>
          <p:spPr>
            <a:xfrm>
              <a:off x="4819728" y="3134079"/>
              <a:ext cx="25483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Fact Check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B1F438E7-382D-8F4E-97F6-BB6EC2D320FA}"/>
              </a:ext>
            </a:extLst>
          </p:cNvPr>
          <p:cNvGrpSpPr/>
          <p:nvPr/>
        </p:nvGrpSpPr>
        <p:grpSpPr>
          <a:xfrm>
            <a:off x="4409351" y="1741923"/>
            <a:ext cx="3369091" cy="3369091"/>
            <a:chOff x="4423422" y="1741923"/>
            <a:chExt cx="3369091" cy="336909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9864486A-6E16-1640-A6F3-F1B932201821}"/>
                </a:ext>
              </a:extLst>
            </p:cNvPr>
            <p:cNvGrpSpPr/>
            <p:nvPr/>
          </p:nvGrpSpPr>
          <p:grpSpPr>
            <a:xfrm>
              <a:off x="4423422" y="1741923"/>
              <a:ext cx="3369091" cy="3369091"/>
              <a:chOff x="1973418" y="2229851"/>
              <a:chExt cx="1042738" cy="1042738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xmlns="" id="{AF58C967-642B-8E42-8912-F621D56B14B9}"/>
                  </a:ext>
                </a:extLst>
              </p:cNvPr>
              <p:cNvSpPr/>
              <p:nvPr/>
            </p:nvSpPr>
            <p:spPr>
              <a:xfrm>
                <a:off x="1973418" y="2229851"/>
                <a:ext cx="1042738" cy="1042738"/>
              </a:xfrm>
              <a:prstGeom prst="ellipse">
                <a:avLst/>
              </a:prstGeom>
              <a:noFill/>
              <a:ln w="76200">
                <a:solidFill>
                  <a:srgbClr val="F4F1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xmlns="" id="{DA01ABBB-2752-0747-984C-A840EC204EDD}"/>
                  </a:ext>
                </a:extLst>
              </p:cNvPr>
              <p:cNvSpPr/>
              <p:nvPr/>
            </p:nvSpPr>
            <p:spPr>
              <a:xfrm>
                <a:off x="2061650" y="2318083"/>
                <a:ext cx="866273" cy="866273"/>
              </a:xfrm>
              <a:prstGeom prst="ellipse">
                <a:avLst/>
              </a:prstGeom>
              <a:solidFill>
                <a:srgbClr val="E9D9B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28">
              <a:extLst>
                <a:ext uri="{FF2B5EF4-FFF2-40B4-BE49-F238E27FC236}">
                  <a16:creationId xmlns:a16="http://schemas.microsoft.com/office/drawing/2014/main" xmlns="" id="{6FB80DA8-2E9E-DA46-AA6C-565D0BF857FF}"/>
                </a:ext>
              </a:extLst>
            </p:cNvPr>
            <p:cNvSpPr txBox="1"/>
            <p:nvPr/>
          </p:nvSpPr>
          <p:spPr>
            <a:xfrm>
              <a:off x="4819728" y="3134079"/>
              <a:ext cx="25483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2400">
                  <a:latin typeface="Noto Sans CJK KR Regular" panose="020B0500000000000000" pitchFamily="34" charset="-127"/>
                  <a:ea typeface="Noto Sans CJK KR Regular" panose="020B0500000000000000" pitchFamily="34" charset="-127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My Font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379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D53DC731-CA89-46BD-B8BF-3177C9631882}"/>
              </a:ext>
            </a:extLst>
          </p:cNvPr>
          <p:cNvGrpSpPr/>
          <p:nvPr/>
        </p:nvGrpSpPr>
        <p:grpSpPr>
          <a:xfrm>
            <a:off x="6807840" y="2567482"/>
            <a:ext cx="1042738" cy="1042738"/>
            <a:chOff x="1588167" y="2454441"/>
            <a:chExt cx="1042738" cy="1042738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0BDB3031-4DAD-418A-B9F4-91E59F3A7609}"/>
                </a:ext>
              </a:extLst>
            </p:cNvPr>
            <p:cNvSpPr/>
            <p:nvPr/>
          </p:nvSpPr>
          <p:spPr>
            <a:xfrm>
              <a:off x="1588167" y="245444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C364976D-950D-466C-9D93-F2942BD218C1}"/>
                </a:ext>
              </a:extLst>
            </p:cNvPr>
            <p:cNvSpPr/>
            <p:nvPr/>
          </p:nvSpPr>
          <p:spPr>
            <a:xfrm>
              <a:off x="1676399" y="254267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2C2EAB1D-8CBB-4910-9B1C-DB4504124099}"/>
              </a:ext>
            </a:extLst>
          </p:cNvPr>
          <p:cNvGrpSpPr/>
          <p:nvPr/>
        </p:nvGrpSpPr>
        <p:grpSpPr>
          <a:xfrm>
            <a:off x="9196309" y="2551436"/>
            <a:ext cx="1042738" cy="1042738"/>
            <a:chOff x="1588167" y="2454441"/>
            <a:chExt cx="1042738" cy="1042738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7B6B4091-C821-46ED-A5A5-D3DAA08FBDA4}"/>
                </a:ext>
              </a:extLst>
            </p:cNvPr>
            <p:cNvSpPr/>
            <p:nvPr/>
          </p:nvSpPr>
          <p:spPr>
            <a:xfrm>
              <a:off x="1588167" y="245444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4BC713B2-2047-4518-90D2-3BF962D95030}"/>
                </a:ext>
              </a:extLst>
            </p:cNvPr>
            <p:cNvSpPr/>
            <p:nvPr/>
          </p:nvSpPr>
          <p:spPr>
            <a:xfrm>
              <a:off x="1676399" y="254267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1973418" y="2567483"/>
            <a:ext cx="1042738" cy="1042738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2294259" y="2734907"/>
            <a:ext cx="401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DCB7D9D-B87B-4EC5-B863-D03C0E6D1F34}"/>
              </a:ext>
            </a:extLst>
          </p:cNvPr>
          <p:cNvGrpSpPr/>
          <p:nvPr/>
        </p:nvGrpSpPr>
        <p:grpSpPr>
          <a:xfrm>
            <a:off x="4419372" y="2567482"/>
            <a:ext cx="1042738" cy="1042738"/>
            <a:chOff x="4419372" y="2229850"/>
            <a:chExt cx="1042738" cy="104273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60EC8610-303F-4897-B4B3-0FE61F5F3E5F}"/>
                </a:ext>
              </a:extLst>
            </p:cNvPr>
            <p:cNvGrpSpPr/>
            <p:nvPr/>
          </p:nvGrpSpPr>
          <p:grpSpPr>
            <a:xfrm>
              <a:off x="4419372" y="2229850"/>
              <a:ext cx="1042738" cy="1042738"/>
              <a:chOff x="1588167" y="2454441"/>
              <a:chExt cx="1042738" cy="1042738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xmlns="" id="{7AFB3F62-4833-40AD-BD00-6DC725EFCBE8}"/>
                  </a:ext>
                </a:extLst>
              </p:cNvPr>
              <p:cNvSpPr/>
              <p:nvPr/>
            </p:nvSpPr>
            <p:spPr>
              <a:xfrm>
                <a:off x="1588167" y="2454441"/>
                <a:ext cx="1042738" cy="1042738"/>
              </a:xfrm>
              <a:prstGeom prst="ellipse">
                <a:avLst/>
              </a:prstGeom>
              <a:noFill/>
              <a:ln w="76200">
                <a:solidFill>
                  <a:srgbClr val="F4F1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xmlns="" id="{08BDE026-EF3F-4D2D-AD06-E6FBD0576F9E}"/>
                  </a:ext>
                </a:extLst>
              </p:cNvPr>
              <p:cNvSpPr/>
              <p:nvPr/>
            </p:nvSpPr>
            <p:spPr>
              <a:xfrm>
                <a:off x="1676399" y="2542673"/>
                <a:ext cx="866273" cy="866273"/>
              </a:xfrm>
              <a:prstGeom prst="ellipse">
                <a:avLst/>
              </a:prstGeom>
              <a:solidFill>
                <a:srgbClr val="E9D9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80CF9BE-9533-4B79-BA40-C1161AFE8CC6}"/>
                </a:ext>
              </a:extLst>
            </p:cNvPr>
            <p:cNvSpPr txBox="1"/>
            <p:nvPr/>
          </p:nvSpPr>
          <p:spPr>
            <a:xfrm>
              <a:off x="4740214" y="2411346"/>
              <a:ext cx="4010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4000">
                  <a:solidFill>
                    <a:schemeClr val="bg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</a:defRPr>
              </a:lvl1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E7BBC9D-2BD4-4C7B-ABF7-8A8C425162B8}"/>
              </a:ext>
            </a:extLst>
          </p:cNvPr>
          <p:cNvSpPr txBox="1"/>
          <p:nvPr/>
        </p:nvSpPr>
        <p:spPr>
          <a:xfrm>
            <a:off x="7128683" y="2748978"/>
            <a:ext cx="401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0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6CD1B1D-C479-4689-BC44-C1E3022953B4}"/>
              </a:ext>
            </a:extLst>
          </p:cNvPr>
          <p:cNvSpPr txBox="1"/>
          <p:nvPr/>
        </p:nvSpPr>
        <p:spPr>
          <a:xfrm>
            <a:off x="9517148" y="2734907"/>
            <a:ext cx="401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0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5C4DF314-1036-4958-ABC3-C3949A9A274F}"/>
              </a:ext>
            </a:extLst>
          </p:cNvPr>
          <p:cNvCxnSpPr>
            <a:cxnSpLocks/>
          </p:cNvCxnSpPr>
          <p:nvPr/>
        </p:nvCxnSpPr>
        <p:spPr>
          <a:xfrm>
            <a:off x="3087012" y="3056762"/>
            <a:ext cx="1258838" cy="16047"/>
          </a:xfrm>
          <a:prstGeom prst="line">
            <a:avLst/>
          </a:prstGeom>
          <a:ln w="47625" cap="rnd">
            <a:solidFill>
              <a:srgbClr val="F4F1E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65E848A-6B88-41B0-A456-DA924510B5A0}"/>
              </a:ext>
            </a:extLst>
          </p:cNvPr>
          <p:cNvCxnSpPr>
            <a:cxnSpLocks/>
          </p:cNvCxnSpPr>
          <p:nvPr/>
        </p:nvCxnSpPr>
        <p:spPr>
          <a:xfrm>
            <a:off x="5520929" y="3040715"/>
            <a:ext cx="1258838" cy="16047"/>
          </a:xfrm>
          <a:prstGeom prst="line">
            <a:avLst/>
          </a:prstGeom>
          <a:ln w="47625" cap="rnd">
            <a:solidFill>
              <a:srgbClr val="F4F1E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3728F638-EB27-401A-8E00-F3E575A360E4}"/>
              </a:ext>
            </a:extLst>
          </p:cNvPr>
          <p:cNvCxnSpPr>
            <a:cxnSpLocks/>
          </p:cNvCxnSpPr>
          <p:nvPr/>
        </p:nvCxnSpPr>
        <p:spPr>
          <a:xfrm>
            <a:off x="7891089" y="3056762"/>
            <a:ext cx="1258838" cy="16047"/>
          </a:xfrm>
          <a:prstGeom prst="line">
            <a:avLst/>
          </a:prstGeom>
          <a:ln w="47625" cap="rnd">
            <a:solidFill>
              <a:srgbClr val="F4F1E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5993052-2655-4F8F-BE04-296B45194F0B}"/>
              </a:ext>
            </a:extLst>
          </p:cNvPr>
          <p:cNvSpPr txBox="1"/>
          <p:nvPr/>
        </p:nvSpPr>
        <p:spPr>
          <a:xfrm>
            <a:off x="1343938" y="3840918"/>
            <a:ext cx="2269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0F98CCE-AAA1-4AB6-858D-307EDB195D5A}"/>
              </a:ext>
            </a:extLst>
          </p:cNvPr>
          <p:cNvSpPr txBox="1"/>
          <p:nvPr/>
        </p:nvSpPr>
        <p:spPr>
          <a:xfrm>
            <a:off x="4090280" y="3840918"/>
            <a:ext cx="168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역할 분담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4399835-4513-44EF-9702-17B17D523DF9}"/>
              </a:ext>
            </a:extLst>
          </p:cNvPr>
          <p:cNvSpPr txBox="1"/>
          <p:nvPr/>
        </p:nvSpPr>
        <p:spPr>
          <a:xfrm>
            <a:off x="6486997" y="3840918"/>
            <a:ext cx="168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수행 내용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334C7DD-D594-4F49-9674-3FBA431184AB}"/>
              </a:ext>
            </a:extLst>
          </p:cNvPr>
          <p:cNvSpPr txBox="1"/>
          <p:nvPr/>
        </p:nvSpPr>
        <p:spPr>
          <a:xfrm>
            <a:off x="8875465" y="3840918"/>
            <a:ext cx="168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34086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4407132" y="1751544"/>
            <a:ext cx="3369093" cy="3369090"/>
            <a:chOff x="1973414" y="2229851"/>
            <a:chExt cx="1042736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4" y="2229851"/>
              <a:ext cx="1042736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45" y="2318083"/>
              <a:ext cx="866271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5443771" y="2470444"/>
            <a:ext cx="129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400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5993052-2655-4F8F-BE04-296B45194F0B}"/>
              </a:ext>
            </a:extLst>
          </p:cNvPr>
          <p:cNvSpPr txBox="1"/>
          <p:nvPr/>
        </p:nvSpPr>
        <p:spPr>
          <a:xfrm>
            <a:off x="4817504" y="3464226"/>
            <a:ext cx="254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94686660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4364923" y="-2147905"/>
            <a:ext cx="3369091" cy="3369091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5387497" y="-1442599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5993052-2655-4F8F-BE04-296B45194F0B}"/>
              </a:ext>
            </a:extLst>
          </p:cNvPr>
          <p:cNvSpPr txBox="1"/>
          <p:nvPr/>
        </p:nvSpPr>
        <p:spPr>
          <a:xfrm>
            <a:off x="4761229" y="171528"/>
            <a:ext cx="254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000" dirty="0">
                <a:solidFill>
                  <a:srgbClr val="8F918C"/>
                </a:solidFill>
              </a:rPr>
              <a:t>프로젝트 개요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9817836-A16E-4B1A-B694-214A0099B0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734" y="5518182"/>
            <a:ext cx="688549" cy="6885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86B3848-1DEF-41FB-B61A-6CACAADA5A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021" y="5552817"/>
            <a:ext cx="723687" cy="723687"/>
          </a:xfrm>
          <a:prstGeom prst="rect">
            <a:avLst/>
          </a:prstGeom>
        </p:spPr>
      </p:pic>
      <p:sp>
        <p:nvSpPr>
          <p:cNvPr id="34" name="자유형: 도형 33">
            <a:extLst>
              <a:ext uri="{FF2B5EF4-FFF2-40B4-BE49-F238E27FC236}">
                <a16:creationId xmlns:a16="http://schemas.microsoft.com/office/drawing/2014/main" xmlns="" id="{1F9D4815-A3F3-4D93-8895-FF4505D77E23}"/>
              </a:ext>
            </a:extLst>
          </p:cNvPr>
          <p:cNvSpPr/>
          <p:nvPr/>
        </p:nvSpPr>
        <p:spPr>
          <a:xfrm rot="10800000">
            <a:off x="0" y="5580954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35BAB4EA-317C-4C0A-9F4E-941012410E6D}"/>
              </a:ext>
            </a:extLst>
          </p:cNvPr>
          <p:cNvSpPr/>
          <p:nvPr/>
        </p:nvSpPr>
        <p:spPr>
          <a:xfrm rot="10800000" flipH="1">
            <a:off x="9709610" y="5552817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A058785F-89BA-9343-8108-C5D9C405CA5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64" y="1506264"/>
            <a:ext cx="8530621" cy="5319465"/>
          </a:xfrm>
          <a:prstGeom prst="rect">
            <a:avLst/>
          </a:prstGeom>
        </p:spPr>
      </p:pic>
      <p:sp>
        <p:nvSpPr>
          <p:cNvPr id="2" name="텍스트상자 1">
            <a:extLst>
              <a:ext uri="{FF2B5EF4-FFF2-40B4-BE49-F238E27FC236}">
                <a16:creationId xmlns:a16="http://schemas.microsoft.com/office/drawing/2014/main" xmlns="" id="{314388C8-D611-1C44-A789-53715DD536C9}"/>
              </a:ext>
            </a:extLst>
          </p:cNvPr>
          <p:cNvSpPr txBox="1"/>
          <p:nvPr/>
        </p:nvSpPr>
        <p:spPr>
          <a:xfrm>
            <a:off x="1803257" y="566773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기존 폰트 생성 방식</a:t>
            </a:r>
          </a:p>
        </p:txBody>
      </p:sp>
    </p:spTree>
    <p:extLst>
      <p:ext uri="{BB962C8B-B14F-4D97-AF65-F5344CB8AC3E}">
        <p14:creationId xmlns:p14="http://schemas.microsoft.com/office/powerpoint/2010/main" val="391744053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4364923" y="-2147905"/>
            <a:ext cx="3369091" cy="3369091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5387497" y="-1442599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5993052-2655-4F8F-BE04-296B45194F0B}"/>
              </a:ext>
            </a:extLst>
          </p:cNvPr>
          <p:cNvSpPr txBox="1"/>
          <p:nvPr/>
        </p:nvSpPr>
        <p:spPr>
          <a:xfrm>
            <a:off x="4761229" y="171528"/>
            <a:ext cx="254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000" dirty="0">
                <a:solidFill>
                  <a:srgbClr val="8F918C"/>
                </a:solidFill>
              </a:rPr>
              <a:t>프로젝트 개요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0316622-73E2-4F75-83E6-6FC1FE594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57" y="5145657"/>
            <a:ext cx="1439687" cy="14396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81CD52-9268-4CE2-A2AB-2A425B8156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489" y="5518182"/>
            <a:ext cx="759793" cy="7597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6A73A90-489A-4BE2-9053-53E5D3B814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462" y="5541097"/>
            <a:ext cx="723687" cy="7236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9817836-A16E-4B1A-B694-214A0099B0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436" y="5518182"/>
            <a:ext cx="688549" cy="68854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7632910E-AAA2-4D5E-9FDC-A3C49CE298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233" y="5496519"/>
            <a:ext cx="675076" cy="67507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86B3848-1DEF-41FB-B61A-6CACAADA5A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23" y="5552817"/>
            <a:ext cx="723687" cy="7236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2BF4DB0-A87D-4911-AD05-E6719C65CD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697" y="5529902"/>
            <a:ext cx="688549" cy="688549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1E94B59D-7277-4E3F-AB32-DF412368ACA7}"/>
              </a:ext>
            </a:extLst>
          </p:cNvPr>
          <p:cNvSpPr/>
          <p:nvPr/>
        </p:nvSpPr>
        <p:spPr>
          <a:xfrm rot="10800000">
            <a:off x="0" y="5580954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ED4D3665-B357-4DF1-B9E7-D1702E80A3D4}"/>
              </a:ext>
            </a:extLst>
          </p:cNvPr>
          <p:cNvSpPr/>
          <p:nvPr/>
        </p:nvSpPr>
        <p:spPr>
          <a:xfrm rot="10800000" flipH="1">
            <a:off x="9709610" y="5552817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4342D3D-0623-8546-8447-738437D9E9E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83" y="1524463"/>
            <a:ext cx="8847504" cy="53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615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A58E167B-29C3-4865-B71F-5ACCDE473EDF}"/>
              </a:ext>
            </a:extLst>
          </p:cNvPr>
          <p:cNvGrpSpPr/>
          <p:nvPr/>
        </p:nvGrpSpPr>
        <p:grpSpPr>
          <a:xfrm>
            <a:off x="4364923" y="-2147905"/>
            <a:ext cx="3369091" cy="3369091"/>
            <a:chOff x="1973418" y="2229851"/>
            <a:chExt cx="1042738" cy="10427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2B9A7AD-D15D-477A-8187-9AD6368BBB07}"/>
                </a:ext>
              </a:extLst>
            </p:cNvPr>
            <p:cNvSpPr/>
            <p:nvPr/>
          </p:nvSpPr>
          <p:spPr>
            <a:xfrm>
              <a:off x="1973418" y="2229851"/>
              <a:ext cx="1042738" cy="1042738"/>
            </a:xfrm>
            <a:prstGeom prst="ellipse">
              <a:avLst/>
            </a:prstGeom>
            <a:noFill/>
            <a:ln w="76200">
              <a:solidFill>
                <a:srgbClr val="F4F1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8DA4073D-4F2A-46DF-A586-6AB669F6A4F8}"/>
                </a:ext>
              </a:extLst>
            </p:cNvPr>
            <p:cNvSpPr/>
            <p:nvPr/>
          </p:nvSpPr>
          <p:spPr>
            <a:xfrm>
              <a:off x="2061650" y="2318083"/>
              <a:ext cx="866273" cy="866273"/>
            </a:xfrm>
            <a:prstGeom prst="ellipse">
              <a:avLst/>
            </a:prstGeom>
            <a:solidFill>
              <a:srgbClr val="E9D9B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0F31567-A5D7-4326-B129-258FD902E2D3}"/>
              </a:ext>
            </a:extLst>
          </p:cNvPr>
          <p:cNvSpPr txBox="1"/>
          <p:nvPr/>
        </p:nvSpPr>
        <p:spPr>
          <a:xfrm>
            <a:off x="5387497" y="-1442599"/>
            <a:ext cx="1295804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endParaRPr lang="ko-KR" altLang="en-US" sz="54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5993052-2655-4F8F-BE04-296B45194F0B}"/>
              </a:ext>
            </a:extLst>
          </p:cNvPr>
          <p:cNvSpPr txBox="1"/>
          <p:nvPr/>
        </p:nvSpPr>
        <p:spPr>
          <a:xfrm>
            <a:off x="4761229" y="171528"/>
            <a:ext cx="2548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sz="2000" dirty="0">
                <a:solidFill>
                  <a:srgbClr val="8F918C"/>
                </a:solidFill>
              </a:rPr>
              <a:t>프로젝트 개요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0481CD52-9268-4CE2-A2AB-2A425B815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168" y="5070081"/>
            <a:ext cx="1621663" cy="162166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B6A73A90-489A-4BE2-9053-53E5D3B81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56" y="5541097"/>
            <a:ext cx="723687" cy="7236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A9817836-A16E-4B1A-B694-214A0099B0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830" y="5518182"/>
            <a:ext cx="688549" cy="68854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86B3848-1DEF-41FB-B61A-6CACAADA5A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" y="5552817"/>
            <a:ext cx="723687" cy="72368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2BF4DB0-A87D-4911-AD05-E6719C65CD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91" y="5529902"/>
            <a:ext cx="688549" cy="6885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605EB978-A6F8-408C-A333-C5F951C7B8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264" y="5543375"/>
            <a:ext cx="675076" cy="6750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8F4C383F-663F-4AE2-A3D9-383BBD3DE1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25" y="5510850"/>
            <a:ext cx="675076" cy="67507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EBAD564D-A702-4AB1-9C61-E3152BF143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663" y="5502775"/>
            <a:ext cx="675076" cy="675076"/>
          </a:xfrm>
          <a:prstGeom prst="rect">
            <a:avLst/>
          </a:prstGeom>
        </p:spPr>
      </p:pic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AE757AF1-ABE1-447F-8D7A-9D6640E83B46}"/>
              </a:ext>
            </a:extLst>
          </p:cNvPr>
          <p:cNvSpPr/>
          <p:nvPr/>
        </p:nvSpPr>
        <p:spPr>
          <a:xfrm rot="10800000">
            <a:off x="0" y="5580954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xmlns="" id="{225B89DA-0BF0-4F1E-A037-68E339954631}"/>
              </a:ext>
            </a:extLst>
          </p:cNvPr>
          <p:cNvSpPr/>
          <p:nvPr/>
        </p:nvSpPr>
        <p:spPr>
          <a:xfrm rot="10800000" flipH="1">
            <a:off x="9709610" y="5552817"/>
            <a:ext cx="2496458" cy="1305183"/>
          </a:xfrm>
          <a:custGeom>
            <a:avLst/>
            <a:gdLst>
              <a:gd name="connsiteX0" fmla="*/ 2496458 w 2496458"/>
              <a:gd name="connsiteY0" fmla="*/ 1305183 h 1305183"/>
              <a:gd name="connsiteX1" fmla="*/ 2431159 w 2496458"/>
              <a:gd name="connsiteY1" fmla="*/ 1305183 h 1305183"/>
              <a:gd name="connsiteX2" fmla="*/ 0 w 2496458"/>
              <a:gd name="connsiteY2" fmla="*/ 623701 h 1305183"/>
              <a:gd name="connsiteX3" fmla="*/ 0 w 2496458"/>
              <a:gd name="connsiteY3" fmla="*/ 0 h 1305183"/>
              <a:gd name="connsiteX4" fmla="*/ 2496458 w 2496458"/>
              <a:gd name="connsiteY4" fmla="*/ 0 h 1305183"/>
              <a:gd name="connsiteX5" fmla="*/ 2496458 w 2496458"/>
              <a:gd name="connsiteY5" fmla="*/ 1305183 h 1305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6458" h="1305183">
                <a:moveTo>
                  <a:pt x="2496458" y="1305183"/>
                </a:moveTo>
                <a:lnTo>
                  <a:pt x="2431159" y="1305183"/>
                </a:lnTo>
                <a:lnTo>
                  <a:pt x="0" y="623701"/>
                </a:lnTo>
                <a:lnTo>
                  <a:pt x="0" y="0"/>
                </a:lnTo>
                <a:lnTo>
                  <a:pt x="2496458" y="0"/>
                </a:lnTo>
                <a:lnTo>
                  <a:pt x="2496458" y="1305183"/>
                </a:lnTo>
                <a:close/>
              </a:path>
            </a:pathLst>
          </a:custGeom>
          <a:solidFill>
            <a:srgbClr val="F4F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E4034A4-F0AC-4046-92C0-729ECD30EF3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109" y="1142365"/>
            <a:ext cx="4814578" cy="571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44712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850</Words>
  <Application>Microsoft Macintosh PowerPoint</Application>
  <PresentationFormat>와이드스크린</PresentationFormat>
  <Paragraphs>165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맑은 고딕</vt:lpstr>
      <vt:lpstr>서울남산 장체EB</vt:lpstr>
      <vt:lpstr>Noto Sans CJK KR Medium</vt:lpstr>
      <vt:lpstr>Noto Sans CJK KR Regular</vt:lpstr>
      <vt:lpstr>Arial</vt:lpstr>
      <vt:lpstr>12롯데마트드림Bold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역사의 벽 :  문화로 행복한 공간 만들기</dc:title>
  <dc:creator>이예린</dc:creator>
  <cp:lastModifiedBy>용환 황</cp:lastModifiedBy>
  <cp:revision>121</cp:revision>
  <dcterms:created xsi:type="dcterms:W3CDTF">2017-11-04T12:12:13Z</dcterms:created>
  <dcterms:modified xsi:type="dcterms:W3CDTF">2018-04-12T12:11:50Z</dcterms:modified>
</cp:coreProperties>
</file>