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4" r:id="rId3"/>
    <p:sldId id="285" r:id="rId4"/>
    <p:sldId id="289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BBE66-B518-4749-8C68-ADFFEC76C29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08C69-DDDC-45AA-B477-1582480B3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15AA1-3B1B-5612-E659-973DD2B57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67092-8884-1508-905D-0BF40465E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1DF6B-E555-D0EA-65E4-28A5F017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EFD88-4865-E4B2-984F-FAE927E8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60CBB-CB41-E832-513F-15D98121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1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A457-3F76-8C7E-BCCA-83B6DF34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07310-E13D-66AF-3891-C71A840C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8403B-695B-4C4D-A613-10684EBB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59DB7-D4F1-3682-16FA-1D8EF9B5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50831-921A-EEED-B775-7BFF7EFD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9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D708D7-56FE-EFEF-E918-D3BE818D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5BEF51-3ADA-8BF5-EC21-1E73EB734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FE704-102A-2922-C4C8-BE743773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7CBD0-5DCE-33FA-0326-6E8CD604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920F1-2F4B-DBB7-EDA9-991B571E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0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822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51CEA-0FE2-B62D-8826-4AAA156D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0A237-CE58-C44D-4F76-862E5C87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6524A-1F7F-58F9-917F-5DDA5122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59AE8-7F71-BB34-6DF0-9AD05BD8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26958-9D9C-1D26-775A-174AD1B9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7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B7513-3BD0-D28D-A991-CE27A11E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8C1B2-A073-CB86-680D-90215F5D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A644-B44E-E492-36B4-F4C1E2CE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928DE-A81B-4946-CB5C-5EC24338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1D9F-D752-7A53-1EE7-C4B5E2B0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7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524F-3E44-6AB3-7739-23D3A5FD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7DB66-6C30-86E6-3782-BF337AB5B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8745A-C4D5-4140-ABFD-B9481025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36725-D1EB-419F-2FC7-AF884F85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C2D30-F199-FFA2-3B48-1A8CC969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B4FBB-763F-739B-6B8A-809DED0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29569-D3E5-35F2-3F03-0790494B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036D2-E2DB-DE86-AC09-3B85470A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CF096-0D4F-A882-B416-42A6BC6A7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54CCAA-9E1E-BBA7-1902-0E3CAFFBD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94C52-2E0E-FCFE-5D62-FC5FCAFF4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4DC23A-7FEB-6BBB-C901-AF10DD5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924BF4-FDCC-B149-240E-FD886114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F5154-5522-6D94-9978-6015C285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6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F50C2-564B-DE01-0FAF-DB3788A1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DD9B05-71B8-D64C-5ABB-AA6E7421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2FB463-BBC5-2F80-22F3-975935E3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649227-6F62-1632-0646-B650C93E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D1EBE4-3E19-8FF6-60C2-E8CCB440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96FE6-1A47-5517-3DAF-839D7D13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7ED90-6337-9951-B356-F58D3C51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2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18A44-3624-EAD0-F6F3-2BF6E9DC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51E44-0D56-5889-6849-4B3E68F3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7F43A8-930A-6D61-1C35-8A82A457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0CB61-0409-4DDD-F10F-947F9F8A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D726C-8AC5-DF06-85CA-868A4FF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3AB4F-0D54-9F8C-0879-0129C425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D92F6-64B3-C513-5431-3526AD4C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EA8D5-678F-CCBC-97E6-75F2471AD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7769C-4DFF-9673-1F01-6B67E36B6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DB527-AD80-2726-10B8-0AD2DC8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0E248-7254-F6C6-4BD5-0D9AF9CD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18AB-3394-B38D-9E7C-669B22EE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18C581-941E-A8EC-05D6-70DAAD96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54126-20A5-00F7-423B-5A0F06427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32D46-9E9E-7745-65C7-35D2CE85B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008B-0FB0-4405-8982-42F34AFCEBF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3549F-176F-E5C5-7903-4CF81F0C2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35ADB-102A-1CCE-6C48-3DE506F26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123E-D0CE-400D-A9A2-12D1979DF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3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3145600" y="1488368"/>
            <a:ext cx="5900800" cy="1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4133" dirty="0"/>
              <a:t>Samsung AI Challenge</a:t>
            </a:r>
            <a:endParaRPr sz="4133" dirty="0"/>
          </a:p>
          <a:p>
            <a:pPr algn="ctr"/>
            <a:r>
              <a:rPr lang="en-US" altLang="ko" sz="4133" dirty="0"/>
              <a:t>(3D Metrology)</a:t>
            </a:r>
            <a:endParaRPr sz="4133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17400" y="3741300"/>
            <a:ext cx="10757200" cy="8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ko" altLang="en-US" sz="2400" dirty="0"/>
              <a:t>반도체의 전자현미경</a:t>
            </a:r>
            <a:r>
              <a:rPr lang="en-US" altLang="ko" sz="2400" dirty="0"/>
              <a:t>(SEM) </a:t>
            </a:r>
            <a:r>
              <a:rPr lang="ko" altLang="en-US" sz="2400" dirty="0"/>
              <a:t>이미지로부터 깊이를 예측하는 </a:t>
            </a:r>
            <a:r>
              <a:rPr lang="en-US" altLang="ko" sz="2400" dirty="0"/>
              <a:t>AI </a:t>
            </a:r>
            <a:r>
              <a:rPr lang="ko" altLang="en-US" sz="2400" dirty="0"/>
              <a:t>알고리즘 개발</a:t>
            </a:r>
            <a:endParaRPr sz="4667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2E556-2C3D-9306-3FCC-3F26CC22B435}"/>
              </a:ext>
            </a:extLst>
          </p:cNvPr>
          <p:cNvSpPr txBox="1"/>
          <p:nvPr/>
        </p:nvSpPr>
        <p:spPr>
          <a:xfrm>
            <a:off x="3949430" y="5134570"/>
            <a:ext cx="369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accent1"/>
                </a:solidFill>
              </a:rPr>
              <a:t>팀명</a:t>
            </a:r>
            <a:r>
              <a:rPr lang="ko-KR" altLang="en-US" sz="4000" dirty="0">
                <a:solidFill>
                  <a:schemeClr val="accent1"/>
                </a:solidFill>
              </a:rPr>
              <a:t> </a:t>
            </a:r>
            <a:r>
              <a:rPr lang="en-US" altLang="ko-KR" sz="4000" dirty="0">
                <a:solidFill>
                  <a:schemeClr val="accent1"/>
                </a:solidFill>
              </a:rPr>
              <a:t>: BAL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60DA-2DBD-3DFE-CA96-7EBC58E0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개요 </a:t>
            </a:r>
            <a:r>
              <a:rPr lang="en-US" altLang="ko-KR" dirty="0"/>
              <a:t>(</a:t>
            </a:r>
            <a:r>
              <a:rPr lang="ko-KR" altLang="en-US" dirty="0"/>
              <a:t>문제 설정 및 접근 방식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E7F00-CC98-8F08-FFB4-9C3B92014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문제 설정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실제 </a:t>
            </a:r>
            <a:r>
              <a:rPr lang="en-US" altLang="ko-KR" dirty="0"/>
              <a:t>SEM </a:t>
            </a:r>
            <a:r>
              <a:rPr lang="ko-KR" altLang="en-US" dirty="0"/>
              <a:t>영상이 아닌 </a:t>
            </a:r>
            <a:r>
              <a:rPr lang="en-US" altLang="ko-KR" dirty="0"/>
              <a:t>Simulator</a:t>
            </a:r>
            <a:r>
              <a:rPr lang="ko-KR" altLang="en-US" dirty="0"/>
              <a:t>를 통해 생성한 </a:t>
            </a:r>
            <a:r>
              <a:rPr lang="en-US" altLang="ko-KR" dirty="0"/>
              <a:t>Simulation Data</a:t>
            </a:r>
            <a:r>
              <a:rPr lang="ko-KR" altLang="en-US" dirty="0"/>
              <a:t>를 학습시켜서 실제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의 </a:t>
            </a:r>
            <a:r>
              <a:rPr lang="en-US" altLang="ko-KR" dirty="0"/>
              <a:t>SEM </a:t>
            </a:r>
            <a:r>
              <a:rPr lang="ko-KR" altLang="en-US" dirty="0"/>
              <a:t>영상으로 </a:t>
            </a:r>
            <a:r>
              <a:rPr lang="en-US" altLang="ko-KR" dirty="0" err="1"/>
              <a:t>Depthmap</a:t>
            </a:r>
            <a:r>
              <a:rPr lang="ko-KR" altLang="en-US" dirty="0"/>
              <a:t>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 방식 </a:t>
            </a: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이미지 증강을 통해 학습할 수 있는 </a:t>
            </a:r>
            <a:r>
              <a:rPr lang="ko-KR" altLang="en-US" dirty="0" err="1"/>
              <a:t>데이터량</a:t>
            </a:r>
            <a:r>
              <a:rPr lang="ko-KR" altLang="en-US" dirty="0"/>
              <a:t> 증가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SEM </a:t>
            </a:r>
            <a:r>
              <a:rPr lang="ko-KR" altLang="en-US" dirty="0"/>
              <a:t>데이터와 </a:t>
            </a:r>
            <a:r>
              <a:rPr lang="en-US" altLang="ko-KR" dirty="0"/>
              <a:t>Simulation SEM</a:t>
            </a:r>
            <a:r>
              <a:rPr lang="ko-KR" altLang="en-US" dirty="0"/>
              <a:t> 데이터는 차이가 있지만 </a:t>
            </a:r>
            <a:r>
              <a:rPr lang="en-US" altLang="ko-KR" dirty="0"/>
              <a:t>Simulation </a:t>
            </a:r>
            <a:r>
              <a:rPr lang="ko-KR" altLang="en-US" dirty="0"/>
              <a:t>데이터만으로도 성능을 높일 수 있어서 </a:t>
            </a:r>
            <a:r>
              <a:rPr lang="en-US" altLang="ko-KR" dirty="0"/>
              <a:t>Stacked Auto Encoder</a:t>
            </a:r>
            <a:r>
              <a:rPr lang="ko-KR" altLang="en-US" dirty="0"/>
              <a:t>에서 파라미터 수가 더 많은 </a:t>
            </a:r>
            <a:r>
              <a:rPr lang="en-US" altLang="ko-KR" dirty="0"/>
              <a:t>CNN</a:t>
            </a:r>
            <a:r>
              <a:rPr lang="ko-KR" altLang="en-US" dirty="0"/>
              <a:t>기반의 깊이 예측 모델로 변경하여 성능을 높이는 것에 집중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Depth</a:t>
            </a:r>
            <a:r>
              <a:rPr lang="ko-KR" altLang="en-US" dirty="0"/>
              <a:t>에 따라 </a:t>
            </a:r>
            <a:r>
              <a:rPr lang="ko-KR" altLang="en-US" dirty="0" err="1"/>
              <a:t>픽셀값의</a:t>
            </a:r>
            <a:r>
              <a:rPr lang="ko-KR" altLang="en-US" dirty="0"/>
              <a:t> 차이가 존재하고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Depth</a:t>
            </a:r>
            <a:r>
              <a:rPr lang="ko-KR" altLang="en-US" dirty="0"/>
              <a:t>에 따라 </a:t>
            </a:r>
            <a:r>
              <a:rPr lang="ko-KR" altLang="en-US" dirty="0" err="1"/>
              <a:t>픽셀값의</a:t>
            </a:r>
            <a:r>
              <a:rPr lang="ko-KR" altLang="en-US" dirty="0"/>
              <a:t> 최대값 최소값이 정해져 있는 것을 발견</a:t>
            </a:r>
            <a:endParaRPr lang="en-US" altLang="ko-KR" dirty="0"/>
          </a:p>
          <a:p>
            <a:pPr marL="795847" lvl="1" indent="0">
              <a:lnSpc>
                <a:spcPct val="130000"/>
              </a:lnSpc>
              <a:buNone/>
            </a:pPr>
            <a:r>
              <a:rPr lang="en-US" altLang="ko-KR" dirty="0"/>
              <a:t>	    </a:t>
            </a:r>
            <a:r>
              <a:rPr lang="ko-KR" altLang="en-US" dirty="0"/>
              <a:t>→ 제출 이미지를 만드는 과정에서 </a:t>
            </a:r>
            <a:r>
              <a:rPr lang="en-US" altLang="ko-KR" dirty="0"/>
              <a:t>Depth</a:t>
            </a:r>
            <a:r>
              <a:rPr lang="ko-KR" altLang="en-US" dirty="0"/>
              <a:t>별 </a:t>
            </a:r>
            <a:r>
              <a:rPr lang="ko-KR" altLang="en-US" dirty="0" err="1"/>
              <a:t>픽셀값의</a:t>
            </a:r>
            <a:r>
              <a:rPr lang="ko-KR" altLang="en-US" dirty="0"/>
              <a:t> 한계치를 설정 후 이미지 생성</a:t>
            </a:r>
          </a:p>
        </p:txBody>
      </p:sp>
    </p:spTree>
    <p:extLst>
      <p:ext uri="{BB962C8B-B14F-4D97-AF65-F5344CB8AC3E}">
        <p14:creationId xmlns:p14="http://schemas.microsoft.com/office/powerpoint/2010/main" val="283048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60DA-2DBD-3DFE-CA96-7EBC58E0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제안하는 알고리즘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E7F00-CC98-8F08-FFB4-9C3B92014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Baseline </a:t>
            </a:r>
            <a:r>
              <a:rPr lang="ko-KR" altLang="en-US" dirty="0"/>
              <a:t>모델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Bottle Neck </a:t>
            </a:r>
            <a:r>
              <a:rPr lang="ko-KR" altLang="en-US" dirty="0"/>
              <a:t>구조의 </a:t>
            </a:r>
            <a:r>
              <a:rPr lang="en-US" altLang="ko-KR" dirty="0"/>
              <a:t>Stacked Auto Encoder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Parameter</a:t>
            </a:r>
            <a:r>
              <a:rPr lang="ko-KR" altLang="en-US" dirty="0"/>
              <a:t> 수 </a:t>
            </a:r>
            <a:r>
              <a:rPr lang="en-US" altLang="ko-KR" dirty="0"/>
              <a:t>8,468,736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72 x 48 </a:t>
            </a:r>
            <a:r>
              <a:rPr lang="ko-KR" altLang="en-US" dirty="0"/>
              <a:t>의 </a:t>
            </a:r>
            <a:r>
              <a:rPr lang="ko-KR" altLang="en-US" dirty="0" err="1"/>
              <a:t>픽셀값을</a:t>
            </a:r>
            <a:r>
              <a:rPr lang="ko-KR" altLang="en-US" dirty="0"/>
              <a:t> </a:t>
            </a:r>
            <a:r>
              <a:rPr lang="en-US" altLang="ko-KR" dirty="0"/>
              <a:t>flatten </a:t>
            </a:r>
            <a:r>
              <a:rPr lang="ko-KR" altLang="en-US" dirty="0"/>
              <a:t>하여 </a:t>
            </a:r>
            <a:r>
              <a:rPr lang="en-US" altLang="ko-KR" dirty="0"/>
              <a:t>fully connected layer </a:t>
            </a:r>
            <a:r>
              <a:rPr lang="ko-KR" altLang="en-US" dirty="0"/>
              <a:t>구조에 넣었기 때문에 이미지의 깊이 정보인 공간적인 정보가 손실이 되어서 성능의 한계가 있다고 판단</a:t>
            </a:r>
            <a:endParaRPr lang="en-US" altLang="ko-KR" dirty="0"/>
          </a:p>
          <a:p>
            <a:pPr marL="795847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8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E7F00-CC98-8F08-FFB4-9C3B9201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30631"/>
            <a:ext cx="11360800" cy="5992348"/>
          </a:xfrm>
        </p:spPr>
        <p:txBody>
          <a:bodyPr>
            <a:normAutofit lnSpcReduction="10000"/>
          </a:bodyPr>
          <a:lstStyle/>
          <a:p>
            <a:r>
              <a:rPr lang="en-US" altLang="ko-KR" sz="2667" dirty="0"/>
              <a:t>CNN </a:t>
            </a:r>
            <a:r>
              <a:rPr lang="ko-KR" altLang="en-US" sz="2667" dirty="0"/>
              <a:t>기반의 모델</a:t>
            </a:r>
            <a:endParaRPr lang="en-US" altLang="ko-KR" sz="2667" dirty="0"/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Parameter </a:t>
            </a:r>
            <a:r>
              <a:rPr lang="ko-KR" altLang="en-US" sz="2200" dirty="0"/>
              <a:t>수 </a:t>
            </a:r>
            <a:r>
              <a:rPr lang="en-US" altLang="ko-KR" sz="2200" dirty="0"/>
              <a:t>57,378,817</a:t>
            </a:r>
          </a:p>
          <a:p>
            <a:pPr lvl="1">
              <a:lnSpc>
                <a:spcPct val="120000"/>
              </a:lnSpc>
            </a:pPr>
            <a:r>
              <a:rPr lang="ko-KR" altLang="en-US" sz="2200" dirty="0"/>
              <a:t>보통의 이미지 처리에 사용하는 모델인 </a:t>
            </a:r>
            <a:r>
              <a:rPr lang="en-US" altLang="ko-KR" sz="2200" dirty="0"/>
              <a:t>convolution layer</a:t>
            </a:r>
            <a:r>
              <a:rPr lang="ko-KR" altLang="en-US" sz="2200" dirty="0"/>
              <a:t>를 사용하여 </a:t>
            </a:r>
            <a:r>
              <a:rPr lang="en-US" altLang="ko-KR" sz="2200" dirty="0"/>
              <a:t>linear</a:t>
            </a:r>
            <a:r>
              <a:rPr lang="ko-KR" altLang="en-US" sz="2200" dirty="0"/>
              <a:t>한 정보와 추가적으로 공간적인 정보도 사용하여 압축한 후 </a:t>
            </a:r>
            <a:r>
              <a:rPr lang="ko-KR" altLang="en-US" sz="2200" dirty="0" err="1"/>
              <a:t>복원했을때</a:t>
            </a:r>
            <a:r>
              <a:rPr lang="ko-KR" altLang="en-US" sz="2200" dirty="0"/>
              <a:t> 성능 향상이 이루어졌다</a:t>
            </a:r>
            <a:endParaRPr lang="en-US" altLang="ko-KR" sz="2200" dirty="0"/>
          </a:p>
          <a:p>
            <a:pPr lvl="1">
              <a:lnSpc>
                <a:spcPct val="120000"/>
              </a:lnSpc>
            </a:pPr>
            <a:r>
              <a:rPr lang="en-US" altLang="ko-KR" sz="2200" dirty="0" err="1"/>
              <a:t>BatchNormalization</a:t>
            </a:r>
            <a:r>
              <a:rPr lang="ko-KR" altLang="en-US" sz="2200" dirty="0"/>
              <a:t> 사용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ReLU</a:t>
            </a:r>
            <a:r>
              <a:rPr lang="en-US" altLang="ko-KR" sz="2200" dirty="0"/>
              <a:t> </a:t>
            </a:r>
            <a:r>
              <a:rPr lang="ko-KR" altLang="en-US" sz="2200" dirty="0"/>
              <a:t>사용</a:t>
            </a:r>
            <a:endParaRPr lang="en-US" altLang="ko-KR" sz="2200" dirty="0"/>
          </a:p>
          <a:p>
            <a:pPr lvl="1">
              <a:lnSpc>
                <a:spcPct val="120000"/>
              </a:lnSpc>
            </a:pPr>
            <a:r>
              <a:rPr lang="ko-KR" altLang="en-US" sz="2200" dirty="0"/>
              <a:t>아래의 모델을 참고하여 학습할 이미지 크기</a:t>
            </a:r>
            <a:r>
              <a:rPr lang="en-US" altLang="ko-KR" sz="2200" dirty="0"/>
              <a:t>(72x48)</a:t>
            </a:r>
            <a:r>
              <a:rPr lang="ko-KR" altLang="en-US" sz="2200" dirty="0"/>
              <a:t>에 맞게 모델 구현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95847" lvl="1" indent="0">
              <a:buNone/>
            </a:pPr>
            <a:endParaRPr lang="en-US" altLang="ko-KR" dirty="0"/>
          </a:p>
          <a:p>
            <a:pPr marL="795847" lvl="1" indent="0">
              <a:buNone/>
            </a:pPr>
            <a:endParaRPr lang="en-US" altLang="ko-KR" dirty="0"/>
          </a:p>
          <a:p>
            <a:pPr marL="795847" lvl="1" indent="0">
              <a:buNone/>
            </a:pPr>
            <a:r>
              <a:rPr lang="en-US" altLang="ko-KR" sz="1600" dirty="0"/>
              <a:t> (reference : https://towardsdatascience.com/convolutional-autoencoders-for-image-noise-reduction-32fce9fc1763)</a:t>
            </a:r>
          </a:p>
          <a:p>
            <a:pPr marL="795847" lvl="1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8103E-F191-3C50-C923-E3CA452D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68" y="3012885"/>
            <a:ext cx="6360332" cy="24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60DA-2DBD-3DFE-CA96-7EBC58E0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제안하는 알고리즘의 </a:t>
            </a:r>
            <a:r>
              <a:rPr lang="ko-KR" altLang="en-US" sz="2000" dirty="0" err="1"/>
              <a:t>차별점</a:t>
            </a:r>
            <a:r>
              <a:rPr lang="en-US" altLang="ko-KR" sz="2000" dirty="0"/>
              <a:t>(</a:t>
            </a:r>
            <a:r>
              <a:rPr lang="ko-KR" altLang="en-US" sz="2000" dirty="0"/>
              <a:t>알고리즘에서 어떤 부분이 성능 향상에 주요한 영향을 주었는지</a:t>
            </a:r>
            <a:r>
              <a:rPr lang="en-US" altLang="ko-KR" sz="2000" dirty="0"/>
              <a:t>, </a:t>
            </a:r>
            <a:r>
              <a:rPr lang="ko-KR" altLang="en-US" sz="2000" dirty="0"/>
              <a:t>어떤 부분에 많은 시간과 노력을 기울였는지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E7F00-CC98-8F08-FFB4-9C3B9201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3654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200" dirty="0" err="1"/>
              <a:t>전처리</a:t>
            </a:r>
            <a:r>
              <a:rPr lang="ko-KR" altLang="en-US" sz="2200" dirty="0"/>
              <a:t> 시도</a:t>
            </a:r>
            <a:r>
              <a:rPr lang="en-US" altLang="ko-KR" sz="2200" dirty="0"/>
              <a:t>(log, </a:t>
            </a:r>
            <a:r>
              <a:rPr lang="en-US" altLang="ko-KR" sz="2200" dirty="0" err="1"/>
              <a:t>fourier</a:t>
            </a:r>
            <a:r>
              <a:rPr lang="en-US" altLang="ko-KR" sz="2200" dirty="0"/>
              <a:t>, gamma, </a:t>
            </a:r>
            <a:r>
              <a:rPr lang="en-US" altLang="ko-KR" sz="2200" dirty="0" err="1"/>
              <a:t>gausian</a:t>
            </a:r>
            <a:r>
              <a:rPr lang="en-US" altLang="ko-KR" sz="2200" dirty="0"/>
              <a:t>, median, CLAHE, invert, blur, bilateral)</a:t>
            </a:r>
          </a:p>
          <a:p>
            <a:pPr marL="795847" lvl="1" indent="0">
              <a:lnSpc>
                <a:spcPct val="130000"/>
              </a:lnSpc>
              <a:buNone/>
            </a:pPr>
            <a:r>
              <a:rPr lang="en-US" altLang="ko-KR" sz="2200" dirty="0"/>
              <a:t>(</a:t>
            </a:r>
            <a:r>
              <a:rPr lang="ko-KR" altLang="en-US" sz="2200" dirty="0" err="1"/>
              <a:t>전처리</a:t>
            </a:r>
            <a:r>
              <a:rPr lang="ko-KR" altLang="en-US" sz="2200" dirty="0"/>
              <a:t> 시도는 생성된 이미지에도 영향을 주어서 실패</a:t>
            </a:r>
            <a:r>
              <a:rPr lang="en-US" altLang="ko-KR" sz="22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2200" dirty="0"/>
              <a:t>Vertical,</a:t>
            </a:r>
            <a:r>
              <a:rPr lang="ko-KR" altLang="en-US" sz="2200" dirty="0"/>
              <a:t> </a:t>
            </a:r>
            <a:r>
              <a:rPr lang="en-US" altLang="ko-KR" sz="2200" dirty="0"/>
              <a:t>horizontal, </a:t>
            </a:r>
            <a:r>
              <a:rPr lang="en-US" altLang="ko-KR" sz="2200" dirty="0" err="1"/>
              <a:t>vertical+horizontal</a:t>
            </a:r>
            <a:r>
              <a:rPr lang="en-US" altLang="ko-KR" sz="2200" dirty="0"/>
              <a:t> </a:t>
            </a:r>
            <a:r>
              <a:rPr lang="ko-KR" altLang="en-US" sz="2200" dirty="0"/>
              <a:t>데이터 증강</a:t>
            </a:r>
            <a:r>
              <a:rPr lang="en-US" altLang="ko-KR" sz="2200" dirty="0"/>
              <a:t> </a:t>
            </a:r>
            <a:r>
              <a:rPr lang="ko-KR" altLang="en-US" sz="2200" dirty="0"/>
              <a:t>→ 기존 이미지의 형태는 보존하면서 증강</a:t>
            </a:r>
            <a:r>
              <a:rPr lang="en-US" altLang="ko-KR" sz="2200" dirty="0"/>
              <a:t>(crop, rotation </a:t>
            </a:r>
            <a:r>
              <a:rPr lang="ko-KR" altLang="en-US" sz="2200" dirty="0"/>
              <a:t>같은 경우는 성능 악화</a:t>
            </a:r>
            <a:r>
              <a:rPr lang="en-US" altLang="ko-KR" sz="22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2200" dirty="0"/>
              <a:t>color jitter(0.8), color jitter(0.9) </a:t>
            </a:r>
            <a:r>
              <a:rPr lang="ko-KR" altLang="en-US" sz="2200" dirty="0"/>
              <a:t>데이터 증강 → </a:t>
            </a:r>
            <a:r>
              <a:rPr lang="en-US" altLang="ko-KR" sz="2200" dirty="0"/>
              <a:t>train </a:t>
            </a:r>
            <a:r>
              <a:rPr lang="ko-KR" altLang="en-US" sz="2200" dirty="0"/>
              <a:t>데이터가 </a:t>
            </a:r>
            <a:r>
              <a:rPr lang="en-US" altLang="ko-KR" sz="2200" dirty="0"/>
              <a:t>simul </a:t>
            </a:r>
            <a:r>
              <a:rPr lang="ko-KR" altLang="en-US" sz="2200" dirty="0"/>
              <a:t>보다 어두웠기 때문에 사용</a:t>
            </a: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dirty="0"/>
              <a:t>기존 데이터에서 </a:t>
            </a:r>
            <a:r>
              <a:rPr lang="en-US" altLang="ko-KR" sz="2200" dirty="0"/>
              <a:t>6</a:t>
            </a:r>
            <a:r>
              <a:rPr lang="ko-KR" altLang="en-US" sz="2200" dirty="0"/>
              <a:t>배 증강 </a:t>
            </a:r>
            <a:r>
              <a:rPr lang="en-US" altLang="ko-KR" sz="2200" dirty="0"/>
              <a:t>259,956</a:t>
            </a:r>
            <a:r>
              <a:rPr lang="ko-KR" altLang="en-US" sz="2200" dirty="0"/>
              <a:t> → </a:t>
            </a:r>
            <a:r>
              <a:rPr lang="en-US" altLang="ko-KR" sz="2200" dirty="0"/>
              <a:t>1,559,736</a:t>
            </a:r>
          </a:p>
          <a:p>
            <a:pPr>
              <a:lnSpc>
                <a:spcPct val="130000"/>
              </a:lnSpc>
            </a:pPr>
            <a:r>
              <a:rPr lang="en-US" altLang="ko-KR" sz="2200" dirty="0"/>
              <a:t>Autoencoder</a:t>
            </a:r>
            <a:r>
              <a:rPr lang="ko-KR" altLang="en-US" sz="2200" dirty="0"/>
              <a:t>의 </a:t>
            </a:r>
            <a:r>
              <a:rPr lang="ko-KR" altLang="en-US" sz="2200" dirty="0" err="1"/>
              <a:t>필터수</a:t>
            </a:r>
            <a:r>
              <a:rPr lang="ko-KR" altLang="en-US" sz="2200" dirty="0"/>
              <a:t> 변경</a:t>
            </a:r>
            <a:r>
              <a:rPr lang="en-US" altLang="ko-KR" sz="2200" dirty="0"/>
              <a:t>, Dropout </a:t>
            </a:r>
            <a:r>
              <a:rPr lang="ko-KR" altLang="en-US" sz="2200" dirty="0"/>
              <a:t>추가</a:t>
            </a:r>
            <a:r>
              <a:rPr lang="en-US" altLang="ko-KR" sz="2200" dirty="0"/>
              <a:t>, optimizer, scheduler, </a:t>
            </a:r>
            <a:r>
              <a:rPr lang="en-US" altLang="ko-KR" sz="2200" dirty="0" err="1"/>
              <a:t>lr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batch_size</a:t>
            </a: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en-US" altLang="ko-KR" sz="2200" dirty="0"/>
              <a:t>GAN, </a:t>
            </a:r>
            <a:r>
              <a:rPr lang="en-US" altLang="ko-KR" sz="2200" dirty="0" err="1"/>
              <a:t>CycleGAN</a:t>
            </a:r>
            <a:r>
              <a:rPr lang="en-US" altLang="ko-KR" sz="2200" dirty="0"/>
              <a:t>, U-Net</a:t>
            </a:r>
          </a:p>
          <a:p>
            <a:pPr>
              <a:lnSpc>
                <a:spcPct val="130000"/>
              </a:lnSpc>
            </a:pPr>
            <a:r>
              <a:rPr lang="en-US" altLang="ko-KR" sz="2200" dirty="0"/>
              <a:t>CNN</a:t>
            </a:r>
            <a:r>
              <a:rPr lang="ko-KR" altLang="en-US" sz="2200" dirty="0"/>
              <a:t> 기반의</a:t>
            </a:r>
            <a:r>
              <a:rPr lang="en-US" altLang="ko-KR" sz="2200" dirty="0"/>
              <a:t> depth</a:t>
            </a:r>
            <a:r>
              <a:rPr lang="ko-KR" altLang="en-US" sz="2200" dirty="0"/>
              <a:t> </a:t>
            </a:r>
            <a:r>
              <a:rPr lang="en-US" altLang="ko-KR" sz="2200" dirty="0"/>
              <a:t>estimation </a:t>
            </a:r>
            <a:r>
              <a:rPr lang="ko-KR" altLang="en-US" sz="2200" dirty="0"/>
              <a:t>모델</a:t>
            </a:r>
            <a:endParaRPr lang="en-US" altLang="ko-KR" sz="2200" dirty="0"/>
          </a:p>
          <a:p>
            <a:pPr>
              <a:lnSpc>
                <a:spcPct val="130000"/>
              </a:lnSpc>
            </a:pPr>
            <a:r>
              <a:rPr lang="ko-KR" altLang="en-US" sz="2200" dirty="0"/>
              <a:t>후처리 </a:t>
            </a:r>
            <a:r>
              <a:rPr lang="en-US" altLang="ko-KR" sz="2200" dirty="0"/>
              <a:t>: Depth </a:t>
            </a:r>
            <a:r>
              <a:rPr lang="ko-KR" altLang="en-US" sz="2200" dirty="0"/>
              <a:t>별 이미지의 </a:t>
            </a:r>
            <a:r>
              <a:rPr lang="ko-KR" altLang="en-US" sz="2200" dirty="0" err="1"/>
              <a:t>픽셀값의</a:t>
            </a:r>
            <a:r>
              <a:rPr lang="ko-KR" altLang="en-US" sz="2200" dirty="0"/>
              <a:t> 최대값 설정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6039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60DA-2DBD-3DFE-CA96-7EBC58E0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E7F00-CC98-8F08-FFB4-9C3B92014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를 제약 없이 사용할 수 있다면 더 깊은 </a:t>
            </a:r>
            <a:r>
              <a:rPr lang="en-US" altLang="ko-KR" dirty="0"/>
              <a:t>CNN </a:t>
            </a:r>
            <a:r>
              <a:rPr lang="ko-KR" altLang="en-US" dirty="0"/>
              <a:t>기반 모델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Simulation </a:t>
            </a:r>
            <a:r>
              <a:rPr lang="ko-KR" altLang="en-US" dirty="0"/>
              <a:t>데이터로만 학습한 모델에서의 </a:t>
            </a:r>
            <a:r>
              <a:rPr lang="en-US" altLang="ko-KR" dirty="0"/>
              <a:t>validation </a:t>
            </a:r>
            <a:r>
              <a:rPr lang="ko-KR" altLang="en-US" dirty="0"/>
              <a:t>평가지표와 </a:t>
            </a:r>
            <a:r>
              <a:rPr lang="en-US" altLang="ko-KR" dirty="0" err="1"/>
              <a:t>Dacon</a:t>
            </a:r>
            <a:r>
              <a:rPr lang="en-US" altLang="ko-KR" dirty="0"/>
              <a:t> Score </a:t>
            </a:r>
            <a:r>
              <a:rPr lang="ko-KR" altLang="en-US" dirty="0"/>
              <a:t>간의 차이가 컸기 때문에 이 차이를 줄이는 방안 탐색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실제 </a:t>
            </a:r>
            <a:r>
              <a:rPr lang="en-US" altLang="ko-KR" dirty="0"/>
              <a:t>SEM </a:t>
            </a:r>
            <a:r>
              <a:rPr lang="ko-KR" altLang="en-US" dirty="0"/>
              <a:t>데이터와 </a:t>
            </a:r>
            <a:r>
              <a:rPr lang="en-US" altLang="ko-KR" dirty="0"/>
              <a:t>average_depth.csv </a:t>
            </a:r>
            <a:r>
              <a:rPr lang="ko-KR" altLang="en-US" dirty="0"/>
              <a:t>파일 학습</a:t>
            </a:r>
          </a:p>
        </p:txBody>
      </p:sp>
    </p:spTree>
    <p:extLst>
      <p:ext uri="{BB962C8B-B14F-4D97-AF65-F5344CB8AC3E}">
        <p14:creationId xmlns:p14="http://schemas.microsoft.com/office/powerpoint/2010/main" val="15395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60DA-2DBD-3DFE-CA96-7EBC58E0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결론 및 대회 진행에 대해 건의사항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E7F00-CC98-8F08-FFB4-9C3B92014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endParaRPr lang="en-US" altLang="ko-KR" dirty="0"/>
          </a:p>
          <a:p>
            <a:pPr lvl="1"/>
            <a:r>
              <a:rPr lang="ko-KR" altLang="en-US" dirty="0"/>
              <a:t>전처리는 이미지 생성 자체에 영향을 주기 때문에 도움이 되지 않음</a:t>
            </a:r>
            <a:endParaRPr lang="en-US" altLang="ko-KR" dirty="0"/>
          </a:p>
          <a:p>
            <a:pPr lvl="1"/>
            <a:r>
              <a:rPr lang="en-US" altLang="ko-KR" dirty="0"/>
              <a:t>Depth </a:t>
            </a:r>
            <a:r>
              <a:rPr lang="ko-KR" altLang="en-US" dirty="0"/>
              <a:t>별 이미지의 </a:t>
            </a:r>
            <a:r>
              <a:rPr lang="ko-KR" altLang="en-US" dirty="0" err="1"/>
              <a:t>픽셀값의</a:t>
            </a:r>
            <a:r>
              <a:rPr lang="ko-KR" altLang="en-US" dirty="0"/>
              <a:t> 최대값 설정으로 성능 향상</a:t>
            </a:r>
            <a:endParaRPr lang="en-US" altLang="ko-KR" dirty="0"/>
          </a:p>
          <a:p>
            <a:pPr lvl="1"/>
            <a:r>
              <a:rPr lang="ko-KR" altLang="en-US" dirty="0"/>
              <a:t>최종적으로 </a:t>
            </a:r>
            <a:r>
              <a:rPr lang="en-US" altLang="ko-KR" dirty="0" err="1"/>
              <a:t>Baselline</a:t>
            </a:r>
            <a:r>
              <a:rPr lang="en-US" altLang="ko-KR" dirty="0"/>
              <a:t> (6.90852) </a:t>
            </a:r>
            <a:r>
              <a:rPr lang="ko-KR" altLang="en-US" dirty="0"/>
              <a:t>→ </a:t>
            </a:r>
            <a:r>
              <a:rPr lang="en-US" altLang="ko-KR" dirty="0" err="1"/>
              <a:t>Bestmodel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3.83163</a:t>
            </a:r>
            <a:r>
              <a:rPr lang="en-US" altLang="ko-KR" dirty="0"/>
              <a:t>)</a:t>
            </a:r>
            <a:r>
              <a:rPr lang="ko-KR" altLang="en-US" dirty="0"/>
              <a:t>으로 성능 향상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건의사항</a:t>
            </a:r>
            <a:endParaRPr lang="en-US" altLang="ko-KR" dirty="0"/>
          </a:p>
          <a:p>
            <a:pPr lvl="1"/>
            <a:r>
              <a:rPr lang="ko-KR" altLang="en-US" dirty="0"/>
              <a:t>대회안내 항목에 </a:t>
            </a:r>
            <a:r>
              <a:rPr lang="ko-KR" altLang="en-US" dirty="0" err="1"/>
              <a:t>써있는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주제</a:t>
            </a:r>
            <a:r>
              <a:rPr lang="en-US" altLang="ko-KR" dirty="0"/>
              <a:t>’</a:t>
            </a:r>
            <a:r>
              <a:rPr lang="ko-KR" altLang="en-US" dirty="0"/>
              <a:t>와 실제로 제출하는 형식과 모델 구현 방향이 맞지 않아</a:t>
            </a:r>
            <a:r>
              <a:rPr lang="en-US" altLang="ko-KR" dirty="0"/>
              <a:t> </a:t>
            </a:r>
            <a:r>
              <a:rPr lang="ko-KR" altLang="en-US" dirty="0"/>
              <a:t>혼동이 있었음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7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462</Words>
  <Application>Microsoft Office PowerPoint</Application>
  <PresentationFormat>와이드스크린</PresentationFormat>
  <Paragraphs>60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반도체의 전자현미경(SEM) 이미지로부터 깊이를 예측하는 AI 알고리즘 개발</vt:lpstr>
      <vt:lpstr>개요 (문제 설정 및 접근 방식)</vt:lpstr>
      <vt:lpstr>제안하는 알고리즘 설명</vt:lpstr>
      <vt:lpstr>PowerPoint 프레젠테이션</vt:lpstr>
      <vt:lpstr>제안하는 알고리즘의 차별점(알고리즘에서 어떤 부분이 성능 향상에 주요한 영향을 주었는지, 어떤 부분에 많은 시간과 노력을 기울였는지 등)</vt:lpstr>
      <vt:lpstr>Future Work</vt:lpstr>
      <vt:lpstr>결론 및 대회 진행에 대해 건의사항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반도체의 전자현미경(SEM) 이미지로부터 깊이를 예측하는 AI 알고리즘 개발</dc:title>
  <dc:creator>이승수</dc:creator>
  <cp:lastModifiedBy>이승수</cp:lastModifiedBy>
  <cp:revision>5</cp:revision>
  <dcterms:created xsi:type="dcterms:W3CDTF">2022-09-19T06:51:59Z</dcterms:created>
  <dcterms:modified xsi:type="dcterms:W3CDTF">2022-09-21T07:17:15Z</dcterms:modified>
</cp:coreProperties>
</file>