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1" r:id="rId4"/>
    <p:sldId id="259" r:id="rId5"/>
    <p:sldId id="297" r:id="rId6"/>
    <p:sldId id="260" r:id="rId7"/>
    <p:sldId id="298" r:id="rId8"/>
    <p:sldId id="308" r:id="rId9"/>
    <p:sldId id="303" r:id="rId10"/>
    <p:sldId id="306" r:id="rId11"/>
    <p:sldId id="307" r:id="rId12"/>
    <p:sldId id="302" r:id="rId13"/>
    <p:sldId id="299" r:id="rId14"/>
    <p:sldId id="301" r:id="rId15"/>
    <p:sldId id="304" r:id="rId16"/>
    <p:sldId id="30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4624"/>
  </p:normalViewPr>
  <p:slideViewPr>
    <p:cSldViewPr snapToGrid="0">
      <p:cViewPr varScale="1">
        <p:scale>
          <a:sx n="22" d="100"/>
          <a:sy n="22" d="100"/>
        </p:scale>
        <p:origin x="115" y="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6935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0265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1660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6773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674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8950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4047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3392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5566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3313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155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볶음밥과 삶은 계란을 넣은 샐러드 그릇과 젓가락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연어 어묵, 샐러드, 후무스가 든 그릇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파슬리 버터, 구운 헤이즐넛, 파르메산 치즈를 올린 파파르델레 파스타 그릇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볶음밥과 삶은 계란을 넣은 샐러드 그릇과 젓가락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88364-02E9-EA40-6036-624D3FCC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01912-F8BB-8CAF-2779-0A1DB6039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B1BF9-6AF7-342E-BCDC-325097A6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80BC-7DB2-1546-97F0-4F9955B18D7B}" type="datetime1">
              <a:rPr kumimoji="1" lang="ko-KR" altLang="en-US" smtClean="0"/>
              <a:t>2023-05-04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67401-4651-1738-B310-D1398E63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8D759-1015-AB3B-B49C-5082B90A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93391" y="13076008"/>
            <a:ext cx="384721" cy="379591"/>
          </a:xfrm>
        </p:spPr>
        <p:txBody>
          <a:bodyPr/>
          <a:lstStyle/>
          <a:p>
            <a:fld id="{5A54FB0D-F0EB-DA4F-8A25-3F9CC8C70F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448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23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43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파슬리 버터, 구운 헤이즐넛, 파르메산 치즈를 올린 파파르델레 파스타 그릇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사실 정보</a:t>
            </a:r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ointNet++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창의학기제 </a:t>
            </a:r>
            <a:r>
              <a:rPr lang="en-US" altLang="ko-KR" dirty="0"/>
              <a:t>9</a:t>
            </a:r>
            <a:r>
              <a:rPr lang="ko-KR" altLang="en-US" dirty="0"/>
              <a:t>주차 발표</a:t>
            </a:r>
            <a:endParaRPr lang="ko-KR" altLang="en-US" sz="6000" dirty="0"/>
          </a:p>
        </p:txBody>
      </p:sp>
      <p:sp>
        <p:nvSpPr>
          <p:cNvPr id="153" name="deep hierarchical feature learning on point sets in a metric spac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PointPillars</a:t>
            </a:r>
            <a:r>
              <a:rPr lang="en-US" dirty="0"/>
              <a:t> </a:t>
            </a:r>
            <a:r>
              <a:rPr lang="ko-KR" altLang="en-US" dirty="0"/>
              <a:t>실습 </a:t>
            </a:r>
            <a:r>
              <a:rPr lang="en-US" altLang="ko-KR" dirty="0"/>
              <a:t>– (1)</a:t>
            </a:r>
            <a:endParaRPr dirty="0"/>
          </a:p>
        </p:txBody>
      </p:sp>
      <p:sp>
        <p:nvSpPr>
          <p:cNvPr id="15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Hierarchical Point Set Feature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algn="l"/>
            <a:r>
              <a:rPr lang="ko-KR" altLang="en-US" dirty="0"/>
              <a:t>개선방안</a:t>
            </a:r>
            <a:endParaRPr dirty="0"/>
          </a:p>
        </p:txBody>
      </p:sp>
      <p:sp>
        <p:nvSpPr>
          <p:cNvPr id="178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2" name="Does not capture local structure…">
            <a:extLst>
              <a:ext uri="{FF2B5EF4-FFF2-40B4-BE49-F238E27FC236}">
                <a16:creationId xmlns:a16="http://schemas.microsoft.com/office/drawing/2014/main" id="{E461BF4F-E1C1-B121-07A6-F8E463984F2C}"/>
              </a:ext>
            </a:extLst>
          </p:cNvPr>
          <p:cNvSpPr txBox="1">
            <a:spLocks/>
          </p:cNvSpPr>
          <p:nvPr/>
        </p:nvSpPr>
        <p:spPr>
          <a:xfrm>
            <a:off x="1200250" y="2318018"/>
            <a:ext cx="20262750" cy="992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571500" marR="0" indent="-57150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4300" dirty="0">
                <a:solidFill>
                  <a:schemeClr val="bg2">
                    <a:lumMod val="10000"/>
                  </a:schemeClr>
                </a:solidFill>
              </a:rPr>
              <a:t>Point</a:t>
            </a:r>
            <a:r>
              <a:rPr lang="ko-KR" altLang="en-US" sz="4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4300" dirty="0" err="1">
                <a:solidFill>
                  <a:schemeClr val="bg2">
                    <a:lumMod val="10000"/>
                  </a:schemeClr>
                </a:solidFill>
              </a:rPr>
              <a:t>Mixup</a:t>
            </a:r>
            <a:endParaRPr lang="en-US" altLang="ko-KR" sz="4300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Property</a:t>
            </a:r>
          </a:p>
          <a:p>
            <a:pPr marL="1219200" lvl="2" indent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1) Shortest Path  2) Assignment Invariance  3) Linearity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4A0FB1-9376-7F4D-76B1-2198C3B64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462" y="6197600"/>
            <a:ext cx="14119175" cy="466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2982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Hierarchical Point Set Feature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algn="l"/>
            <a:r>
              <a:rPr lang="ko-KR" altLang="en-US" dirty="0"/>
              <a:t>개선방안</a:t>
            </a:r>
            <a:endParaRPr dirty="0"/>
          </a:p>
        </p:txBody>
      </p:sp>
      <p:sp>
        <p:nvSpPr>
          <p:cNvPr id="178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2" name="Does not capture local structure…">
            <a:extLst>
              <a:ext uri="{FF2B5EF4-FFF2-40B4-BE49-F238E27FC236}">
                <a16:creationId xmlns:a16="http://schemas.microsoft.com/office/drawing/2014/main" id="{E461BF4F-E1C1-B121-07A6-F8E463984F2C}"/>
              </a:ext>
            </a:extLst>
          </p:cNvPr>
          <p:cNvSpPr txBox="1">
            <a:spLocks/>
          </p:cNvSpPr>
          <p:nvPr/>
        </p:nvSpPr>
        <p:spPr>
          <a:xfrm>
            <a:off x="1200250" y="2318018"/>
            <a:ext cx="10732147" cy="992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571500" marR="0" indent="-57150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4300" dirty="0">
                <a:solidFill>
                  <a:schemeClr val="bg2">
                    <a:lumMod val="10000"/>
                  </a:schemeClr>
                </a:solidFill>
              </a:rPr>
              <a:t>Point</a:t>
            </a:r>
            <a:r>
              <a:rPr lang="ko-KR" altLang="en-US" sz="4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4300" dirty="0" err="1">
                <a:solidFill>
                  <a:schemeClr val="bg2">
                    <a:lumMod val="10000"/>
                  </a:schemeClr>
                </a:solidFill>
              </a:rPr>
              <a:t>Mixup</a:t>
            </a:r>
            <a:endParaRPr lang="en-US" altLang="ko-KR" sz="4300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Network Architecture : </a:t>
            </a:r>
            <a:r>
              <a:rPr lang="en-US" altLang="ko-KR" sz="4000" dirty="0" err="1">
                <a:solidFill>
                  <a:schemeClr val="bg2">
                    <a:lumMod val="10000"/>
                  </a:schemeClr>
                </a:solidFill>
              </a:rPr>
              <a:t>PointNet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++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Dataset :  ModelNet40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Sampled Point # : 1024 points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endParaRPr lang="en-US" altLang="ko-KR" sz="4000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우측의 표는 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Data Augmentation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을 적용하지 않은 것과 다른 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Augmentation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방식들을 적용한 것을 비교한 표로 </a:t>
            </a:r>
            <a:r>
              <a:rPr lang="en-US" altLang="ko-KR" sz="4000" dirty="0" err="1">
                <a:solidFill>
                  <a:schemeClr val="bg2">
                    <a:lumMod val="10000"/>
                  </a:schemeClr>
                </a:solidFill>
              </a:rPr>
              <a:t>PointMixup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 + Manifold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4000" dirty="0" err="1">
                <a:solidFill>
                  <a:schemeClr val="bg2">
                    <a:lumMod val="10000"/>
                  </a:schemeClr>
                </a:solidFill>
              </a:rPr>
              <a:t>Mixup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을 같이 적용한 방식이 가장 성능이 높음을 알 수 있다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62D330-B2F5-764D-2D98-293335071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778" y="3495291"/>
            <a:ext cx="10220722" cy="87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357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Hierarchical Point Set Feature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algn="l"/>
            <a:r>
              <a:rPr lang="ko-KR" altLang="en-US" dirty="0"/>
              <a:t>개선방안</a:t>
            </a:r>
            <a:endParaRPr dirty="0"/>
          </a:p>
        </p:txBody>
      </p:sp>
      <p:sp>
        <p:nvSpPr>
          <p:cNvPr id="178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2" name="Does not capture local structure…">
            <a:extLst>
              <a:ext uri="{FF2B5EF4-FFF2-40B4-BE49-F238E27FC236}">
                <a16:creationId xmlns:a16="http://schemas.microsoft.com/office/drawing/2014/main" id="{E461BF4F-E1C1-B121-07A6-F8E463984F2C}"/>
              </a:ext>
            </a:extLst>
          </p:cNvPr>
          <p:cNvSpPr txBox="1">
            <a:spLocks/>
          </p:cNvSpPr>
          <p:nvPr/>
        </p:nvSpPr>
        <p:spPr>
          <a:xfrm>
            <a:off x="1200249" y="2318018"/>
            <a:ext cx="21970999" cy="992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571500" marR="0" indent="-57150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Change Backbone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ko-KR" sz="4000" dirty="0">
                <a:effectLst/>
              </a:rPr>
              <a:t>“</a:t>
            </a:r>
            <a:r>
              <a:rPr lang="en-US" altLang="ko-KR" sz="4000" dirty="0" err="1">
                <a:effectLst/>
              </a:rPr>
              <a:t>PointPillars</a:t>
            </a:r>
            <a:r>
              <a:rPr lang="en-US" altLang="ko-KR" sz="4000" dirty="0">
                <a:effectLst/>
              </a:rPr>
              <a:t> Backbone Type Selection For Fast and Accurate LiDAR Object Detection”</a:t>
            </a:r>
            <a:r>
              <a:rPr lang="ko-KR" altLang="en-US" sz="4000" dirty="0">
                <a:effectLst/>
              </a:rPr>
              <a:t> </a:t>
            </a:r>
            <a:r>
              <a:rPr lang="en-US" altLang="ko-KR" sz="4000" dirty="0">
                <a:effectLst/>
              </a:rPr>
              <a:t>(</a:t>
            </a:r>
            <a:r>
              <a:rPr lang="en-US" altLang="ko-KR" sz="4000" dirty="0" err="1"/>
              <a:t>Konard</a:t>
            </a:r>
            <a:r>
              <a:rPr lang="en-US" altLang="ko-KR" sz="4000" dirty="0"/>
              <a:t>. L., Tomasz. K.</a:t>
            </a:r>
            <a:r>
              <a:rPr lang="en-US" altLang="ko-KR" sz="4000" dirty="0">
                <a:effectLst/>
              </a:rPr>
              <a:t>)</a:t>
            </a:r>
            <a:r>
              <a:rPr lang="ko-KR" altLang="en-US" sz="4000" dirty="0">
                <a:effectLst/>
              </a:rPr>
              <a:t> 논문에서 </a:t>
            </a:r>
            <a:r>
              <a:rPr lang="en-US" altLang="ko-KR" sz="4000" dirty="0" err="1">
                <a:effectLst/>
              </a:rPr>
              <a:t>PointPillars</a:t>
            </a:r>
            <a:r>
              <a:rPr lang="ko-KR" altLang="en-US" sz="4000" dirty="0">
                <a:effectLst/>
              </a:rPr>
              <a:t> 모델을 임베디드 보드에 적용하기 위해 </a:t>
            </a:r>
            <a:r>
              <a:rPr lang="en-US" altLang="ko-KR" sz="4000" dirty="0">
                <a:effectLst/>
              </a:rPr>
              <a:t>backbone</a:t>
            </a:r>
            <a:r>
              <a:rPr lang="ko-KR" altLang="en-US" sz="4000" dirty="0"/>
              <a:t>의 </a:t>
            </a:r>
            <a:r>
              <a:rPr lang="en-US" altLang="ko-KR" sz="4000" dirty="0"/>
              <a:t>Computation cost</a:t>
            </a:r>
            <a:r>
              <a:rPr lang="ko-KR" altLang="en-US" sz="4000" dirty="0"/>
              <a:t>는 적으면서 성능은 기존 모델과 비슷한 모델들을 소개함</a:t>
            </a:r>
            <a:endParaRPr lang="en-US" altLang="ko-KR" sz="4000" dirty="0"/>
          </a:p>
          <a:p>
            <a:pPr lvl="1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endParaRPr lang="en-US" altLang="ko-KR" sz="4000" dirty="0"/>
          </a:p>
          <a:p>
            <a:pPr lvl="1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r>
              <a:rPr lang="ko-KR" altLang="en-US" sz="4000" dirty="0"/>
              <a:t>소개한 </a:t>
            </a:r>
            <a:r>
              <a:rPr lang="en-US" altLang="ko-KR" sz="4000" dirty="0"/>
              <a:t>Backbone </a:t>
            </a:r>
            <a:r>
              <a:rPr lang="ko-KR" altLang="en-US" sz="4000" dirty="0"/>
              <a:t>모델</a:t>
            </a:r>
            <a:endParaRPr lang="en-US" altLang="ko-KR" sz="4000" dirty="0"/>
          </a:p>
          <a:p>
            <a:pPr lvl="2">
              <a:lnSpc>
                <a:spcPct val="150000"/>
              </a:lnSpc>
              <a:spcBef>
                <a:spcPts val="0"/>
              </a:spcBef>
              <a:buSzTx/>
              <a:buFont typeface="시스템 서체 일반체"/>
              <a:buChar char="-"/>
            </a:pPr>
            <a:r>
              <a:rPr lang="en-US" altLang="ko-KR" sz="4000" dirty="0"/>
              <a:t>Darknet53</a:t>
            </a:r>
            <a:r>
              <a:rPr lang="ko-KR" altLang="en-US" sz="4000" dirty="0"/>
              <a:t> </a:t>
            </a:r>
            <a:r>
              <a:rPr lang="en-US" altLang="ko-KR" sz="4000" dirty="0"/>
              <a:t>(YOLO v3</a:t>
            </a:r>
            <a:r>
              <a:rPr lang="ko-KR" altLang="en-US" sz="4000" dirty="0"/>
              <a:t>의 </a:t>
            </a:r>
            <a:r>
              <a:rPr lang="en-US" altLang="ko-KR" sz="4000" dirty="0"/>
              <a:t>backbone)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SzTx/>
              <a:buFont typeface="시스템 서체 일반체"/>
              <a:buChar char="-"/>
            </a:pPr>
            <a:r>
              <a:rPr lang="en-US" altLang="ko-KR" sz="4000" dirty="0"/>
              <a:t>CSPDarknet53 (YOLO v4</a:t>
            </a:r>
            <a:r>
              <a:rPr lang="ko-KR" altLang="en-US" sz="4000" dirty="0"/>
              <a:t>의 </a:t>
            </a:r>
            <a:r>
              <a:rPr lang="en-US" altLang="ko-KR" sz="4000" dirty="0"/>
              <a:t>backbone)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SzTx/>
              <a:buFont typeface="시스템 서체 일반체"/>
              <a:buChar char="-"/>
            </a:pPr>
            <a:r>
              <a:rPr lang="en-US" altLang="ko-KR" sz="4000" dirty="0" err="1"/>
              <a:t>MobileNet</a:t>
            </a:r>
            <a:r>
              <a:rPr lang="en-US" altLang="ko-KR" sz="4000" dirty="0"/>
              <a:t> V1, V2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SzTx/>
              <a:buFont typeface="시스템 서체 일반체"/>
              <a:buChar char="-"/>
            </a:pPr>
            <a:r>
              <a:rPr lang="en-US" altLang="ko-KR" sz="4000" dirty="0" err="1"/>
              <a:t>Xception</a:t>
            </a:r>
            <a:r>
              <a:rPr lang="en-US" altLang="ko-KR" sz="4000" dirty="0"/>
              <a:t> </a:t>
            </a:r>
            <a:r>
              <a:rPr lang="ko-KR" altLang="en-US" sz="4000" dirty="0"/>
              <a:t>등</a:t>
            </a:r>
            <a:r>
              <a:rPr lang="en-US" altLang="ko-KR" sz="4000" dirty="0"/>
              <a:t>…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endParaRPr lang="en-US" altLang="ko-KR" sz="4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79241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Hierarchical Point Set Feature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algn="l"/>
            <a:r>
              <a:rPr lang="ko-KR" altLang="en-US" dirty="0"/>
              <a:t>개선방안</a:t>
            </a:r>
            <a:endParaRPr dirty="0"/>
          </a:p>
        </p:txBody>
      </p:sp>
      <p:sp>
        <p:nvSpPr>
          <p:cNvPr id="178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2" name="Does not capture local structure…">
            <a:extLst>
              <a:ext uri="{FF2B5EF4-FFF2-40B4-BE49-F238E27FC236}">
                <a16:creationId xmlns:a16="http://schemas.microsoft.com/office/drawing/2014/main" id="{E461BF4F-E1C1-B121-07A6-F8E463984F2C}"/>
              </a:ext>
            </a:extLst>
          </p:cNvPr>
          <p:cNvSpPr txBox="1">
            <a:spLocks/>
          </p:cNvSpPr>
          <p:nvPr/>
        </p:nvSpPr>
        <p:spPr>
          <a:xfrm>
            <a:off x="1200249" y="2318018"/>
            <a:ext cx="22328823" cy="3592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571500" marR="0" indent="-57150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Change Backbone - </a:t>
            </a:r>
            <a:r>
              <a:rPr lang="en-US" altLang="ko-KR" sz="4000" dirty="0" err="1">
                <a:solidFill>
                  <a:schemeClr val="bg2">
                    <a:lumMod val="10000"/>
                  </a:schemeClr>
                </a:solidFill>
              </a:rPr>
              <a:t>Xception</a:t>
            </a:r>
            <a:endParaRPr lang="en-US" altLang="ko-KR" sz="4000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ko-KR" sz="4000" dirty="0" err="1">
                <a:solidFill>
                  <a:schemeClr val="bg2">
                    <a:lumMod val="10000"/>
                  </a:schemeClr>
                </a:solidFill>
              </a:rPr>
              <a:t>Xception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은 </a:t>
            </a:r>
            <a:r>
              <a:rPr lang="en-US" altLang="ko-KR" sz="4000" dirty="0" err="1">
                <a:solidFill>
                  <a:schemeClr val="bg2">
                    <a:lumMod val="10000"/>
                  </a:schemeClr>
                </a:solidFill>
              </a:rPr>
              <a:t>eXtreme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 Inception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의 약자로 기존 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Inception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 모델이 채널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 공간 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correlation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을 분리한 것을 </a:t>
            </a:r>
            <a:r>
              <a:rPr lang="en-US" altLang="ko-KR" sz="4000" dirty="0" err="1">
                <a:solidFill>
                  <a:schemeClr val="bg2">
                    <a:lumMod val="10000"/>
                  </a:schemeClr>
                </a:solidFill>
              </a:rPr>
              <a:t>depthwise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4000" dirty="0" err="1">
                <a:solidFill>
                  <a:schemeClr val="bg2">
                    <a:lumMod val="10000"/>
                  </a:schemeClr>
                </a:solidFill>
              </a:rPr>
              <a:t>seperable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 convolution</a:t>
            </a:r>
            <a:r>
              <a:rPr lang="ko-KR" altLang="en-US" sz="4000" dirty="0" err="1">
                <a:solidFill>
                  <a:schemeClr val="bg2">
                    <a:lumMod val="10000"/>
                  </a:schemeClr>
                </a:solidFill>
              </a:rPr>
              <a:t>으로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 강화한 모델</a:t>
            </a:r>
            <a:endParaRPr lang="en-US" altLang="ko-KR" sz="40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그림 3" descr="도표이(가) 표시된 사진&#10;&#10;자동 생성된 설명">
            <a:extLst>
              <a:ext uri="{FF2B5EF4-FFF2-40B4-BE49-F238E27FC236}">
                <a16:creationId xmlns:a16="http://schemas.microsoft.com/office/drawing/2014/main" id="{9986D570-1D90-DC04-A158-ECECE4256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6826" y="6070463"/>
            <a:ext cx="9276522" cy="6566037"/>
          </a:xfrm>
          <a:prstGeom prst="rect">
            <a:avLst/>
          </a:prstGeom>
        </p:spPr>
      </p:pic>
      <p:pic>
        <p:nvPicPr>
          <p:cNvPr id="7" name="그림 6" descr="도표이(가) 표시된 사진&#10;&#10;자동 생성된 설명">
            <a:extLst>
              <a:ext uri="{FF2B5EF4-FFF2-40B4-BE49-F238E27FC236}">
                <a16:creationId xmlns:a16="http://schemas.microsoft.com/office/drawing/2014/main" id="{4A515B63-D767-C5A1-BB30-51A922EBD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574" y="6808082"/>
            <a:ext cx="7772400" cy="458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6844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Hierarchical Point Set Feature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algn="l"/>
            <a:r>
              <a:rPr lang="ko-KR" altLang="en-US" dirty="0"/>
              <a:t>개선방안</a:t>
            </a:r>
            <a:endParaRPr dirty="0"/>
          </a:p>
        </p:txBody>
      </p:sp>
      <p:sp>
        <p:nvSpPr>
          <p:cNvPr id="178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2" name="Does not capture local structure…">
            <a:extLst>
              <a:ext uri="{FF2B5EF4-FFF2-40B4-BE49-F238E27FC236}">
                <a16:creationId xmlns:a16="http://schemas.microsoft.com/office/drawing/2014/main" id="{E461BF4F-E1C1-B121-07A6-F8E463984F2C}"/>
              </a:ext>
            </a:extLst>
          </p:cNvPr>
          <p:cNvSpPr txBox="1">
            <a:spLocks/>
          </p:cNvSpPr>
          <p:nvPr/>
        </p:nvSpPr>
        <p:spPr>
          <a:xfrm>
            <a:off x="1200250" y="2318018"/>
            <a:ext cx="10732147" cy="992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571500" marR="0" indent="-57150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Change Backbone - </a:t>
            </a:r>
            <a:r>
              <a:rPr lang="en-US" altLang="ko-KR" sz="4000" dirty="0" err="1">
                <a:solidFill>
                  <a:schemeClr val="bg2">
                    <a:lumMod val="10000"/>
                  </a:schemeClr>
                </a:solidFill>
              </a:rPr>
              <a:t>Xception</a:t>
            </a:r>
            <a:endParaRPr kumimoji="0" lang="en-US" altLang="ko-KR" sz="40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ko-KR" sz="4000" dirty="0" err="1">
                <a:solidFill>
                  <a:schemeClr val="bg2">
                    <a:lumMod val="10000"/>
                  </a:schemeClr>
                </a:solidFill>
              </a:rPr>
              <a:t>PointPillars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의 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backbone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을 </a:t>
            </a:r>
            <a:r>
              <a:rPr lang="en-US" altLang="ko-KR" sz="4000" dirty="0" err="1">
                <a:solidFill>
                  <a:schemeClr val="bg2">
                    <a:lumMod val="10000"/>
                  </a:schemeClr>
                </a:solidFill>
              </a:rPr>
              <a:t>Xception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으로 변경하였을 때 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base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에 비해서 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Car, Cyclist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에서 더 좋은 </a:t>
            </a:r>
            <a:r>
              <a:rPr lang="en-US" altLang="ko-KR" sz="4000" dirty="0" err="1">
                <a:solidFill>
                  <a:schemeClr val="bg2">
                    <a:lumMod val="10000"/>
                  </a:schemeClr>
                </a:solidFill>
              </a:rPr>
              <a:t>mAP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값을 보여줌</a:t>
            </a:r>
            <a:endParaRPr lang="en-US" altLang="ko-KR" sz="4000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endParaRPr lang="en-US" altLang="ko-KR" sz="4000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MMdetction3d 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라이브러리에 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Backbone</a:t>
            </a:r>
            <a:r>
              <a:rPr lang="ko-KR" altLang="en-US" sz="4000" dirty="0" err="1">
                <a:solidFill>
                  <a:schemeClr val="bg2">
                    <a:lumMod val="10000"/>
                  </a:schemeClr>
                </a:solidFill>
              </a:rPr>
              <a:t>으로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4000" dirty="0" err="1">
                <a:solidFill>
                  <a:schemeClr val="bg2">
                    <a:lumMod val="10000"/>
                  </a:schemeClr>
                </a:solidFill>
              </a:rPr>
              <a:t>Xception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을 사용할 수 있게  구현된 코드가 있어 </a:t>
            </a:r>
            <a:r>
              <a:rPr lang="en-US" altLang="ko-KR" sz="4000" dirty="0" err="1">
                <a:solidFill>
                  <a:schemeClr val="bg2">
                    <a:lumMod val="10000"/>
                  </a:schemeClr>
                </a:solidFill>
              </a:rPr>
              <a:t>PointPillars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 모델에 적용하여 학습 예정</a:t>
            </a:r>
            <a:endParaRPr lang="en-US" altLang="ko-KR" sz="40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0D4A983-5132-3B6B-489E-3E3F6378A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239" y="2944696"/>
            <a:ext cx="10513825" cy="680146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457C5D-D781-6F99-842F-99CAB6556BB3}"/>
              </a:ext>
            </a:extLst>
          </p:cNvPr>
          <p:cNvSpPr/>
          <p:nvPr/>
        </p:nvSpPr>
        <p:spPr>
          <a:xfrm>
            <a:off x="12828239" y="8965580"/>
            <a:ext cx="10513825" cy="557561"/>
          </a:xfrm>
          <a:prstGeom prst="rect">
            <a:avLst/>
          </a:prstGeom>
          <a:solidFill>
            <a:schemeClr val="accent4">
              <a:alpha val="3549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8882417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DA45E-BA0D-D7D3-EA0C-2E6E2AC7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377" y="2861373"/>
            <a:ext cx="21971000" cy="1433163"/>
          </a:xfrm>
        </p:spPr>
        <p:txBody>
          <a:bodyPr>
            <a:normAutofit/>
          </a:bodyPr>
          <a:lstStyle/>
          <a:p>
            <a:r>
              <a:rPr lang="en-US" altLang="ko-KR" sz="4000" b="0" dirty="0"/>
              <a:t>Change Backbone – </a:t>
            </a:r>
            <a:r>
              <a:rPr lang="en-US" altLang="ko-KR" sz="4000" b="0" dirty="0" err="1"/>
              <a:t>CSPDarknet</a:t>
            </a:r>
            <a:endParaRPr kumimoji="1" lang="ko-Kore-KR" altLang="en-US" sz="4000" b="0" dirty="0">
              <a:latin typeface="Arial Rounded MT Bold" panose="020F0704030504030204" pitchFamily="34" charset="0"/>
            </a:endParaRPr>
          </a:p>
        </p:txBody>
      </p:sp>
      <p:sp>
        <p:nvSpPr>
          <p:cNvPr id="5" name="슬라이드 번호 개체 틀 6">
            <a:extLst>
              <a:ext uri="{FF2B5EF4-FFF2-40B4-BE49-F238E27FC236}">
                <a16:creationId xmlns:a16="http://schemas.microsoft.com/office/drawing/2014/main" id="{3CE5B784-2B78-A3DB-AEA0-77EECE3C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48984" y="13063360"/>
            <a:ext cx="230832" cy="379591"/>
          </a:xfrm>
        </p:spPr>
        <p:txBody>
          <a:bodyPr/>
          <a:lstStyle/>
          <a:p>
            <a:fld id="{5A54FB0D-F0EB-DA4F-8A25-3F9CC8C70F0B}" type="slidenum">
              <a:rPr kumimoji="1" lang="ko-Kore-KR" altLang="en-US" smtClean="0"/>
              <a:t>15</a:t>
            </a:fld>
            <a:endParaRPr kumimoji="1" lang="ko-Kore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793FC1D-D8C5-43CF-A512-DD40FFC3C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2935" y="5875520"/>
            <a:ext cx="7649688" cy="457796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/>
              <a:t>다양한 </a:t>
            </a:r>
            <a:r>
              <a:rPr lang="en-US" altLang="ko-KR" dirty="0"/>
              <a:t>Backbone</a:t>
            </a:r>
            <a:r>
              <a:rPr lang="ko-KR" altLang="en-US" dirty="0"/>
              <a:t>을 사용해 </a:t>
            </a:r>
            <a:r>
              <a:rPr lang="en-US" altLang="ko-KR" dirty="0"/>
              <a:t>KITTI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  <a:r>
              <a:rPr lang="ko-KR" altLang="en-US" dirty="0"/>
              <a:t>의 </a:t>
            </a:r>
            <a:r>
              <a:rPr lang="en-US" altLang="ko-KR" dirty="0"/>
              <a:t>AP</a:t>
            </a:r>
            <a:r>
              <a:rPr lang="ko-KR" altLang="en-US" dirty="0"/>
              <a:t>성능을 비교한 표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u="sng" dirty="0"/>
              <a:t>전체적</a:t>
            </a:r>
            <a:r>
              <a:rPr lang="ko-KR" altLang="en-US" dirty="0"/>
              <a:t>으로 보면 </a:t>
            </a:r>
            <a:r>
              <a:rPr lang="en-US" altLang="ko-KR" dirty="0" err="1"/>
              <a:t>CSPDarknet</a:t>
            </a:r>
            <a:r>
              <a:rPr lang="ko-KR" altLang="en-US" dirty="0"/>
              <a:t> 성능이 가장 좋음</a:t>
            </a:r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0F14CF2-5BC2-4A98-B8E9-98B612A33FD4}"/>
              </a:ext>
            </a:extLst>
          </p:cNvPr>
          <p:cNvGrpSpPr/>
          <p:nvPr/>
        </p:nvGrpSpPr>
        <p:grpSpPr>
          <a:xfrm>
            <a:off x="821377" y="3887752"/>
            <a:ext cx="14597802" cy="7798200"/>
            <a:chOff x="410688" y="1943876"/>
            <a:chExt cx="7298901" cy="38991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17B1C0D-30C6-4B42-84E5-D520DA9EA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688" y="1943876"/>
              <a:ext cx="6998060" cy="38991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2134AD5-771D-4BD7-B65A-9C1297940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8614" y="2937760"/>
              <a:ext cx="780975" cy="2768334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0FBC3B-8678-4D55-85DC-4CAB627ACA68}"/>
              </a:ext>
            </a:extLst>
          </p:cNvPr>
          <p:cNvSpPr/>
          <p:nvPr/>
        </p:nvSpPr>
        <p:spPr>
          <a:xfrm>
            <a:off x="1678176" y="6858000"/>
            <a:ext cx="13741004" cy="557561"/>
          </a:xfrm>
          <a:prstGeom prst="rect">
            <a:avLst/>
          </a:prstGeom>
          <a:solidFill>
            <a:schemeClr val="accent4">
              <a:alpha val="3549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Hierarchical Point Set Feature Learning">
            <a:extLst>
              <a:ext uri="{FF2B5EF4-FFF2-40B4-BE49-F238E27FC236}">
                <a16:creationId xmlns:a16="http://schemas.microsoft.com/office/drawing/2014/main" id="{2ECEED29-4F8D-4FA4-960F-7EE0AA2FB86D}"/>
              </a:ext>
            </a:extLst>
          </p:cNvPr>
          <p:cNvSpPr txBox="1">
            <a:spLocks/>
          </p:cNvSpPr>
          <p:nvPr/>
        </p:nvSpPr>
        <p:spPr>
          <a:xfrm>
            <a:off x="1358900" y="12319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algn="l" hangingPunct="1"/>
            <a:r>
              <a:rPr lang="ko-KR" altLang="en-US"/>
              <a:t>개선방안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374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6">
            <a:extLst>
              <a:ext uri="{FF2B5EF4-FFF2-40B4-BE49-F238E27FC236}">
                <a16:creationId xmlns:a16="http://schemas.microsoft.com/office/drawing/2014/main" id="{3CE5B784-2B78-A3DB-AEA0-77EECE3C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48984" y="13063360"/>
            <a:ext cx="230832" cy="379591"/>
          </a:xfrm>
        </p:spPr>
        <p:txBody>
          <a:bodyPr/>
          <a:lstStyle/>
          <a:p>
            <a:fld id="{5A54FB0D-F0EB-DA4F-8A25-3F9CC8C70F0B}" type="slidenum">
              <a:rPr kumimoji="1" lang="ko-Kore-KR" altLang="en-US" smtClean="0"/>
              <a:t>16</a:t>
            </a:fld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6F9B6A-EE0A-48EB-A73D-C609FC9E2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198" y="3392793"/>
            <a:ext cx="14320352" cy="4849298"/>
          </a:xfrm>
          <a:prstGeom prst="rect">
            <a:avLst/>
          </a:prstGeom>
        </p:spPr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C1E022-0D6A-4C18-B6C0-825CDF738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8773511"/>
            <a:ext cx="21031200" cy="364169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/>
              <a:t>PointPillars</a:t>
            </a:r>
            <a:r>
              <a:rPr lang="ko-KR" altLang="en-US" dirty="0"/>
              <a:t>의 </a:t>
            </a:r>
            <a:r>
              <a:rPr lang="en-US" altLang="ko-KR" dirty="0"/>
              <a:t>Backbone</a:t>
            </a:r>
            <a:r>
              <a:rPr lang="ko-KR" altLang="en-US" dirty="0"/>
              <a:t>을 </a:t>
            </a:r>
            <a:r>
              <a:rPr lang="en-US" altLang="ko-KR" dirty="0" err="1"/>
              <a:t>CSPDarknet</a:t>
            </a:r>
            <a:r>
              <a:rPr lang="ko-KR" altLang="en-US" dirty="0"/>
              <a:t>으로 변경해 논문의 주장을 검증하고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YOLO_v4</a:t>
            </a:r>
            <a:r>
              <a:rPr lang="ko-KR" altLang="en-US" dirty="0"/>
              <a:t> 이후에</a:t>
            </a:r>
            <a:r>
              <a:rPr lang="en-US" altLang="ko-KR" dirty="0"/>
              <a:t> </a:t>
            </a:r>
            <a:r>
              <a:rPr lang="ko-KR" altLang="en-US" dirty="0"/>
              <a:t>나온 다른 </a:t>
            </a:r>
            <a:r>
              <a:rPr lang="en-US" altLang="ko-KR" dirty="0"/>
              <a:t>2D Detection model</a:t>
            </a:r>
            <a:r>
              <a:rPr lang="ko-KR" altLang="en-US" dirty="0"/>
              <a:t>들이 사용한 </a:t>
            </a:r>
            <a:r>
              <a:rPr lang="en-US" altLang="ko-KR" dirty="0"/>
              <a:t>Backbone</a:t>
            </a:r>
            <a:r>
              <a:rPr lang="ko-KR" altLang="en-US" dirty="0"/>
              <a:t>들을 찾아 </a:t>
            </a:r>
            <a:r>
              <a:rPr lang="en-US" altLang="ko-KR" dirty="0"/>
              <a:t>base</a:t>
            </a:r>
            <a:r>
              <a:rPr lang="ko-KR" altLang="en-US" dirty="0"/>
              <a:t>인 </a:t>
            </a:r>
            <a:r>
              <a:rPr lang="en-US" altLang="ko-KR" dirty="0"/>
              <a:t>Top-Down</a:t>
            </a:r>
            <a:r>
              <a:rPr lang="ko-KR" altLang="en-US" dirty="0"/>
              <a:t>과 성능을 비교해 최고의 성능을 보여주는 </a:t>
            </a:r>
            <a:r>
              <a:rPr lang="en-US" altLang="ko-KR" dirty="0"/>
              <a:t>Backbone</a:t>
            </a:r>
            <a:r>
              <a:rPr lang="ko-KR" altLang="en-US" dirty="0"/>
              <a:t>을 찾고자 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Windows</a:t>
            </a:r>
            <a:r>
              <a:rPr lang="ko-KR" altLang="en-US" dirty="0"/>
              <a:t>에서는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MMdetction3d – full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을 지원하지 않아 따로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Pytorch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로 작성된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PointPillars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코드를 수정해 가며 학습을 할 예정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27D2CD8-D296-4368-AEA9-D4E48DAF9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0237" y="2564087"/>
            <a:ext cx="5537452" cy="5762552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5BF110F1-1074-4479-B9E9-F863BAF177D8}"/>
              </a:ext>
            </a:extLst>
          </p:cNvPr>
          <p:cNvSpPr txBox="1">
            <a:spLocks/>
          </p:cNvSpPr>
          <p:nvPr/>
        </p:nvSpPr>
        <p:spPr>
          <a:xfrm>
            <a:off x="821377" y="2861373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altLang="ko-KR" sz="4000" b="0"/>
              <a:t>Change Backbone – CSPDarknet</a:t>
            </a:r>
            <a:endParaRPr kumimoji="1" lang="ko-Kore-KR" altLang="en-US" sz="4000" b="0" dirty="0">
              <a:latin typeface="Arial Rounded MT Bold" panose="020F0704030504030204" pitchFamily="34" charset="0"/>
            </a:endParaRPr>
          </a:p>
        </p:txBody>
      </p:sp>
      <p:sp>
        <p:nvSpPr>
          <p:cNvPr id="12" name="Hierarchical Point Set Feature Learning">
            <a:extLst>
              <a:ext uri="{FF2B5EF4-FFF2-40B4-BE49-F238E27FC236}">
                <a16:creationId xmlns:a16="http://schemas.microsoft.com/office/drawing/2014/main" id="{B101898B-DAD2-4C75-87BE-0A84FEE4A2BE}"/>
              </a:ext>
            </a:extLst>
          </p:cNvPr>
          <p:cNvSpPr txBox="1">
            <a:spLocks/>
          </p:cNvSpPr>
          <p:nvPr/>
        </p:nvSpPr>
        <p:spPr>
          <a:xfrm>
            <a:off x="1358900" y="12319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algn="l" hangingPunct="1"/>
            <a:r>
              <a:rPr lang="ko-KR" altLang="en-US"/>
              <a:t>개선방안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77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mitation of PointN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algn="l"/>
            <a:r>
              <a:rPr lang="en-US" dirty="0"/>
              <a:t>Contents</a:t>
            </a:r>
            <a:endParaRPr dirty="0"/>
          </a:p>
        </p:txBody>
      </p:sp>
      <p:sp>
        <p:nvSpPr>
          <p:cNvPr id="159" name="Does not capture local structure…"/>
          <p:cNvSpPr txBox="1">
            <a:spLocks noGrp="1"/>
          </p:cNvSpPr>
          <p:nvPr>
            <p:ph type="body" idx="1"/>
          </p:nvPr>
        </p:nvSpPr>
        <p:spPr>
          <a:xfrm>
            <a:off x="1200251" y="2873829"/>
            <a:ext cx="21971000" cy="93791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4000" dirty="0"/>
              <a:t>개발 환경</a:t>
            </a:r>
            <a:endParaRPr lang="en-US" altLang="ko-KR" sz="4000" dirty="0"/>
          </a:p>
          <a:p>
            <a:r>
              <a:rPr lang="en-US" sz="4000" dirty="0"/>
              <a:t>Baseline</a:t>
            </a:r>
            <a:r>
              <a:rPr lang="ko-KR" altLang="en-US" sz="4000" dirty="0"/>
              <a:t> 설정</a:t>
            </a:r>
            <a:r>
              <a:rPr lang="en-US" altLang="ko-KR" sz="4000" dirty="0"/>
              <a:t> </a:t>
            </a:r>
            <a:r>
              <a:rPr lang="ko-KR" altLang="en-US" sz="4000" dirty="0"/>
              <a:t>→ 실제 학습 결과</a:t>
            </a:r>
            <a:endParaRPr lang="en-US" altLang="ko-KR" sz="4000" dirty="0"/>
          </a:p>
          <a:p>
            <a:r>
              <a:rPr lang="ko-KR" altLang="en-US" sz="4000" dirty="0"/>
              <a:t>개선방안</a:t>
            </a:r>
            <a:endParaRPr lang="en-US" altLang="ko-KR" sz="4000" dirty="0"/>
          </a:p>
          <a:p>
            <a:pPr lvl="1"/>
            <a:r>
              <a:rPr lang="en-US" sz="3800" dirty="0"/>
              <a:t>CenterPoint</a:t>
            </a:r>
          </a:p>
          <a:p>
            <a:pPr lvl="1"/>
            <a:r>
              <a:rPr lang="en-US" sz="3800" dirty="0"/>
              <a:t>Base Hyperparameter tuning</a:t>
            </a:r>
          </a:p>
          <a:p>
            <a:pPr lvl="1"/>
            <a:r>
              <a:rPr lang="en-US" sz="3800" dirty="0"/>
              <a:t>Point </a:t>
            </a:r>
            <a:r>
              <a:rPr lang="en-US" sz="3800" dirty="0" err="1"/>
              <a:t>MixUp</a:t>
            </a:r>
            <a:endParaRPr lang="en-US" sz="3800" dirty="0"/>
          </a:p>
          <a:p>
            <a:pPr lvl="1"/>
            <a:r>
              <a:rPr lang="en-US" sz="3800" dirty="0"/>
              <a:t>Change Backbone</a:t>
            </a:r>
          </a:p>
          <a:p>
            <a:pPr marL="2133600" lvl="2" indent="-914400">
              <a:buSzPct val="90000"/>
              <a:buFont typeface="+mj-lt"/>
              <a:buAutoNum type="arabicPeriod"/>
            </a:pPr>
            <a:r>
              <a:rPr lang="en-US" altLang="ko-KR" sz="3200" dirty="0" err="1"/>
              <a:t>Xceptionnet</a:t>
            </a:r>
            <a:endParaRPr lang="en-US" altLang="ko-KR" sz="3200" dirty="0"/>
          </a:p>
          <a:p>
            <a:pPr marL="2133600" lvl="2" indent="-914400">
              <a:buSzPct val="90000"/>
              <a:buFont typeface="+mj-lt"/>
              <a:buAutoNum type="arabicPeriod"/>
            </a:pPr>
            <a:r>
              <a:rPr lang="en-US" altLang="ko-KR" sz="3200" dirty="0" err="1"/>
              <a:t>CSPDarklet</a:t>
            </a:r>
            <a:endParaRPr lang="en-US" altLang="ko-KR" sz="3200" dirty="0"/>
          </a:p>
          <a:p>
            <a:pPr marL="2133600" lvl="2" indent="-914400">
              <a:buSzPct val="90000"/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160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mitation of PointN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algn="l"/>
            <a:r>
              <a:rPr lang="ko-KR" altLang="en-US" dirty="0"/>
              <a:t>개발환경</a:t>
            </a:r>
            <a:endParaRPr lang="en-US" dirty="0"/>
          </a:p>
        </p:txBody>
      </p:sp>
      <p:sp>
        <p:nvSpPr>
          <p:cNvPr id="159" name="Does not capture local structure…"/>
          <p:cNvSpPr txBox="1">
            <a:spLocks noGrp="1"/>
          </p:cNvSpPr>
          <p:nvPr>
            <p:ph type="body" idx="1"/>
          </p:nvPr>
        </p:nvSpPr>
        <p:spPr>
          <a:xfrm>
            <a:off x="1200251" y="7739299"/>
            <a:ext cx="21971000" cy="38458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marR="0" indent="-514350" algn="just" fontAlgn="base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기본적으로 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Desktop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혹은 </a:t>
            </a:r>
            <a:r>
              <a:rPr lang="en-US" altLang="ko-KR" sz="40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Colab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Pro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환경에서 학습 진행</a:t>
            </a:r>
            <a:endParaRPr lang="en-US" altLang="ko-KR" sz="4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514350" marR="0" indent="-514350" algn="just" fontAlgn="base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라이브러리는 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3D detection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연구에서 많이 사용되는 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mmdetection3d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라이브러리 사용</a:t>
            </a:r>
            <a:endParaRPr lang="en-US" altLang="ko-KR" sz="4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lvl="1" algn="just" fontAlgn="base" latinLnBrk="1">
              <a:lnSpc>
                <a:spcPct val="140000"/>
              </a:lnSpc>
              <a:spcBef>
                <a:spcPts val="0"/>
              </a:spcBef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대부분의 모델 구조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(backbone, neck, …)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및 데이터 증강 </a:t>
            </a:r>
            <a:r>
              <a:rPr lang="ko-KR" altLang="en-US" sz="4000" dirty="0">
                <a:latin typeface="함초롬바탕" panose="02030604000101010101" pitchFamily="18" charset="-127"/>
              </a:rPr>
              <a:t>구현되어 있음</a:t>
            </a:r>
            <a:endParaRPr lang="en-US" altLang="ko-KR" sz="4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60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026" name="Picture 2" descr="Colaboratory에 오신 것을 환영합니다 - Colaboratory">
            <a:extLst>
              <a:ext uri="{FF2B5EF4-FFF2-40B4-BE49-F238E27FC236}">
                <a16:creationId xmlns:a16="http://schemas.microsoft.com/office/drawing/2014/main" id="{0B3F0A85-7DB1-599D-0347-BE132EBD0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251" y="2662518"/>
            <a:ext cx="4723020" cy="472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비주얼 검색 쿼리 이미지">
            <a:extLst>
              <a:ext uri="{FF2B5EF4-FFF2-40B4-BE49-F238E27FC236}">
                <a16:creationId xmlns:a16="http://schemas.microsoft.com/office/drawing/2014/main" id="{5323AFA3-56EC-FD85-8EE1-2AEB66A450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39600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3B65C1-CF20-91C4-55E8-1AA243FB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578" y="3373574"/>
            <a:ext cx="14054598" cy="30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55095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ointNet++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algn="l"/>
            <a:r>
              <a:rPr lang="en-US" dirty="0"/>
              <a:t>Baseline </a:t>
            </a:r>
            <a:r>
              <a:rPr lang="ko-KR" altLang="en-US" dirty="0"/>
              <a:t>설정</a:t>
            </a:r>
            <a:endParaRPr dirty="0"/>
          </a:p>
        </p:txBody>
      </p:sp>
      <p:sp>
        <p:nvSpPr>
          <p:cNvPr id="3" name="Does not capture local structure…">
            <a:extLst>
              <a:ext uri="{FF2B5EF4-FFF2-40B4-BE49-F238E27FC236}">
                <a16:creationId xmlns:a16="http://schemas.microsoft.com/office/drawing/2014/main" id="{0A79FBF2-24BA-18F1-A26D-275F675961B0}"/>
              </a:ext>
            </a:extLst>
          </p:cNvPr>
          <p:cNvSpPr txBox="1">
            <a:spLocks/>
          </p:cNvSpPr>
          <p:nvPr/>
        </p:nvSpPr>
        <p:spPr>
          <a:xfrm>
            <a:off x="1200250" y="2318019"/>
            <a:ext cx="22925841" cy="7489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571500" marR="0" indent="-57150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Baseline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은 </a:t>
            </a: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Mmdetection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3d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 라이브러리의 </a:t>
            </a:r>
            <a:r>
              <a:rPr kumimoji="0" lang="en-US" altLang="ko-KR" sz="40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PointPillars</a:t>
            </a: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로 정함</a:t>
            </a:r>
            <a:endParaRPr lang="en-US" altLang="ko-KR" sz="4000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r>
              <a:rPr kumimoji="0" lang="en-US" altLang="ko-KR" sz="35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Epo</a:t>
            </a:r>
            <a:r>
              <a:rPr lang="en-US" altLang="ko-KR" sz="3500" dirty="0">
                <a:solidFill>
                  <a:schemeClr val="bg2">
                    <a:lumMod val="10000"/>
                  </a:schemeClr>
                </a:solidFill>
              </a:rPr>
              <a:t>chs = 160</a:t>
            </a:r>
            <a:endParaRPr kumimoji="0" lang="en-US" altLang="ko-KR" sz="35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ko-KR" sz="3500" dirty="0">
                <a:solidFill>
                  <a:schemeClr val="bg2">
                    <a:lumMod val="10000"/>
                  </a:schemeClr>
                </a:solidFill>
              </a:rPr>
              <a:t>Batch size = 6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r>
              <a:rPr kumimoji="0" lang="en-US" altLang="ko-KR" sz="35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Optimizer = </a:t>
            </a:r>
            <a:r>
              <a:rPr lang="en-US" altLang="ko-KR" sz="3500" dirty="0">
                <a:solidFill>
                  <a:schemeClr val="bg2">
                    <a:lumMod val="10000"/>
                  </a:schemeClr>
                </a:solidFill>
              </a:rPr>
              <a:t>Adam with decoupled weight decay(</a:t>
            </a:r>
            <a:r>
              <a:rPr lang="en-US" altLang="ko-KR" sz="3500" dirty="0" err="1">
                <a:solidFill>
                  <a:schemeClr val="bg2">
                    <a:lumMod val="10000"/>
                  </a:schemeClr>
                </a:solidFill>
              </a:rPr>
              <a:t>AdamW</a:t>
            </a:r>
            <a:r>
              <a:rPr lang="en-US" altLang="ko-KR" sz="3500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ko-KR" altLang="en-US" sz="3500" dirty="0">
                <a:solidFill>
                  <a:schemeClr val="bg2">
                    <a:lumMod val="10000"/>
                  </a:schemeClr>
                </a:solidFill>
              </a:rPr>
              <a:t>→ 가중치 감쇠 더 효과적 → 일반화 성능 더 우수</a:t>
            </a:r>
            <a:endParaRPr kumimoji="0" lang="en-US" altLang="ko-KR" sz="35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ko-KR" sz="3500" dirty="0">
                <a:solidFill>
                  <a:schemeClr val="bg2">
                    <a:lumMod val="10000"/>
                  </a:schemeClr>
                </a:solidFill>
              </a:rPr>
              <a:t>Scheduler = </a:t>
            </a:r>
            <a:r>
              <a:rPr lang="en-US" altLang="ko-KR" sz="3500" dirty="0" err="1">
                <a:solidFill>
                  <a:schemeClr val="bg2">
                    <a:lumMod val="10000"/>
                  </a:schemeClr>
                </a:solidFill>
              </a:rPr>
              <a:t>ConsineAnnelingLR</a:t>
            </a:r>
            <a:r>
              <a:rPr lang="en-US" altLang="ko-KR" sz="35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500" dirty="0">
                <a:solidFill>
                  <a:schemeClr val="bg2">
                    <a:lumMod val="10000"/>
                  </a:schemeClr>
                </a:solidFill>
              </a:rPr>
              <a:t>→ </a:t>
            </a:r>
            <a:r>
              <a:rPr lang="en-US" altLang="ko-KR" sz="3500" dirty="0" err="1">
                <a:solidFill>
                  <a:schemeClr val="bg2">
                    <a:lumMod val="10000"/>
                  </a:schemeClr>
                </a:solidFill>
              </a:rPr>
              <a:t>AdamW</a:t>
            </a:r>
            <a:r>
              <a:rPr lang="ko-KR" altLang="en-US" sz="3500" dirty="0">
                <a:solidFill>
                  <a:schemeClr val="bg2">
                    <a:lumMod val="10000"/>
                  </a:schemeClr>
                </a:solidFill>
              </a:rPr>
              <a:t>와 사용시 성능 우수</a:t>
            </a:r>
            <a:endParaRPr lang="en-US" altLang="ko-KR" sz="35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050" name="Picture 2" descr="PyTorch] CosineAnnealingLR, CosineAnnealingWarmRestarts">
            <a:extLst>
              <a:ext uri="{FF2B5EF4-FFF2-40B4-BE49-F238E27FC236}">
                <a16:creationId xmlns:a16="http://schemas.microsoft.com/office/drawing/2014/main" id="{3D04106A-ED70-7C5F-1AA6-53B014EEE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2516" y="7467308"/>
            <a:ext cx="8311683" cy="546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gure4">
            <a:extLst>
              <a:ext uri="{FF2B5EF4-FFF2-40B4-BE49-F238E27FC236}">
                <a16:creationId xmlns:a16="http://schemas.microsoft.com/office/drawing/2014/main" id="{4DAC3A31-974D-241F-83D2-15E724D46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9" y="7325284"/>
            <a:ext cx="1091565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ointNet++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algn="l"/>
            <a:r>
              <a:rPr lang="en-US" dirty="0"/>
              <a:t>Baseline </a:t>
            </a:r>
            <a:r>
              <a:rPr lang="ko-KR" altLang="en-US" dirty="0"/>
              <a:t>설정</a:t>
            </a:r>
            <a:endParaRPr dirty="0"/>
          </a:p>
        </p:txBody>
      </p:sp>
      <p:sp>
        <p:nvSpPr>
          <p:cNvPr id="3" name="Does not capture local structure…">
            <a:extLst>
              <a:ext uri="{FF2B5EF4-FFF2-40B4-BE49-F238E27FC236}">
                <a16:creationId xmlns:a16="http://schemas.microsoft.com/office/drawing/2014/main" id="{0A79FBF2-24BA-18F1-A26D-275F675961B0}"/>
              </a:ext>
            </a:extLst>
          </p:cNvPr>
          <p:cNvSpPr txBox="1">
            <a:spLocks/>
          </p:cNvSpPr>
          <p:nvPr/>
        </p:nvSpPr>
        <p:spPr>
          <a:xfrm>
            <a:off x="1200251" y="2318019"/>
            <a:ext cx="14577631" cy="7489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571500" marR="0" indent="-57150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평가지표 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/ 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실험결과</a:t>
            </a:r>
            <a:endParaRPr lang="en-US" altLang="ko-KR" sz="4000" dirty="0">
              <a:solidFill>
                <a:schemeClr val="bg2">
                  <a:lumMod val="10000"/>
                </a:schemeClr>
              </a:solidFill>
            </a:endParaRPr>
          </a:p>
          <a:p>
            <a:pPr marL="1181100" lvl="1" indent="-5715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ko-KR" sz="3500" dirty="0">
                <a:solidFill>
                  <a:schemeClr val="bg2">
                    <a:lumMod val="10000"/>
                  </a:schemeClr>
                </a:solidFill>
              </a:rPr>
              <a:t>KITTI Dataset</a:t>
            </a:r>
            <a:r>
              <a:rPr lang="ko-KR" altLang="en-US" sz="3500" dirty="0">
                <a:solidFill>
                  <a:schemeClr val="bg2">
                    <a:lumMod val="10000"/>
                  </a:schemeClr>
                </a:solidFill>
              </a:rPr>
              <a:t>의 </a:t>
            </a:r>
            <a:r>
              <a:rPr lang="en-US" altLang="ko-KR" sz="3500" dirty="0">
                <a:solidFill>
                  <a:schemeClr val="bg2">
                    <a:lumMod val="10000"/>
                  </a:schemeClr>
                </a:solidFill>
              </a:rPr>
              <a:t>Validation Set</a:t>
            </a:r>
            <a:r>
              <a:rPr lang="ko-KR" altLang="en-US" sz="3500" dirty="0">
                <a:solidFill>
                  <a:schemeClr val="bg2">
                    <a:lumMod val="10000"/>
                  </a:schemeClr>
                </a:solidFill>
              </a:rPr>
              <a:t>의 난이도</a:t>
            </a:r>
            <a:r>
              <a:rPr lang="en-US" altLang="ko-KR" sz="3500" dirty="0">
                <a:solidFill>
                  <a:schemeClr val="bg2">
                    <a:lumMod val="10000"/>
                  </a:schemeClr>
                </a:solidFill>
              </a:rPr>
              <a:t>(easy, moderate, hard) </a:t>
            </a:r>
            <a:r>
              <a:rPr lang="ko-KR" altLang="en-US" sz="3500" dirty="0">
                <a:solidFill>
                  <a:schemeClr val="bg2">
                    <a:lumMod val="10000"/>
                  </a:schemeClr>
                </a:solidFill>
              </a:rPr>
              <a:t>별 </a:t>
            </a:r>
            <a:r>
              <a:rPr lang="en-US" altLang="ko-KR" sz="3500" dirty="0">
                <a:solidFill>
                  <a:schemeClr val="bg2">
                    <a:lumMod val="10000"/>
                  </a:schemeClr>
                </a:solidFill>
              </a:rPr>
              <a:t>3D AP</a:t>
            </a:r>
            <a:r>
              <a:rPr lang="ko-KR" altLang="en-US" sz="3500" dirty="0">
                <a:solidFill>
                  <a:schemeClr val="bg2">
                    <a:lumMod val="10000"/>
                  </a:schemeClr>
                </a:solidFill>
              </a:rPr>
              <a:t>로 정함</a:t>
            </a:r>
            <a:endParaRPr lang="en-US" altLang="ko-KR" sz="3500" dirty="0">
              <a:solidFill>
                <a:schemeClr val="bg2">
                  <a:lumMod val="10000"/>
                </a:schemeClr>
              </a:solidFill>
            </a:endParaRPr>
          </a:p>
          <a:p>
            <a:pPr marL="1181100" lvl="1" indent="-57150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ko-KR" sz="3500" dirty="0">
                <a:solidFill>
                  <a:schemeClr val="bg2">
                    <a:lumMod val="10000"/>
                  </a:schemeClr>
                </a:solidFill>
              </a:rPr>
              <a:t>AP40 </a:t>
            </a:r>
            <a:r>
              <a:rPr lang="ko-KR" altLang="en-US" sz="3500" dirty="0">
                <a:solidFill>
                  <a:schemeClr val="bg2">
                    <a:lumMod val="10000"/>
                  </a:schemeClr>
                </a:solidFill>
              </a:rPr>
              <a:t>→ </a:t>
            </a:r>
            <a:r>
              <a:rPr lang="ko-KR" altLang="en-US" sz="3500" dirty="0" err="1">
                <a:solidFill>
                  <a:schemeClr val="bg2">
                    <a:lumMod val="10000"/>
                  </a:schemeClr>
                </a:solidFill>
              </a:rPr>
              <a:t>예측값의</a:t>
            </a:r>
            <a:r>
              <a:rPr lang="ko-KR" altLang="en-US" sz="35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500" dirty="0">
                <a:solidFill>
                  <a:schemeClr val="bg2">
                    <a:lumMod val="10000"/>
                  </a:schemeClr>
                </a:solidFill>
              </a:rPr>
              <a:t>Confidence Score </a:t>
            </a:r>
            <a:r>
              <a:rPr lang="ko-KR" altLang="en-US" sz="3500" dirty="0">
                <a:solidFill>
                  <a:schemeClr val="bg2">
                    <a:lumMod val="10000"/>
                  </a:schemeClr>
                </a:solidFill>
              </a:rPr>
              <a:t>기준으로 높은 것부터 </a:t>
            </a:r>
            <a:r>
              <a:rPr lang="en-US" altLang="ko-KR" sz="3500" dirty="0">
                <a:solidFill>
                  <a:schemeClr val="bg2">
                    <a:lumMod val="10000"/>
                  </a:schemeClr>
                </a:solidFill>
              </a:rPr>
              <a:t>40</a:t>
            </a:r>
            <a:r>
              <a:rPr lang="ko-KR" altLang="en-US" sz="3500" dirty="0">
                <a:solidFill>
                  <a:schemeClr val="bg2">
                    <a:lumMod val="10000"/>
                  </a:schemeClr>
                </a:solidFill>
              </a:rPr>
              <a:t>개를 선정하여 </a:t>
            </a:r>
            <a:r>
              <a:rPr lang="en-US" altLang="ko-KR" sz="3500" dirty="0">
                <a:solidFill>
                  <a:schemeClr val="bg2">
                    <a:lumMod val="10000"/>
                  </a:schemeClr>
                </a:solidFill>
              </a:rPr>
              <a:t>AP </a:t>
            </a:r>
            <a:r>
              <a:rPr lang="ko-KR" altLang="en-US" sz="3500" dirty="0">
                <a:solidFill>
                  <a:schemeClr val="bg2">
                    <a:lumMod val="10000"/>
                  </a:schemeClr>
                </a:solidFill>
              </a:rPr>
              <a:t>측정</a:t>
            </a:r>
            <a:endParaRPr lang="en-US" altLang="ko-KR" sz="35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9DEB13-05FA-C528-AF02-71B79C2D9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854" y="7457445"/>
            <a:ext cx="14427368" cy="517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760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Hierarchical Point Set Feature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algn="l"/>
            <a:r>
              <a:rPr lang="ko-KR" altLang="en-US" dirty="0"/>
              <a:t>개선방안</a:t>
            </a:r>
            <a:endParaRPr dirty="0"/>
          </a:p>
        </p:txBody>
      </p:sp>
      <p:sp>
        <p:nvSpPr>
          <p:cNvPr id="178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2" name="Does not capture local structure…">
            <a:extLst>
              <a:ext uri="{FF2B5EF4-FFF2-40B4-BE49-F238E27FC236}">
                <a16:creationId xmlns:a16="http://schemas.microsoft.com/office/drawing/2014/main" id="{E461BF4F-E1C1-B121-07A6-F8E463984F2C}"/>
              </a:ext>
            </a:extLst>
          </p:cNvPr>
          <p:cNvSpPr txBox="1">
            <a:spLocks/>
          </p:cNvSpPr>
          <p:nvPr/>
        </p:nvSpPr>
        <p:spPr>
          <a:xfrm>
            <a:off x="1200250" y="2318019"/>
            <a:ext cx="22855503" cy="2887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571500" marR="0" indent="-57150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CenterPoint (Center-based 3D Object Detection and Tracking, CPVR 2021, </a:t>
            </a:r>
            <a:r>
              <a:rPr lang="en-US" altLang="ko-KR" sz="4000" dirty="0" err="1">
                <a:solidFill>
                  <a:schemeClr val="bg2">
                    <a:lumMod val="10000"/>
                  </a:schemeClr>
                </a:solidFill>
              </a:rPr>
              <a:t>Tianwei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 Yin)</a:t>
            </a:r>
            <a:endParaRPr kumimoji="0" lang="en-US" altLang="ko-KR" sz="40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ko-KR" sz="3500" dirty="0">
                <a:solidFill>
                  <a:schemeClr val="bg2">
                    <a:lumMod val="10000"/>
                  </a:schemeClr>
                </a:solidFill>
              </a:rPr>
              <a:t>First Stage : Center </a:t>
            </a:r>
            <a:r>
              <a:rPr lang="ko-KR" altLang="en-US" sz="3500" dirty="0">
                <a:solidFill>
                  <a:schemeClr val="bg2">
                    <a:lumMod val="10000"/>
                  </a:schemeClr>
                </a:solidFill>
              </a:rPr>
              <a:t>및 </a:t>
            </a:r>
            <a:r>
              <a:rPr lang="en-US" altLang="ko-KR" sz="3500" dirty="0">
                <a:solidFill>
                  <a:schemeClr val="bg2">
                    <a:lumMod val="10000"/>
                  </a:schemeClr>
                </a:solidFill>
              </a:rPr>
              <a:t>box regression </a:t>
            </a:r>
            <a:r>
              <a:rPr lang="ko-KR" altLang="en-US" sz="3500" dirty="0">
                <a:solidFill>
                  <a:schemeClr val="bg2">
                    <a:lumMod val="10000"/>
                  </a:schemeClr>
                </a:solidFill>
              </a:rPr>
              <a:t>→ </a:t>
            </a:r>
            <a:r>
              <a:rPr lang="en-US" altLang="ko-KR" sz="3500" dirty="0">
                <a:solidFill>
                  <a:schemeClr val="bg2">
                    <a:lumMod val="10000"/>
                  </a:schemeClr>
                </a:solidFill>
              </a:rPr>
              <a:t>Second Stage : Refinement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ko-KR" sz="3500" dirty="0">
                <a:solidFill>
                  <a:schemeClr val="bg2">
                    <a:lumMod val="10000"/>
                  </a:schemeClr>
                </a:solidFill>
              </a:rPr>
              <a:t>Map-view : image</a:t>
            </a:r>
            <a:r>
              <a:rPr lang="ko-KR" altLang="en-US" sz="3500" dirty="0">
                <a:solidFill>
                  <a:schemeClr val="bg2">
                    <a:lumMod val="10000"/>
                  </a:schemeClr>
                </a:solidFill>
              </a:rPr>
              <a:t> 기반보다 거리 정보 유지 우수</a:t>
            </a:r>
            <a:endParaRPr kumimoji="0" lang="en-US" altLang="ko-KR" sz="35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E960C0-46A7-1543-8997-C49CCB4D9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220" y="5556740"/>
            <a:ext cx="19911833" cy="592137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Hierarchical Point Set Feature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algn="l"/>
            <a:r>
              <a:rPr lang="ko-KR" altLang="en-US" dirty="0"/>
              <a:t>개선방안</a:t>
            </a:r>
            <a:endParaRPr dirty="0"/>
          </a:p>
        </p:txBody>
      </p:sp>
      <p:sp>
        <p:nvSpPr>
          <p:cNvPr id="178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2" name="Does not capture local structure…">
            <a:extLst>
              <a:ext uri="{FF2B5EF4-FFF2-40B4-BE49-F238E27FC236}">
                <a16:creationId xmlns:a16="http://schemas.microsoft.com/office/drawing/2014/main" id="{E461BF4F-E1C1-B121-07A6-F8E463984F2C}"/>
              </a:ext>
            </a:extLst>
          </p:cNvPr>
          <p:cNvSpPr txBox="1">
            <a:spLocks/>
          </p:cNvSpPr>
          <p:nvPr/>
        </p:nvSpPr>
        <p:spPr>
          <a:xfrm>
            <a:off x="1200250" y="2318018"/>
            <a:ext cx="10732147" cy="992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571500" marR="0" indent="-57150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CenterPoint</a:t>
            </a:r>
            <a:endParaRPr kumimoji="0" lang="en-US" altLang="ko-KR" sz="40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Center 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기반의 방식을 사용했을 때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, KITTI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보다 어려운 </a:t>
            </a:r>
            <a:r>
              <a:rPr lang="en-US" altLang="ko-KR" sz="4000" dirty="0" err="1">
                <a:solidFill>
                  <a:schemeClr val="bg2">
                    <a:lumMod val="10000"/>
                  </a:schemeClr>
                </a:solidFill>
              </a:rPr>
              <a:t>nuScenes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 Dataset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의 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3D AP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에서 더 우수한 성능을 보임 → </a:t>
            </a:r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KITTI</a:t>
            </a:r>
            <a:r>
              <a:rPr lang="ko-KR" altLang="en-US" sz="4000" b="1" dirty="0">
                <a:solidFill>
                  <a:schemeClr val="bg2">
                    <a:lumMod val="10000"/>
                  </a:schemeClr>
                </a:solidFill>
              </a:rPr>
              <a:t>에서 적용 시 성능 오르는지 확인 </a:t>
            </a:r>
            <a:endParaRPr lang="en-US" altLang="ko-KR" sz="4000" b="1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MMdetction3d 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라이브러리에는 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CenterPoint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를 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KITTI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로 구현한 것이 없어 이 부분을 수정하여 학습 예정</a:t>
            </a:r>
            <a:endParaRPr lang="en-US" altLang="ko-KR" sz="40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F45A4A-3DA2-2525-320D-A5932785A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2373" y="2318018"/>
            <a:ext cx="10062796" cy="608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9610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Hierarchical Point Set Feature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algn="l"/>
            <a:r>
              <a:rPr lang="ko-KR" altLang="en-US" dirty="0"/>
              <a:t>개선방안</a:t>
            </a:r>
            <a:endParaRPr dirty="0"/>
          </a:p>
        </p:txBody>
      </p:sp>
      <p:sp>
        <p:nvSpPr>
          <p:cNvPr id="178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2" name="Does not capture local structure…">
            <a:extLst>
              <a:ext uri="{FF2B5EF4-FFF2-40B4-BE49-F238E27FC236}">
                <a16:creationId xmlns:a16="http://schemas.microsoft.com/office/drawing/2014/main" id="{E461BF4F-E1C1-B121-07A6-F8E463984F2C}"/>
              </a:ext>
            </a:extLst>
          </p:cNvPr>
          <p:cNvSpPr txBox="1">
            <a:spLocks/>
          </p:cNvSpPr>
          <p:nvPr/>
        </p:nvSpPr>
        <p:spPr>
          <a:xfrm>
            <a:off x="1200250" y="2318018"/>
            <a:ext cx="22484940" cy="992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571500" marR="0" indent="-571500" algn="l" defTabSz="2438338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Base Hyperparameter tuning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r>
              <a:rPr lang="ko-KR" altLang="en-US" sz="3500" dirty="0">
                <a:solidFill>
                  <a:schemeClr val="bg2">
                    <a:lumMod val="10000"/>
                  </a:schemeClr>
                </a:solidFill>
              </a:rPr>
              <a:t>가장 기본적으로 모델의 성능을 개선시킬 수 있는 방법</a:t>
            </a:r>
            <a:endParaRPr lang="en-US" altLang="ko-KR" sz="3500" dirty="0">
              <a:solidFill>
                <a:schemeClr val="bg2">
                  <a:lumMod val="10000"/>
                </a:schemeClr>
              </a:solidFill>
            </a:endParaRPr>
          </a:p>
          <a:p>
            <a:pPr lvl="2">
              <a:lnSpc>
                <a:spcPct val="200000"/>
              </a:lnSpc>
              <a:spcBef>
                <a:spcPts val="0"/>
              </a:spcBef>
              <a:buSzTx/>
              <a:buFont typeface="+mj-lt"/>
              <a:buAutoNum type="arabicPeriod"/>
            </a:pPr>
            <a:r>
              <a:rPr lang="ko-KR" altLang="en-US" sz="3000" dirty="0">
                <a:solidFill>
                  <a:schemeClr val="bg2">
                    <a:lumMod val="10000"/>
                  </a:schemeClr>
                </a:solidFill>
              </a:rPr>
              <a:t>모델을 </a:t>
            </a:r>
            <a:r>
              <a:rPr lang="ko-KR" altLang="en-US" sz="3000" dirty="0" err="1">
                <a:solidFill>
                  <a:schemeClr val="bg2">
                    <a:lumMod val="10000"/>
                  </a:schemeClr>
                </a:solidFill>
              </a:rPr>
              <a:t>학습시킬때</a:t>
            </a:r>
            <a:r>
              <a:rPr lang="ko-KR" altLang="en-US" sz="3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000" dirty="0">
                <a:solidFill>
                  <a:schemeClr val="bg2">
                    <a:lumMod val="10000"/>
                  </a:schemeClr>
                </a:solidFill>
              </a:rPr>
              <a:t>epoch</a:t>
            </a:r>
            <a:r>
              <a:rPr lang="ko-KR" altLang="en-US" sz="3000" dirty="0">
                <a:solidFill>
                  <a:schemeClr val="bg2">
                    <a:lumMod val="10000"/>
                  </a:schemeClr>
                </a:solidFill>
              </a:rPr>
              <a:t>의 수를 조절해볼 예정</a:t>
            </a:r>
            <a:endParaRPr lang="en-US" altLang="ko-KR" sz="3000" dirty="0">
              <a:solidFill>
                <a:schemeClr val="bg2">
                  <a:lumMod val="10000"/>
                </a:schemeClr>
              </a:solidFill>
            </a:endParaRPr>
          </a:p>
          <a:p>
            <a:pPr lvl="2">
              <a:lnSpc>
                <a:spcPct val="200000"/>
              </a:lnSpc>
              <a:spcBef>
                <a:spcPts val="0"/>
              </a:spcBef>
              <a:buSzTx/>
              <a:buFont typeface="+mj-lt"/>
              <a:buAutoNum type="arabicPeriod"/>
            </a:pPr>
            <a:r>
              <a:rPr lang="en-US" altLang="ko-KR" sz="3000" dirty="0">
                <a:solidFill>
                  <a:schemeClr val="bg2">
                    <a:lumMod val="10000"/>
                  </a:schemeClr>
                </a:solidFill>
              </a:rPr>
              <a:t>Batch size</a:t>
            </a:r>
            <a:r>
              <a:rPr lang="ko-KR" altLang="en-US" sz="3000" dirty="0">
                <a:solidFill>
                  <a:schemeClr val="bg2">
                    <a:lumMod val="10000"/>
                  </a:schemeClr>
                </a:solidFill>
              </a:rPr>
              <a:t>를 조절하면서 학습속도를 가속화할 예정</a:t>
            </a:r>
            <a:endParaRPr lang="en-US" altLang="ko-KR" sz="3000" dirty="0">
              <a:solidFill>
                <a:schemeClr val="bg2">
                  <a:lumMod val="10000"/>
                </a:schemeClr>
              </a:solidFill>
            </a:endParaRPr>
          </a:p>
          <a:p>
            <a:pPr lvl="2">
              <a:lnSpc>
                <a:spcPct val="200000"/>
              </a:lnSpc>
              <a:spcBef>
                <a:spcPts val="0"/>
              </a:spcBef>
              <a:buSzTx/>
              <a:buFont typeface="+mj-lt"/>
              <a:buAutoNum type="arabicPeriod"/>
            </a:pPr>
            <a:r>
              <a:rPr lang="ko-KR" altLang="en-US" sz="3000" dirty="0" err="1">
                <a:solidFill>
                  <a:schemeClr val="bg2">
                    <a:lumMod val="10000"/>
                  </a:schemeClr>
                </a:solidFill>
              </a:rPr>
              <a:t>복셀의</a:t>
            </a:r>
            <a:r>
              <a:rPr lang="ko-KR" altLang="en-US" sz="3000" dirty="0">
                <a:solidFill>
                  <a:schemeClr val="bg2">
                    <a:lumMod val="10000"/>
                  </a:schemeClr>
                </a:solidFill>
              </a:rPr>
              <a:t> 크기를 조절하면서 성능을 개선할 예정</a:t>
            </a:r>
            <a:endParaRPr lang="en-US" altLang="ko-KR" sz="3000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endParaRPr lang="en-US" altLang="ko-KR" sz="4000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endParaRPr lang="en-US" altLang="ko-KR" sz="4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5719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Hierarchical Point Set Feature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algn="l"/>
            <a:r>
              <a:rPr lang="ko-KR" altLang="en-US" dirty="0"/>
              <a:t>개선방안</a:t>
            </a:r>
            <a:endParaRPr dirty="0"/>
          </a:p>
        </p:txBody>
      </p:sp>
      <p:sp>
        <p:nvSpPr>
          <p:cNvPr id="178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2" name="Does not capture local structure…">
            <a:extLst>
              <a:ext uri="{FF2B5EF4-FFF2-40B4-BE49-F238E27FC236}">
                <a16:creationId xmlns:a16="http://schemas.microsoft.com/office/drawing/2014/main" id="{E461BF4F-E1C1-B121-07A6-F8E463984F2C}"/>
              </a:ext>
            </a:extLst>
          </p:cNvPr>
          <p:cNvSpPr txBox="1">
            <a:spLocks/>
          </p:cNvSpPr>
          <p:nvPr/>
        </p:nvSpPr>
        <p:spPr>
          <a:xfrm>
            <a:off x="1200250" y="2318018"/>
            <a:ext cx="10732147" cy="992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92500" lnSpcReduction="20000"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571500" marR="0" indent="-57150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4300" dirty="0">
                <a:solidFill>
                  <a:schemeClr val="bg2">
                    <a:lumMod val="10000"/>
                  </a:schemeClr>
                </a:solidFill>
              </a:rPr>
              <a:t>Point</a:t>
            </a:r>
            <a:r>
              <a:rPr lang="ko-KR" altLang="en-US" sz="4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4300" dirty="0" err="1">
                <a:solidFill>
                  <a:schemeClr val="bg2">
                    <a:lumMod val="10000"/>
                  </a:schemeClr>
                </a:solidFill>
              </a:rPr>
              <a:t>Mixup</a:t>
            </a:r>
            <a:endParaRPr lang="en-US" altLang="ko-KR" sz="4300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ko-KR" sz="4300" dirty="0">
                <a:solidFill>
                  <a:schemeClr val="bg2">
                    <a:lumMod val="10000"/>
                  </a:schemeClr>
                </a:solidFill>
              </a:rPr>
              <a:t>Point </a:t>
            </a:r>
            <a:r>
              <a:rPr lang="en-US" altLang="ko-KR" sz="4300" dirty="0" err="1">
                <a:solidFill>
                  <a:schemeClr val="bg2">
                    <a:lumMod val="10000"/>
                  </a:schemeClr>
                </a:solidFill>
              </a:rPr>
              <a:t>Mixup</a:t>
            </a:r>
            <a:r>
              <a:rPr lang="ko-KR" altLang="en-US" sz="4300" dirty="0">
                <a:solidFill>
                  <a:schemeClr val="bg2">
                    <a:lumMod val="10000"/>
                  </a:schemeClr>
                </a:solidFill>
              </a:rPr>
              <a:t>이란 기존의 </a:t>
            </a:r>
            <a:r>
              <a:rPr lang="en-US" altLang="ko-KR" sz="4300" dirty="0" err="1">
                <a:solidFill>
                  <a:schemeClr val="bg2">
                    <a:lumMod val="10000"/>
                  </a:schemeClr>
                </a:solidFill>
              </a:rPr>
              <a:t>Mixup</a:t>
            </a:r>
            <a:r>
              <a:rPr lang="ko-KR" altLang="en-US" sz="4300" dirty="0">
                <a:solidFill>
                  <a:schemeClr val="bg2">
                    <a:lumMod val="10000"/>
                  </a:schemeClr>
                </a:solidFill>
              </a:rPr>
              <a:t>방식인 </a:t>
            </a:r>
            <a:r>
              <a:rPr lang="en-US" altLang="ko-KR" sz="4300" dirty="0">
                <a:solidFill>
                  <a:schemeClr val="bg2">
                    <a:lumMod val="10000"/>
                  </a:schemeClr>
                </a:solidFill>
              </a:rPr>
              <a:t>2D</a:t>
            </a:r>
            <a:r>
              <a:rPr lang="ko-KR" altLang="en-US" sz="4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4300" dirty="0">
                <a:solidFill>
                  <a:schemeClr val="bg2">
                    <a:lumMod val="10000"/>
                  </a:schemeClr>
                </a:solidFill>
              </a:rPr>
              <a:t>image</a:t>
            </a:r>
            <a:r>
              <a:rPr lang="ko-KR" altLang="en-US" sz="4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4300" dirty="0" err="1">
                <a:solidFill>
                  <a:schemeClr val="bg2">
                    <a:lumMod val="10000"/>
                  </a:schemeClr>
                </a:solidFill>
              </a:rPr>
              <a:t>Mixup</a:t>
            </a:r>
            <a:r>
              <a:rPr lang="ko-KR" altLang="en-US" sz="4300" dirty="0">
                <a:solidFill>
                  <a:schemeClr val="bg2">
                    <a:lumMod val="10000"/>
                  </a:schemeClr>
                </a:solidFill>
              </a:rPr>
              <a:t>을 </a:t>
            </a:r>
            <a:r>
              <a:rPr lang="en-US" altLang="ko-KR" sz="4300" dirty="0">
                <a:solidFill>
                  <a:schemeClr val="bg2">
                    <a:lumMod val="10000"/>
                  </a:schemeClr>
                </a:solidFill>
              </a:rPr>
              <a:t>point</a:t>
            </a:r>
            <a:r>
              <a:rPr lang="ko-KR" altLang="en-US" sz="4300" dirty="0">
                <a:solidFill>
                  <a:schemeClr val="bg2">
                    <a:lumMod val="10000"/>
                  </a:schemeClr>
                </a:solidFill>
              </a:rPr>
              <a:t>에 적용한 방식</a:t>
            </a:r>
            <a:endParaRPr lang="en-US" altLang="ko-KR" sz="4300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endParaRPr lang="en-US" altLang="ko-KR" sz="4300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r>
              <a:rPr lang="ko-KR" altLang="en-US" sz="4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4300" dirty="0">
                <a:solidFill>
                  <a:schemeClr val="bg2">
                    <a:lumMod val="10000"/>
                  </a:schemeClr>
                </a:solidFill>
              </a:rPr>
              <a:t>Distance metric 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en-US" altLang="ko-KR" sz="4300" dirty="0">
                <a:solidFill>
                  <a:schemeClr val="bg2">
                    <a:lumMod val="10000"/>
                  </a:schemeClr>
                </a:solidFill>
              </a:rPr>
              <a:t>	: Earth Mover’s Distance (EMD)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en-US" altLang="ko-KR" sz="4300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ko-KR" altLang="en-US" sz="4300" dirty="0">
                <a:solidFill>
                  <a:schemeClr val="bg2">
                    <a:lumMod val="10000"/>
                  </a:schemeClr>
                </a:solidFill>
              </a:rPr>
              <a:t>하나의 확률분포를 다른 확률 분포로 </a:t>
            </a:r>
            <a:r>
              <a:rPr lang="en-US" altLang="ko-KR" sz="4300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ko-KR" altLang="en-US" sz="4300" dirty="0" err="1">
                <a:solidFill>
                  <a:schemeClr val="bg2">
                    <a:lumMod val="10000"/>
                  </a:schemeClr>
                </a:solidFill>
              </a:rPr>
              <a:t>변환할때</a:t>
            </a:r>
            <a:r>
              <a:rPr lang="en-US" altLang="ko-KR" sz="43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4300" dirty="0">
                <a:solidFill>
                  <a:schemeClr val="bg2">
                    <a:lumMod val="10000"/>
                  </a:schemeClr>
                </a:solidFill>
              </a:rPr>
              <a:t>필요한 최소한의 변환비용</a:t>
            </a:r>
            <a:endParaRPr lang="en-US" altLang="ko-KR" sz="4300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endParaRPr lang="en-US" altLang="ko-KR" sz="4300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ko-KR" sz="4300" dirty="0">
                <a:solidFill>
                  <a:schemeClr val="bg2">
                    <a:lumMod val="10000"/>
                  </a:schemeClr>
                </a:solidFill>
              </a:rPr>
              <a:t>Interpolation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en-US" altLang="ko-KR" sz="4300" dirty="0">
                <a:solidFill>
                  <a:schemeClr val="bg2">
                    <a:lumMod val="10000"/>
                  </a:schemeClr>
                </a:solidFill>
              </a:rPr>
              <a:t>	Optimal Assignment (OA)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en-US" altLang="ko-KR" sz="4300" dirty="0">
                <a:solidFill>
                  <a:schemeClr val="bg2">
                    <a:lumMod val="10000"/>
                  </a:schemeClr>
                </a:solidFill>
              </a:rPr>
              <a:t>	-&gt; basis of the EMD</a:t>
            </a:r>
          </a:p>
          <a:p>
            <a:pPr marL="571500" marR="0" indent="-57150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40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EA14E7-AC39-E91A-BA29-25BF85A93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5093" y="8346136"/>
            <a:ext cx="10722407" cy="18256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49D346-B213-C4A8-0440-9610087E3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1452" y="5235873"/>
            <a:ext cx="9569688" cy="240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132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605</Words>
  <Application>Microsoft Office PowerPoint</Application>
  <PresentationFormat>사용자 지정</PresentationFormat>
  <Paragraphs>101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Helvetica Neue</vt:lpstr>
      <vt:lpstr>Helvetica Neue Medium</vt:lpstr>
      <vt:lpstr>시스템 서체 일반체</vt:lpstr>
      <vt:lpstr>함초롬바탕</vt:lpstr>
      <vt:lpstr>Arial</vt:lpstr>
      <vt:lpstr>Arial Rounded MT Bold</vt:lpstr>
      <vt:lpstr>Wingdings</vt:lpstr>
      <vt:lpstr>21_BasicWhite</vt:lpstr>
      <vt:lpstr>창의학기제 9주차 발표</vt:lpstr>
      <vt:lpstr>Contents</vt:lpstr>
      <vt:lpstr>개발환경</vt:lpstr>
      <vt:lpstr>Baseline 설정</vt:lpstr>
      <vt:lpstr>Baseline 설정</vt:lpstr>
      <vt:lpstr>개선방안</vt:lpstr>
      <vt:lpstr>개선방안</vt:lpstr>
      <vt:lpstr>개선방안</vt:lpstr>
      <vt:lpstr>개선방안</vt:lpstr>
      <vt:lpstr>개선방안</vt:lpstr>
      <vt:lpstr>개선방안</vt:lpstr>
      <vt:lpstr>개선방안</vt:lpstr>
      <vt:lpstr>개선방안</vt:lpstr>
      <vt:lpstr>개선방안</vt:lpstr>
      <vt:lpstr>Change Backbone – CSPDarknet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PointNet++</dc:title>
  <dc:creator>박준서</dc:creator>
  <cp:lastModifiedBy>근주</cp:lastModifiedBy>
  <cp:revision>101</cp:revision>
  <dcterms:modified xsi:type="dcterms:W3CDTF">2023-05-04T03:41:26Z</dcterms:modified>
</cp:coreProperties>
</file>