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7" r:id="rId11"/>
    <p:sldId id="268" r:id="rId12"/>
    <p:sldId id="274" r:id="rId13"/>
    <p:sldId id="269" r:id="rId14"/>
    <p:sldId id="273" r:id="rId15"/>
    <p:sldId id="262" r:id="rId16"/>
    <p:sldId id="265" r:id="rId17"/>
    <p:sldId id="276" r:id="rId18"/>
    <p:sldId id="270" r:id="rId19"/>
    <p:sldId id="271" r:id="rId20"/>
    <p:sldId id="272" r:id="rId21"/>
    <p:sldId id="275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5469" autoAdjust="0"/>
  </p:normalViewPr>
  <p:slideViewPr>
    <p:cSldViewPr snapToGrid="0">
      <p:cViewPr varScale="1">
        <p:scale>
          <a:sx n="65" d="100"/>
          <a:sy n="65" d="100"/>
        </p:scale>
        <p:origin x="11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39F92-C648-4A02-B8E4-73672152EA49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08683-EF7D-4982-867A-6364DF0E3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7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출처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Conclusion </a:t>
            </a:r>
            <a:r>
              <a:rPr lang="ko-KR" altLang="en-US" dirty="0"/>
              <a:t>시 한계점에 대해 고민해보기</a:t>
            </a:r>
            <a:r>
              <a:rPr lang="en-US" altLang="ko-KR" dirty="0"/>
              <a:t>, table </a:t>
            </a:r>
            <a:r>
              <a:rPr lang="ko-KR" altLang="en-US"/>
              <a:t>보면서도 고민해볼 부분 고민해보기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08683-EF7D-4982-867A-6364DF0E30C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5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708C-9944-4EB2-BB2A-2596CFFE2D4B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7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3F31-1C9C-4AF3-9061-B2113DAFD869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4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0C7-DEE8-4576-B7B3-FE4E82144F14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6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82C8-991C-4B28-AE71-2C1CE7C961D6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3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17F4-CF49-497A-8C93-6C57CC00259C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1407-0A94-4618-87DD-E1B49B1ECBC9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9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EF63-341B-4444-912A-84FCC1F9C1B5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24B3-070E-4D7E-A798-120CC379BA54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1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DDF-2218-47FA-8CA4-A1EF1B2E875D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2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CF6C5C-F0F9-436C-9910-A5696D2B46DC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4CAE-4E5C-4856-B0E6-6465C6A32A6C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8E5925-A786-497C-A7F6-C82E8CEB11E4}" type="datetime1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0A703B-4C9A-4B6D-95DA-33D2708800C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0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13C59-A385-6E4B-1EE5-6E68CE7B4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 </a:t>
            </a:r>
            <a:r>
              <a:rPr lang="ko-KR" altLang="en-US" dirty="0" err="1"/>
              <a:t>세종창의학기제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4000" dirty="0"/>
              <a:t>자율주행을 위한 </a:t>
            </a:r>
            <a:r>
              <a:rPr lang="en-US" altLang="ko-KR" sz="4000" dirty="0"/>
              <a:t>3D</a:t>
            </a:r>
            <a:r>
              <a:rPr lang="ko-KR" altLang="en-US" sz="4000" dirty="0"/>
              <a:t> 객체탐지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AF5DB-BB46-903E-57AB-B027DEE48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 18011810 </a:t>
            </a:r>
            <a:r>
              <a:rPr lang="ko-KR" altLang="en-US" dirty="0"/>
              <a:t>백근주</a:t>
            </a:r>
            <a:endParaRPr lang="en-US" altLang="ko-KR" dirty="0"/>
          </a:p>
          <a:p>
            <a:r>
              <a:rPr lang="en-US" altLang="ko-KR" dirty="0"/>
              <a:t> 18011754 </a:t>
            </a:r>
            <a:r>
              <a:rPr lang="ko-KR" altLang="en-US" dirty="0"/>
              <a:t>김대식</a:t>
            </a:r>
            <a:r>
              <a:rPr lang="en-US" altLang="ko-KR" dirty="0"/>
              <a:t>, 18011812 </a:t>
            </a:r>
            <a:r>
              <a:rPr lang="ko-KR" altLang="en-US" dirty="0"/>
              <a:t>박준서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18011814 </a:t>
            </a:r>
            <a:r>
              <a:rPr lang="ko-KR" altLang="en-US" dirty="0" err="1"/>
              <a:t>박민배</a:t>
            </a:r>
            <a:r>
              <a:rPr lang="en-US" altLang="ko-KR" dirty="0"/>
              <a:t>, 18011816 </a:t>
            </a:r>
            <a:r>
              <a:rPr lang="ko-KR" altLang="en-US" dirty="0"/>
              <a:t>김동영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4165D-4030-F382-34CF-E8D755E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6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10655933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Bird eye view</a:t>
            </a:r>
            <a:r>
              <a:rPr lang="ko-KR" altLang="en-US" dirty="0"/>
              <a:t>로 생성한 </a:t>
            </a:r>
            <a:r>
              <a:rPr lang="en-US" altLang="ko-KR" dirty="0"/>
              <a:t>feature map</a:t>
            </a:r>
            <a:r>
              <a:rPr lang="ko-KR" altLang="en-US" dirty="0"/>
              <a:t>으로부터 </a:t>
            </a:r>
            <a:r>
              <a:rPr lang="en-US" altLang="ko-KR" dirty="0"/>
              <a:t>3D proposal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이 때</a:t>
            </a:r>
            <a:r>
              <a:rPr lang="en-US" altLang="ko-KR" dirty="0"/>
              <a:t>, 3D </a:t>
            </a:r>
            <a:r>
              <a:rPr lang="en-US" altLang="ko-KR" dirty="0" err="1"/>
              <a:t>proposa</a:t>
            </a:r>
            <a:r>
              <a:rPr lang="ko-KR" altLang="en-US" dirty="0"/>
              <a:t>은 </a:t>
            </a:r>
            <a:r>
              <a:rPr lang="en-US" altLang="ko-KR" dirty="0"/>
              <a:t>R-CNN </a:t>
            </a:r>
            <a:r>
              <a:rPr lang="ko-KR" altLang="en-US" dirty="0"/>
              <a:t>계열의 </a:t>
            </a:r>
            <a:r>
              <a:rPr lang="en-US" altLang="ko-KR" dirty="0"/>
              <a:t>proposal</a:t>
            </a:r>
            <a:r>
              <a:rPr lang="ko-KR" altLang="en-US" dirty="0"/>
              <a:t>의 </a:t>
            </a:r>
            <a:r>
              <a:rPr lang="en-US" altLang="ko-KR" dirty="0"/>
              <a:t>3D </a:t>
            </a:r>
            <a:r>
              <a:rPr lang="ko-KR" altLang="en-US" dirty="0"/>
              <a:t>형태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굳이</a:t>
            </a:r>
            <a:r>
              <a:rPr lang="en-US" altLang="ko-KR" dirty="0"/>
              <a:t>, Bird eye view </a:t>
            </a:r>
            <a:r>
              <a:rPr lang="ko-KR" altLang="en-US" dirty="0"/>
              <a:t>로만 이용한 이유</a:t>
            </a:r>
            <a:r>
              <a:rPr lang="en-US" altLang="ko-KR" dirty="0"/>
              <a:t>? </a:t>
            </a:r>
            <a:r>
              <a:rPr lang="ko-KR" altLang="en-US" dirty="0"/>
              <a:t>→ 물체 가림 해결</a:t>
            </a:r>
            <a:r>
              <a:rPr lang="en-US" altLang="ko-KR" dirty="0"/>
              <a:t> + z</a:t>
            </a:r>
            <a:r>
              <a:rPr lang="ko-KR" altLang="en-US" dirty="0"/>
              <a:t>축 방향 변화량이 작음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ADFC7A-86DC-00BB-2107-8359AFBA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1" y="1771650"/>
            <a:ext cx="6243024" cy="28511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E469-9317-252D-69B0-A5326978211A}"/>
              </a:ext>
            </a:extLst>
          </p:cNvPr>
          <p:cNvSpPr/>
          <p:nvPr/>
        </p:nvSpPr>
        <p:spPr>
          <a:xfrm>
            <a:off x="3302492" y="2601157"/>
            <a:ext cx="435007" cy="248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1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5643573"/>
            <a:ext cx="10655933" cy="6386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err="1"/>
              <a:t>RoI</a:t>
            </a:r>
            <a:r>
              <a:rPr lang="en-US" altLang="ko-KR" dirty="0"/>
              <a:t> pooling</a:t>
            </a:r>
            <a:r>
              <a:rPr lang="ko-KR" altLang="en-US" dirty="0"/>
              <a:t>을 이용 → 사이즈가 다른 </a:t>
            </a:r>
            <a:r>
              <a:rPr lang="en-US" altLang="ko-KR" dirty="0"/>
              <a:t>proposal</a:t>
            </a:r>
            <a:r>
              <a:rPr lang="ko-KR" altLang="en-US" dirty="0"/>
              <a:t>을 고정된 크기의 </a:t>
            </a:r>
            <a:r>
              <a:rPr lang="en-US" altLang="ko-KR" dirty="0"/>
              <a:t>feature</a:t>
            </a:r>
            <a:r>
              <a:rPr lang="ko-KR" altLang="en-US" dirty="0"/>
              <a:t>로 </a:t>
            </a:r>
            <a:r>
              <a:rPr lang="ko-KR" altLang="en-US" dirty="0" err="1"/>
              <a:t>만들어줌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ADFC7A-86DC-00BB-2107-8359AFBA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1" y="1771650"/>
            <a:ext cx="8268756" cy="37762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DCA2C2-A6F9-372D-B78E-2D4E21E1AA57}"/>
              </a:ext>
            </a:extLst>
          </p:cNvPr>
          <p:cNvSpPr/>
          <p:nvPr/>
        </p:nvSpPr>
        <p:spPr>
          <a:xfrm>
            <a:off x="4800658" y="2270908"/>
            <a:ext cx="435007" cy="248575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87B31-E1C6-B742-8FAF-8F5FF9BF8731}"/>
              </a:ext>
            </a:extLst>
          </p:cNvPr>
          <p:cNvSpPr/>
          <p:nvPr/>
        </p:nvSpPr>
        <p:spPr>
          <a:xfrm>
            <a:off x="4816773" y="3656319"/>
            <a:ext cx="435007" cy="248575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5F8439-5852-733B-AA37-87BE97333355}"/>
              </a:ext>
            </a:extLst>
          </p:cNvPr>
          <p:cNvSpPr/>
          <p:nvPr/>
        </p:nvSpPr>
        <p:spPr>
          <a:xfrm>
            <a:off x="4794750" y="4797264"/>
            <a:ext cx="435007" cy="248575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3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543520"/>
            <a:ext cx="10655933" cy="17218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Fusion </a:t>
            </a:r>
            <a:r>
              <a:rPr lang="ko-KR" altLang="en-US" dirty="0"/>
              <a:t>방식으로는 기존에 </a:t>
            </a:r>
            <a:r>
              <a:rPr lang="en-US" altLang="ko-KR" dirty="0"/>
              <a:t>Early Fusion / Late Fusion</a:t>
            </a:r>
            <a:r>
              <a:rPr lang="ko-KR" altLang="en-US" dirty="0"/>
              <a:t>이 있었음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Early Fusion </a:t>
            </a:r>
            <a:r>
              <a:rPr lang="ko-KR" altLang="en-US" dirty="0"/>
              <a:t>방식은 추출된 </a:t>
            </a:r>
            <a:r>
              <a:rPr lang="en-US" altLang="ko-KR" dirty="0"/>
              <a:t>feature</a:t>
            </a:r>
            <a:r>
              <a:rPr lang="ko-KR" altLang="en-US" dirty="0"/>
              <a:t>를 앞에서 모두 합친 후 연산을 </a:t>
            </a:r>
            <a:r>
              <a:rPr lang="ko-KR" altLang="en-US" dirty="0" err="1"/>
              <a:t>이어나가는</a:t>
            </a:r>
            <a:r>
              <a:rPr lang="ko-KR" altLang="en-US" dirty="0"/>
              <a:t> 것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Late Fusion </a:t>
            </a:r>
            <a:r>
              <a:rPr lang="ko-KR" altLang="en-US" dirty="0"/>
              <a:t>방식은 </a:t>
            </a:r>
            <a:r>
              <a:rPr lang="en-US" altLang="ko-KR" dirty="0"/>
              <a:t>feature</a:t>
            </a:r>
            <a:r>
              <a:rPr lang="ko-KR" altLang="en-US" dirty="0"/>
              <a:t>를 모두 연산한 후 마지막에 합치는 것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본 논문에서는 중간중간마다 </a:t>
            </a:r>
            <a:r>
              <a:rPr lang="en-US" altLang="ko-KR" dirty="0"/>
              <a:t>element-wise</a:t>
            </a:r>
            <a:r>
              <a:rPr lang="ko-KR" altLang="en-US" dirty="0"/>
              <a:t> </a:t>
            </a:r>
            <a:r>
              <a:rPr lang="en-US" altLang="ko-KR" dirty="0"/>
              <a:t>mean</a:t>
            </a:r>
            <a:r>
              <a:rPr lang="ko-KR" altLang="en-US" dirty="0"/>
              <a:t>을 사용하는 </a:t>
            </a:r>
            <a:r>
              <a:rPr lang="en-US" altLang="ko-KR" dirty="0"/>
              <a:t>Deep Fusion </a:t>
            </a:r>
            <a:r>
              <a:rPr lang="ko-KR" altLang="en-US" dirty="0"/>
              <a:t>방식 차용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C35A94-BDE1-71F0-74CD-0A1A20F7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0767"/>
            <a:ext cx="3318933" cy="22521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5CC379-EDD5-BBBD-BA7D-F6040F08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13" y="1934940"/>
            <a:ext cx="3640138" cy="2411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FD8B5-A63E-47A2-DDBD-57807D13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74" y="2134307"/>
            <a:ext cx="4022565" cy="18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0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5486400"/>
            <a:ext cx="10655933" cy="7789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중간중간마다 </a:t>
            </a:r>
            <a:r>
              <a:rPr lang="en-US" altLang="ko-KR" dirty="0"/>
              <a:t>element-wise mean</a:t>
            </a:r>
            <a:r>
              <a:rPr lang="ko-KR" altLang="en-US" dirty="0"/>
              <a:t>을 이용하여 각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/>
              <a:t>fusion </a:t>
            </a:r>
            <a:r>
              <a:rPr lang="ko-KR" altLang="en-US" dirty="0"/>
              <a:t>하는 방식을 취함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Drop path training</a:t>
            </a:r>
            <a:r>
              <a:rPr lang="ko-KR" altLang="en-US" dirty="0"/>
              <a:t>과 잘 맞아서 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ADFC7A-86DC-00BB-2107-8359AFBA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0" y="1771650"/>
            <a:ext cx="7708243" cy="3520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E433A0-7AB8-BA87-9F35-BB0A48873807}"/>
              </a:ext>
            </a:extLst>
          </p:cNvPr>
          <p:cNvSpPr/>
          <p:nvPr/>
        </p:nvSpPr>
        <p:spPr>
          <a:xfrm>
            <a:off x="5498566" y="3190040"/>
            <a:ext cx="2595567" cy="1229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5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5486400"/>
            <a:ext cx="10959253" cy="7789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/>
              <a:t>bounding box coordinates</a:t>
            </a:r>
            <a:r>
              <a:rPr lang="ko-KR" altLang="en-US" dirty="0"/>
              <a:t>와 </a:t>
            </a:r>
            <a:r>
              <a:rPr lang="en-US" altLang="ko-KR" dirty="0"/>
              <a:t>class </a:t>
            </a:r>
            <a:r>
              <a:rPr lang="ko-KR" altLang="en-US" dirty="0"/>
              <a:t>예측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이 때 </a:t>
            </a:r>
            <a:r>
              <a:rPr lang="en-US" altLang="ko-KR" dirty="0"/>
              <a:t>coordinates</a:t>
            </a:r>
            <a:r>
              <a:rPr lang="ko-KR" altLang="en-US" dirty="0"/>
              <a:t>는 각 꼭짓점의 </a:t>
            </a:r>
            <a:r>
              <a:rPr lang="en-US" altLang="ko-KR" dirty="0"/>
              <a:t>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  <a:r>
              <a:rPr lang="ko-KR" altLang="en-US" dirty="0"/>
              <a:t>좌표를 의미하게 되는데</a:t>
            </a:r>
            <a:r>
              <a:rPr lang="en-US" altLang="ko-KR" dirty="0"/>
              <a:t>, </a:t>
            </a:r>
            <a:r>
              <a:rPr lang="ko-KR" altLang="en-US" dirty="0"/>
              <a:t>실험적으로 이렇게 했을 때 성능이 좋았음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ADFC7A-86DC-00BB-2107-8359AFBA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0" y="1771650"/>
            <a:ext cx="7708243" cy="3520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E433A0-7AB8-BA87-9F35-BB0A48873807}"/>
              </a:ext>
            </a:extLst>
          </p:cNvPr>
          <p:cNvSpPr/>
          <p:nvPr/>
        </p:nvSpPr>
        <p:spPr>
          <a:xfrm>
            <a:off x="8195733" y="3268133"/>
            <a:ext cx="675620" cy="1049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9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4C905-271F-BAFB-4178-65A19CE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E652E-212E-C281-C791-DAB6B41D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4859866"/>
            <a:ext cx="6467687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성능 향상을 위한 </a:t>
            </a:r>
            <a:r>
              <a:rPr lang="en-US" altLang="ko-KR" dirty="0"/>
              <a:t>drop path training </a:t>
            </a:r>
            <a:r>
              <a:rPr lang="ko-KR" altLang="en-US" dirty="0"/>
              <a:t>및 보조 </a:t>
            </a:r>
            <a:r>
              <a:rPr lang="en-US" altLang="ko-KR" dirty="0"/>
              <a:t>loss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Local</a:t>
            </a:r>
            <a:r>
              <a:rPr lang="ko-KR" altLang="en-US" dirty="0"/>
              <a:t> </a:t>
            </a: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결정 확률 </a:t>
            </a:r>
            <a:r>
              <a:rPr lang="en-US" altLang="ko-KR" dirty="0"/>
              <a:t>= 0.5</a:t>
            </a:r>
          </a:p>
          <a:p>
            <a:pPr marL="726948" lvl="2" indent="-342900">
              <a:buFont typeface="+mj-lt"/>
              <a:buAutoNum type="alphaUcPeriod"/>
            </a:pPr>
            <a:r>
              <a:rPr lang="en-US" altLang="ko-KR" dirty="0"/>
              <a:t>Global drop path : select a single view from three views  </a:t>
            </a:r>
            <a:r>
              <a:rPr lang="ko-KR" altLang="en-US" dirty="0"/>
              <a:t>확률 </a:t>
            </a:r>
            <a:r>
              <a:rPr lang="en-US" altLang="ko-KR" dirty="0"/>
              <a:t>= 1/3</a:t>
            </a:r>
          </a:p>
          <a:p>
            <a:pPr marL="726948" lvl="2" indent="-342900">
              <a:buFont typeface="+mj-lt"/>
              <a:buAutoNum type="alphaUcPeriod"/>
            </a:pPr>
            <a:r>
              <a:rPr lang="en-US" altLang="ko-KR" dirty="0"/>
              <a:t>Local drop path :  </a:t>
            </a:r>
            <a:r>
              <a:rPr lang="ko-KR" altLang="en-US" dirty="0"/>
              <a:t>연결된 노드 중 </a:t>
            </a:r>
            <a:r>
              <a:rPr lang="en-US" altLang="ko-KR" dirty="0"/>
              <a:t>0.5 </a:t>
            </a:r>
            <a:r>
              <a:rPr lang="ko-KR" altLang="en-US" dirty="0"/>
              <a:t>확률로 </a:t>
            </a:r>
            <a:r>
              <a:rPr lang="en-US" altLang="ko-KR" dirty="0"/>
              <a:t>drop (</a:t>
            </a:r>
            <a:r>
              <a:rPr lang="ko-KR" altLang="en-US" dirty="0"/>
              <a:t>최소 </a:t>
            </a:r>
            <a:r>
              <a:rPr lang="en-US" altLang="ko-KR" dirty="0"/>
              <a:t>1</a:t>
            </a:r>
            <a:r>
              <a:rPr lang="ko-KR" altLang="en-US" dirty="0"/>
              <a:t>개의 노드는 연결</a:t>
            </a:r>
            <a:r>
              <a:rPr lang="en-US" altLang="ko-KR" dirty="0"/>
              <a:t>)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67448B-2AD3-6427-CA1C-821ADE1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FFF40B-637C-B627-CBF7-A8C00600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1819922"/>
            <a:ext cx="6467687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3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4C905-271F-BAFB-4178-65A19CE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E652E-212E-C281-C791-DAB6B41D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0272"/>
            <a:ext cx="6150186" cy="44103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성능 향상을 위한 보조 </a:t>
            </a:r>
            <a:r>
              <a:rPr lang="en-US" altLang="ko-KR" dirty="0"/>
              <a:t>loss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모델에 적절한 규제를 주기 위해 보조 </a:t>
            </a:r>
            <a:r>
              <a:rPr lang="en-US" altLang="ko-KR" dirty="0"/>
              <a:t>loss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보조 </a:t>
            </a:r>
            <a:r>
              <a:rPr lang="en-US" altLang="ko-KR" dirty="0"/>
              <a:t>path</a:t>
            </a:r>
            <a:r>
              <a:rPr lang="ko-KR" altLang="en-US" dirty="0"/>
              <a:t>의 경우 같은 </a:t>
            </a:r>
            <a:r>
              <a:rPr lang="en-US" altLang="ko-KR" dirty="0"/>
              <a:t>layer</a:t>
            </a:r>
            <a:r>
              <a:rPr lang="ko-KR" altLang="en-US" dirty="0"/>
              <a:t>를 거치도록</a:t>
            </a:r>
            <a:r>
              <a:rPr lang="en-US" altLang="ko-KR" dirty="0"/>
              <a:t>(= </a:t>
            </a:r>
            <a:r>
              <a:rPr lang="ko-KR" altLang="en-US" dirty="0"/>
              <a:t>같은 가중치</a:t>
            </a:r>
            <a:r>
              <a:rPr lang="en-US" altLang="ko-KR" dirty="0"/>
              <a:t>)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전체 </a:t>
            </a:r>
            <a:r>
              <a:rPr lang="en-US" altLang="ko-KR" dirty="0"/>
              <a:t>loss = </a:t>
            </a:r>
            <a:r>
              <a:rPr lang="ko-KR" altLang="en-US" dirty="0"/>
              <a:t>원래 </a:t>
            </a:r>
            <a:r>
              <a:rPr lang="en-US" altLang="ko-KR" dirty="0"/>
              <a:t>loss + </a:t>
            </a:r>
            <a:r>
              <a:rPr lang="ko-KR" altLang="en-US" dirty="0"/>
              <a:t>보조 </a:t>
            </a:r>
            <a:r>
              <a:rPr lang="en-US" altLang="ko-KR" dirty="0"/>
              <a:t>loss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보조 </a:t>
            </a:r>
            <a:r>
              <a:rPr lang="en-US" altLang="ko-KR" dirty="0"/>
              <a:t>path</a:t>
            </a:r>
            <a:r>
              <a:rPr lang="ko-KR" altLang="en-US" dirty="0"/>
              <a:t>의 경우 원래 </a:t>
            </a:r>
            <a:r>
              <a:rPr lang="en-US" altLang="ko-KR" dirty="0"/>
              <a:t>path </a:t>
            </a:r>
            <a:r>
              <a:rPr lang="ko-KR" altLang="en-US" dirty="0"/>
              <a:t>처럼 </a:t>
            </a:r>
            <a:r>
              <a:rPr lang="en-US" altLang="ko-KR" dirty="0"/>
              <a:t>fusion </a:t>
            </a:r>
            <a:r>
              <a:rPr lang="ko-KR" altLang="en-US" dirty="0"/>
              <a:t>하지 않음</a:t>
            </a:r>
            <a:endParaRPr lang="en-US" altLang="ko-KR" dirty="0"/>
          </a:p>
          <a:p>
            <a:pPr marL="384048" lvl="2" indent="0">
              <a:buNone/>
            </a:pPr>
            <a:r>
              <a:rPr lang="ko-KR" altLang="en-US" dirty="0"/>
              <a:t>→ 모델의 표현력 강하게 하기 위함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67448B-2AD3-6427-CA1C-821ADE1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FB366D-97FA-3002-2C5F-5613E20E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66" y="1900272"/>
            <a:ext cx="4699522" cy="35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6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8ECED6-9CE6-2FC3-3F5D-87449F75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7" y="1885090"/>
            <a:ext cx="8733895" cy="27758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10655933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3D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Recall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Recall  : </a:t>
            </a:r>
            <a:r>
              <a:rPr lang="ko-KR" altLang="en-US" dirty="0"/>
              <a:t>실제 맞춘 </a:t>
            </a:r>
            <a:r>
              <a:rPr lang="en-US" altLang="ko-KR" dirty="0"/>
              <a:t>box / </a:t>
            </a:r>
            <a:r>
              <a:rPr lang="ko-KR" altLang="en-US" dirty="0"/>
              <a:t>모델이 </a:t>
            </a:r>
            <a:r>
              <a:rPr lang="en-US" altLang="ko-KR" dirty="0"/>
              <a:t>box</a:t>
            </a:r>
            <a:r>
              <a:rPr lang="ko-KR" altLang="en-US" dirty="0"/>
              <a:t>라고 예측한 것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본 논문에서 제안한 </a:t>
            </a:r>
            <a:r>
              <a:rPr lang="en-US" altLang="ko-KR" dirty="0"/>
              <a:t>MV3D </a:t>
            </a:r>
            <a:r>
              <a:rPr lang="ko-KR" altLang="en-US" dirty="0"/>
              <a:t>모델이 압도적으로 우수함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적은 수의 </a:t>
            </a:r>
            <a:r>
              <a:rPr lang="en-US" altLang="ko-KR" dirty="0"/>
              <a:t>Proposal</a:t>
            </a:r>
            <a:r>
              <a:rPr lang="ko-KR" altLang="en-US" dirty="0"/>
              <a:t>로도 좋은 </a:t>
            </a:r>
            <a:r>
              <a:rPr lang="en-US" altLang="ko-KR" dirty="0"/>
              <a:t>Recall </a:t>
            </a:r>
            <a:r>
              <a:rPr lang="ko-KR" altLang="en-US" dirty="0"/>
              <a:t>유지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1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8B85B6-D4F3-2343-6F59-1918E77C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6" y="1855823"/>
            <a:ext cx="10800327" cy="2526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10655933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Bird‘s eye view</a:t>
            </a:r>
            <a:r>
              <a:rPr lang="ko-KR" altLang="en-US" dirty="0"/>
              <a:t>로 보는 </a:t>
            </a:r>
            <a:r>
              <a:rPr lang="en-US" altLang="ko-KR" dirty="0"/>
              <a:t>2D box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AP </a:t>
            </a:r>
            <a:r>
              <a:rPr lang="ko-KR" altLang="en-US" dirty="0"/>
              <a:t>평가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LIDAR </a:t>
            </a:r>
            <a:r>
              <a:rPr lang="ko-KR" altLang="en-US" dirty="0"/>
              <a:t>기반 </a:t>
            </a:r>
            <a:r>
              <a:rPr lang="en-US" altLang="ko-KR" dirty="0"/>
              <a:t>&gt; </a:t>
            </a:r>
            <a:r>
              <a:rPr lang="ko-KR" altLang="en-US" dirty="0"/>
              <a:t>카메라 기반 </a:t>
            </a:r>
            <a:r>
              <a:rPr lang="en-US" altLang="ko-KR" dirty="0"/>
              <a:t>: </a:t>
            </a:r>
            <a:r>
              <a:rPr lang="ko-KR" altLang="en-US" dirty="0"/>
              <a:t>물체 가려짐이 적기 때문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view + Front view </a:t>
            </a:r>
            <a:r>
              <a:rPr lang="ko-KR" altLang="en-US" dirty="0"/>
              <a:t>사용 </a:t>
            </a:r>
            <a:r>
              <a:rPr lang="en-US" altLang="ko-KR" dirty="0"/>
              <a:t>&gt; Front view</a:t>
            </a:r>
            <a:r>
              <a:rPr lang="ko-KR" altLang="en-US" dirty="0"/>
              <a:t>만 사용</a:t>
            </a:r>
            <a:r>
              <a:rPr lang="en-US" altLang="ko-KR" dirty="0"/>
              <a:t>(</a:t>
            </a:r>
            <a:r>
              <a:rPr lang="en-US" altLang="ko-KR" dirty="0" err="1"/>
              <a:t>VeloFCN</a:t>
            </a:r>
            <a:r>
              <a:rPr lang="en-US" altLang="ko-KR" dirty="0"/>
              <a:t>) : </a:t>
            </a:r>
            <a:r>
              <a:rPr lang="ko-KR" altLang="en-US" dirty="0"/>
              <a:t>여러 </a:t>
            </a:r>
            <a:r>
              <a:rPr lang="en-US" altLang="ko-KR" dirty="0"/>
              <a:t>view</a:t>
            </a:r>
            <a:r>
              <a:rPr lang="ko-KR" altLang="en-US" dirty="0"/>
              <a:t>로 보기 때문에 정보 소실 적음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LIDAR + Bird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Front view </a:t>
            </a:r>
            <a:r>
              <a:rPr lang="ko-KR" altLang="en-US" dirty="0"/>
              <a:t>시 성능 가장 우수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87B31-E1C6-B742-8FAF-8F5FF9BF8731}"/>
              </a:ext>
            </a:extLst>
          </p:cNvPr>
          <p:cNvSpPr/>
          <p:nvPr/>
        </p:nvSpPr>
        <p:spPr>
          <a:xfrm>
            <a:off x="2032000" y="2540000"/>
            <a:ext cx="8043333" cy="474133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5F8439-5852-733B-AA37-87BE97333355}"/>
              </a:ext>
            </a:extLst>
          </p:cNvPr>
          <p:cNvSpPr/>
          <p:nvPr/>
        </p:nvSpPr>
        <p:spPr>
          <a:xfrm flipV="1">
            <a:off x="2032000" y="3285990"/>
            <a:ext cx="8043333" cy="44618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26A420-89E9-C2B0-BAC6-61CE8738302C}"/>
              </a:ext>
            </a:extLst>
          </p:cNvPr>
          <p:cNvSpPr/>
          <p:nvPr/>
        </p:nvSpPr>
        <p:spPr>
          <a:xfrm>
            <a:off x="2015067" y="2997199"/>
            <a:ext cx="8043333" cy="288791"/>
          </a:xfrm>
          <a:prstGeom prst="rect">
            <a:avLst/>
          </a:prstGeom>
          <a:solidFill>
            <a:srgbClr val="92D050">
              <a:alpha val="20000"/>
            </a:srgbClr>
          </a:solidFill>
          <a:ln w="38100">
            <a:solidFill>
              <a:srgbClr val="92D0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3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1E79AC-FD30-54C0-9B16-895B0B6F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8" y="2043422"/>
            <a:ext cx="10851834" cy="24269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-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10655933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3D box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AP </a:t>
            </a:r>
            <a:r>
              <a:rPr lang="ko-KR" altLang="en-US" dirty="0"/>
              <a:t>평가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LIDAR </a:t>
            </a:r>
            <a:r>
              <a:rPr lang="ko-KR" altLang="en-US" dirty="0"/>
              <a:t>기반 </a:t>
            </a:r>
            <a:r>
              <a:rPr lang="en-US" altLang="ko-KR" dirty="0"/>
              <a:t>&gt; </a:t>
            </a:r>
            <a:r>
              <a:rPr lang="ko-KR" altLang="en-US" dirty="0"/>
              <a:t>카메라 기반 </a:t>
            </a:r>
            <a:r>
              <a:rPr lang="en-US" altLang="ko-KR" dirty="0"/>
              <a:t>: </a:t>
            </a:r>
            <a:r>
              <a:rPr lang="ko-KR" altLang="en-US" dirty="0"/>
              <a:t>물체 가려짐이 적기 때문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view + Front view </a:t>
            </a:r>
            <a:r>
              <a:rPr lang="ko-KR" altLang="en-US" dirty="0"/>
              <a:t>사용 </a:t>
            </a:r>
            <a:r>
              <a:rPr lang="en-US" altLang="ko-KR" dirty="0"/>
              <a:t>&gt; Front view</a:t>
            </a:r>
            <a:r>
              <a:rPr lang="ko-KR" altLang="en-US" dirty="0"/>
              <a:t>만 사용</a:t>
            </a:r>
            <a:r>
              <a:rPr lang="en-US" altLang="ko-KR" dirty="0"/>
              <a:t>(</a:t>
            </a:r>
            <a:r>
              <a:rPr lang="en-US" altLang="ko-KR" dirty="0" err="1"/>
              <a:t>VeloFCN</a:t>
            </a:r>
            <a:r>
              <a:rPr lang="en-US" altLang="ko-KR" dirty="0"/>
              <a:t>) : </a:t>
            </a:r>
            <a:r>
              <a:rPr lang="ko-KR" altLang="en-US" dirty="0"/>
              <a:t>여러 </a:t>
            </a:r>
            <a:r>
              <a:rPr lang="en-US" altLang="ko-KR" dirty="0"/>
              <a:t>view</a:t>
            </a:r>
            <a:r>
              <a:rPr lang="ko-KR" altLang="en-US" dirty="0"/>
              <a:t>로 보기 때문에 정보 소실 적음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LIDAR + Bird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Front view </a:t>
            </a:r>
            <a:r>
              <a:rPr lang="ko-KR" altLang="en-US" dirty="0"/>
              <a:t>시 성능 가장 우수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87B31-E1C6-B742-8FAF-8F5FF9BF8731}"/>
              </a:ext>
            </a:extLst>
          </p:cNvPr>
          <p:cNvSpPr/>
          <p:nvPr/>
        </p:nvSpPr>
        <p:spPr>
          <a:xfrm>
            <a:off x="880534" y="2607733"/>
            <a:ext cx="10481733" cy="491063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5F8439-5852-733B-AA37-87BE97333355}"/>
              </a:ext>
            </a:extLst>
          </p:cNvPr>
          <p:cNvSpPr/>
          <p:nvPr/>
        </p:nvSpPr>
        <p:spPr>
          <a:xfrm flipV="1">
            <a:off x="880534" y="3429000"/>
            <a:ext cx="10481734" cy="41486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26A420-89E9-C2B0-BAC6-61CE8738302C}"/>
              </a:ext>
            </a:extLst>
          </p:cNvPr>
          <p:cNvSpPr/>
          <p:nvPr/>
        </p:nvSpPr>
        <p:spPr>
          <a:xfrm>
            <a:off x="880534" y="3132663"/>
            <a:ext cx="10481733" cy="344178"/>
          </a:xfrm>
          <a:prstGeom prst="rect">
            <a:avLst/>
          </a:prstGeom>
          <a:solidFill>
            <a:srgbClr val="92D050">
              <a:alpha val="20000"/>
            </a:srgbClr>
          </a:solidFill>
          <a:ln w="38100">
            <a:solidFill>
              <a:srgbClr val="92D0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5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44852-B8AD-8F3C-64A0-641CDA7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진행계획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28B4-2717-E241-0E58-876B952D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874B5D6-90C8-9A82-9075-6AA08163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87160"/>
              </p:ext>
            </p:extLst>
          </p:nvPr>
        </p:nvGraphicFramePr>
        <p:xfrm>
          <a:off x="1168400" y="1945640"/>
          <a:ext cx="9926320" cy="4140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749583117"/>
                    </a:ext>
                  </a:extLst>
                </a:gridCol>
                <a:gridCol w="8158480">
                  <a:extLst>
                    <a:ext uri="{9D8B030D-6E8A-4147-A177-3AD203B41FA5}">
                      <a16:colId xmlns:a16="http://schemas.microsoft.com/office/drawing/2014/main" val="20712318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진행계획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9047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Multi-View 3D Object Detection Network for Autonomous Driving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 리뷰 및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521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PointNet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 리뷰 및 코드 분석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1833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PointNet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++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 리뷰 및 코드 분석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49165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VoxelNet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 리뷰 및 코드 분석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81304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SECOND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논문 리뷰 및 코드 분석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07013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PointPillars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 리뷰 및 코드 분석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06207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Mmdetection3d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라이브러리를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KITTI dataset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– 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757374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B8806-1F18-A606-82F3-F0DF1A1C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3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09A79C-CF58-F0AE-BF87-C74ED82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1" y="2043422"/>
            <a:ext cx="11050048" cy="22745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-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10655933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Fusion </a:t>
            </a:r>
            <a:r>
              <a:rPr lang="ko-KR" altLang="en-US" dirty="0"/>
              <a:t>방식과 보조 </a:t>
            </a:r>
            <a:r>
              <a:rPr lang="en-US" altLang="ko-KR" dirty="0"/>
              <a:t>loss</a:t>
            </a:r>
            <a:r>
              <a:rPr lang="ko-KR" altLang="en-US" dirty="0"/>
              <a:t>에 따른 성능 평가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Deep Fusion &gt; Early Fusion, Late Fusion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Deep Fusion w/ aux. loss &gt; Deep Fusion w/o aux. loss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87B31-E1C6-B742-8FAF-8F5FF9BF8731}"/>
              </a:ext>
            </a:extLst>
          </p:cNvPr>
          <p:cNvSpPr/>
          <p:nvPr/>
        </p:nvSpPr>
        <p:spPr>
          <a:xfrm>
            <a:off x="863601" y="2830699"/>
            <a:ext cx="10676685" cy="194449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5F8439-5852-733B-AA37-87BE97333355}"/>
              </a:ext>
            </a:extLst>
          </p:cNvPr>
          <p:cNvSpPr/>
          <p:nvPr/>
        </p:nvSpPr>
        <p:spPr>
          <a:xfrm flipV="1">
            <a:off x="812801" y="3348145"/>
            <a:ext cx="10744418" cy="48389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26A420-89E9-C2B0-BAC6-61CE8738302C}"/>
              </a:ext>
            </a:extLst>
          </p:cNvPr>
          <p:cNvSpPr/>
          <p:nvPr/>
        </p:nvSpPr>
        <p:spPr>
          <a:xfrm>
            <a:off x="880534" y="3042083"/>
            <a:ext cx="10676685" cy="306061"/>
          </a:xfrm>
          <a:prstGeom prst="rect">
            <a:avLst/>
          </a:prstGeom>
          <a:solidFill>
            <a:srgbClr val="92D050">
              <a:alpha val="20000"/>
            </a:srgbClr>
          </a:solidFill>
          <a:ln w="38100">
            <a:solidFill>
              <a:srgbClr val="92D0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8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1E5D8C-EAB8-2EEB-C73E-ED9B74B6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8848"/>
            <a:ext cx="9045787" cy="25880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-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10655933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하나씩 </a:t>
            </a:r>
            <a:r>
              <a:rPr lang="ko-KR" altLang="en-US" dirty="0" err="1"/>
              <a:t>빼보면서</a:t>
            </a:r>
            <a:r>
              <a:rPr lang="ko-KR" altLang="en-US" dirty="0"/>
              <a:t> 성능 평가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view</a:t>
            </a:r>
            <a:r>
              <a:rPr lang="ko-KR" altLang="en-US" dirty="0"/>
              <a:t>의 영향이 큼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view + RGB </a:t>
            </a:r>
            <a:r>
              <a:rPr lang="ko-KR" altLang="en-US" dirty="0"/>
              <a:t>시 성능 더 좋아짐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view + Front view + RGB </a:t>
            </a:r>
            <a:r>
              <a:rPr lang="ko-KR" altLang="en-US" dirty="0"/>
              <a:t>시 성능 제일 좋음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5F8439-5852-733B-AA37-87BE97333355}"/>
              </a:ext>
            </a:extLst>
          </p:cNvPr>
          <p:cNvSpPr/>
          <p:nvPr/>
        </p:nvSpPr>
        <p:spPr>
          <a:xfrm flipV="1">
            <a:off x="1253067" y="3959320"/>
            <a:ext cx="8647391" cy="30606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4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-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3" y="5266267"/>
            <a:ext cx="4932692" cy="999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2D detection performance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이미지 기반 </a:t>
            </a:r>
            <a:r>
              <a:rPr lang="en-US" altLang="ko-KR" dirty="0"/>
              <a:t>&gt; LIDAR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이미지 </a:t>
            </a:r>
            <a:r>
              <a:rPr lang="en-US" altLang="ko-KR" dirty="0"/>
              <a:t>+ LIDAR &gt;</a:t>
            </a:r>
            <a:r>
              <a:rPr lang="ko-KR" altLang="en-US" dirty="0"/>
              <a:t> 이미지 기반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FA5A43-6FE1-C4CA-8381-8CC4B247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08" y="1788159"/>
            <a:ext cx="5260806" cy="35289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F147B8-FC8B-00F5-DB45-F66DB545D339}"/>
              </a:ext>
            </a:extLst>
          </p:cNvPr>
          <p:cNvSpPr/>
          <p:nvPr/>
        </p:nvSpPr>
        <p:spPr>
          <a:xfrm flipV="1">
            <a:off x="3098802" y="4873714"/>
            <a:ext cx="5143980" cy="37561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-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3" y="5266267"/>
            <a:ext cx="4932692" cy="999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2D detection performance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3DOP </a:t>
            </a:r>
            <a:r>
              <a:rPr lang="ko-KR" altLang="en-US" dirty="0"/>
              <a:t>대비 겹침</a:t>
            </a:r>
            <a:r>
              <a:rPr lang="en-US" altLang="ko-KR" dirty="0"/>
              <a:t>, </a:t>
            </a:r>
            <a:r>
              <a:rPr lang="ko-KR" altLang="en-US" dirty="0"/>
              <a:t>회전 더 잘 맞춤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err="1"/>
              <a:t>VeloFCN</a:t>
            </a:r>
            <a:r>
              <a:rPr lang="en-US" altLang="ko-KR" dirty="0"/>
              <a:t> </a:t>
            </a:r>
            <a:r>
              <a:rPr lang="ko-KR" altLang="en-US" dirty="0"/>
              <a:t>대비 </a:t>
            </a:r>
            <a:r>
              <a:rPr lang="ko-KR" altLang="en-US" dirty="0" err="1"/>
              <a:t>오탐지</a:t>
            </a:r>
            <a:r>
              <a:rPr lang="en-US" altLang="ko-KR" dirty="0"/>
              <a:t>, </a:t>
            </a:r>
            <a:r>
              <a:rPr lang="ko-KR" altLang="en-US" dirty="0"/>
              <a:t>회전 더 잘 맞춤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397239-137C-51EE-9F21-E3FF1E8D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88" y="1780913"/>
            <a:ext cx="7146698" cy="35428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6BC1C5-BB63-9D45-0D9C-844C83AA9C94}"/>
              </a:ext>
            </a:extLst>
          </p:cNvPr>
          <p:cNvSpPr/>
          <p:nvPr/>
        </p:nvSpPr>
        <p:spPr>
          <a:xfrm>
            <a:off x="4084320" y="3980689"/>
            <a:ext cx="201168" cy="15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5C8D60-A42E-1096-2EBD-6E4CB2D5C86B}"/>
              </a:ext>
            </a:extLst>
          </p:cNvPr>
          <p:cNvSpPr/>
          <p:nvPr/>
        </p:nvSpPr>
        <p:spPr>
          <a:xfrm>
            <a:off x="6303264" y="4133088"/>
            <a:ext cx="146304" cy="129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667CE2-9615-2E8B-B559-9B91CDF65261}"/>
              </a:ext>
            </a:extLst>
          </p:cNvPr>
          <p:cNvSpPr/>
          <p:nvPr/>
        </p:nvSpPr>
        <p:spPr>
          <a:xfrm>
            <a:off x="6352032" y="3810001"/>
            <a:ext cx="201168" cy="170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E031A-8664-DBB5-70F9-DCAB911E3D50}"/>
              </a:ext>
            </a:extLst>
          </p:cNvPr>
          <p:cNvSpPr/>
          <p:nvPr/>
        </p:nvSpPr>
        <p:spPr>
          <a:xfrm>
            <a:off x="3736848" y="1932432"/>
            <a:ext cx="396240" cy="731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8C1C3A-A637-448C-F513-7E6F1BC170C0}"/>
              </a:ext>
            </a:extLst>
          </p:cNvPr>
          <p:cNvSpPr/>
          <p:nvPr/>
        </p:nvSpPr>
        <p:spPr>
          <a:xfrm>
            <a:off x="6047232" y="1938528"/>
            <a:ext cx="396240" cy="731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63450A-2EC7-794A-5EE2-461EEF60D737}"/>
              </a:ext>
            </a:extLst>
          </p:cNvPr>
          <p:cNvSpPr/>
          <p:nvPr/>
        </p:nvSpPr>
        <p:spPr>
          <a:xfrm>
            <a:off x="8339328" y="1932432"/>
            <a:ext cx="396240" cy="731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94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-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2" y="1947333"/>
            <a:ext cx="10159997" cy="43349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Multi-View (Bird eye’s view + Front view) + Sensor Fusion (LIDAR + Camera)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→ </a:t>
            </a:r>
            <a:r>
              <a:rPr lang="en-US" altLang="ko-KR" dirty="0"/>
              <a:t>LIDAR</a:t>
            </a:r>
            <a:r>
              <a:rPr lang="ko-KR" altLang="en-US" dirty="0"/>
              <a:t>의 장점과 </a:t>
            </a:r>
            <a:r>
              <a:rPr lang="en-US" altLang="ko-KR" dirty="0"/>
              <a:t>image</a:t>
            </a:r>
            <a:r>
              <a:rPr lang="ko-KR" altLang="en-US" dirty="0"/>
              <a:t>의 장점 모두 취함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기존의 모델들보다 </a:t>
            </a:r>
            <a:r>
              <a:rPr lang="en-US" altLang="ko-KR" dirty="0"/>
              <a:t>2D</a:t>
            </a:r>
            <a:r>
              <a:rPr lang="ko-KR" altLang="en-US" dirty="0"/>
              <a:t>와 </a:t>
            </a:r>
            <a:r>
              <a:rPr lang="en-US" altLang="ko-KR" dirty="0"/>
              <a:t>3D</a:t>
            </a:r>
            <a:r>
              <a:rPr lang="ko-KR" altLang="en-US" dirty="0"/>
              <a:t>에서 성능이 더 우수함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5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44852-B8AD-8F3C-64A0-641CDA7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진행계획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28B4-2717-E241-0E58-876B952D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874B5D6-90C8-9A82-9075-6AA08163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20257"/>
              </p:ext>
            </p:extLst>
          </p:nvPr>
        </p:nvGraphicFramePr>
        <p:xfrm>
          <a:off x="1168400" y="1945640"/>
          <a:ext cx="9926320" cy="4140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749583117"/>
                    </a:ext>
                  </a:extLst>
                </a:gridCol>
                <a:gridCol w="8158480">
                  <a:extLst>
                    <a:ext uri="{9D8B030D-6E8A-4147-A177-3AD203B41FA5}">
                      <a16:colId xmlns:a16="http://schemas.microsoft.com/office/drawing/2014/main" val="20712318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진행계획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9047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Mmdetection3d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라이브러리를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KITTI dataset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– 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521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Mmdetection3d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라이브러리를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SECOND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학습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- 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1833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Mmdetection3d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라이브러리를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SECOND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학습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- 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49165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Mmdetection3d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라이브러리를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SECOND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성능 개선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81304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Mmdetection3d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라이브러리를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SECOND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성능 개선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07013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Mmdetection3d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라이브러리를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SECOND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성능 개선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(3)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062079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 보고서 작성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757374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B8806-1F18-A606-82F3-F0DF1A1C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7CA58-B958-4B5D-2A11-F8FF4F11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322D7-2027-D149-1E99-D8CBCBBE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1</a:t>
            </a:r>
            <a:r>
              <a:rPr lang="ko-KR" altLang="en-US" dirty="0"/>
              <a:t>주차 진행 완료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 Multi-View 3D Object Detection for Autonomous Driving </a:t>
            </a:r>
            <a:r>
              <a:rPr lang="ko-KR" altLang="en-US" dirty="0"/>
              <a:t>논문 리뷰 및 정리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논문 읽으면서 나오는 개념들 정리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Point Cloud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Voxel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Proposal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Yaw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논문 다 읽은 후</a:t>
            </a:r>
            <a:r>
              <a:rPr lang="en-US" altLang="ko-KR" dirty="0"/>
              <a:t>, </a:t>
            </a:r>
            <a:r>
              <a:rPr lang="ko-KR" altLang="en-US" dirty="0"/>
              <a:t>각자 </a:t>
            </a:r>
            <a:r>
              <a:rPr lang="en-US" altLang="ko-KR" dirty="0"/>
              <a:t>Notion</a:t>
            </a:r>
            <a:r>
              <a:rPr lang="ko-KR" altLang="en-US" dirty="0"/>
              <a:t>에 내용 정리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A7429-3DB8-55D7-110F-F5AFB127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6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499D-1FC9-1AA5-21AB-868B242C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 </a:t>
            </a:r>
            <a:r>
              <a:rPr lang="en-US" altLang="ko-KR" sz="3000" dirty="0"/>
              <a:t> - Problem and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45309-BC50-57E5-1563-D148B137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기존의 학습 방식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Bird eye view / Front view </a:t>
            </a:r>
            <a:r>
              <a:rPr lang="ko-KR" altLang="en-US" dirty="0"/>
              <a:t>하나로만 변형하여 학습 → 제한된 정보만 사용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Voxel </a:t>
            </a:r>
            <a:r>
              <a:rPr lang="ko-KR" altLang="en-US" dirty="0"/>
              <a:t>기반으로 변형하여 학습 → </a:t>
            </a:r>
            <a:r>
              <a:rPr lang="ko-KR" altLang="en-US" dirty="0" err="1"/>
              <a:t>연산량이</a:t>
            </a:r>
            <a:r>
              <a:rPr lang="ko-KR" altLang="en-US" dirty="0"/>
              <a:t> 매우 늘어남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RGB image</a:t>
            </a:r>
            <a:r>
              <a:rPr lang="ko-KR" altLang="en-US" dirty="0"/>
              <a:t>로만 학습 → 물체 가려짐 등 정보 소실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본 논문에서 제시하는 학습 방식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eye view + Front view + RGB image </a:t>
            </a:r>
            <a:r>
              <a:rPr lang="ko-KR" altLang="en-US" dirty="0"/>
              <a:t>모두 사용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eye view</a:t>
            </a:r>
            <a:r>
              <a:rPr lang="ko-KR" altLang="en-US" dirty="0"/>
              <a:t>에서 나온 정보로 </a:t>
            </a:r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proposal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Element-wise mean</a:t>
            </a:r>
            <a:r>
              <a:rPr lang="ko-KR" altLang="en-US" dirty="0"/>
              <a:t>을 이용한 </a:t>
            </a:r>
            <a:r>
              <a:rPr lang="en-US" altLang="ko-KR" dirty="0"/>
              <a:t>Deep Fusion </a:t>
            </a:r>
            <a:r>
              <a:rPr lang="ko-KR" altLang="en-US" dirty="0"/>
              <a:t>방식 사용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/>
              <a:t> 학습 성능 향상을 위한 보조 </a:t>
            </a:r>
            <a:r>
              <a:rPr lang="en-US" altLang="ko-KR" dirty="0"/>
              <a:t>loss </a:t>
            </a:r>
            <a:r>
              <a:rPr lang="ko-KR" altLang="en-US" dirty="0"/>
              <a:t>및 </a:t>
            </a:r>
            <a:r>
              <a:rPr lang="en-US" altLang="ko-KR" dirty="0"/>
              <a:t>drop path training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54EF7-4CB4-682E-071B-91E66E5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499D-1FC9-1AA5-21AB-868B242C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 </a:t>
            </a:r>
            <a:r>
              <a:rPr lang="en-US" altLang="ko-KR" sz="3000" dirty="0"/>
              <a:t> -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45309-BC50-57E5-1563-D148B137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2795"/>
            <a:ext cx="10058400" cy="16865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본 논문에서 제시하는 학습 방식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eye view + Front view + RGB image </a:t>
            </a:r>
            <a:r>
              <a:rPr lang="ko-KR" altLang="en-US" dirty="0"/>
              <a:t>모두 사용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Bird eye view</a:t>
            </a:r>
            <a:r>
              <a:rPr lang="ko-KR" altLang="en-US" dirty="0"/>
              <a:t>에서 나온 정보로 </a:t>
            </a:r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proposal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dirty="0"/>
              <a:t> Element-wise mean</a:t>
            </a:r>
            <a:r>
              <a:rPr lang="ko-KR" altLang="en-US" dirty="0"/>
              <a:t>을 이용한 </a:t>
            </a:r>
            <a:r>
              <a:rPr lang="en-US" altLang="ko-KR" dirty="0"/>
              <a:t>Deep Fusion </a:t>
            </a:r>
            <a:r>
              <a:rPr lang="ko-KR" altLang="en-US" dirty="0"/>
              <a:t>방식 사용</a:t>
            </a: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/>
              <a:t> 학습 성능 향상을 위한 보조 </a:t>
            </a:r>
            <a:r>
              <a:rPr lang="en-US" altLang="ko-KR" dirty="0"/>
              <a:t>loss </a:t>
            </a:r>
            <a:r>
              <a:rPr lang="ko-KR" altLang="en-US" dirty="0"/>
              <a:t>및 </a:t>
            </a:r>
            <a:r>
              <a:rPr lang="en-US" altLang="ko-KR" dirty="0"/>
              <a:t>drop path training </a:t>
            </a:r>
            <a:r>
              <a:rPr lang="ko-KR" altLang="en-US" dirty="0"/>
              <a:t>사용</a:t>
            </a:r>
          </a:p>
          <a:p>
            <a:pPr marL="201168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54EF7-4CB4-682E-071B-91E66E5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CCB9BF-C229-5C38-13B1-DCB6043A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1" y="1771650"/>
            <a:ext cx="6243024" cy="28511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E93D2F-6025-C35D-06A0-4450FE8BA0C8}"/>
              </a:ext>
            </a:extLst>
          </p:cNvPr>
          <p:cNvSpPr/>
          <p:nvPr/>
        </p:nvSpPr>
        <p:spPr>
          <a:xfrm>
            <a:off x="1145199" y="2121763"/>
            <a:ext cx="781235" cy="2466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A3C47-036B-9AE1-7B19-7E0DB688A546}"/>
              </a:ext>
            </a:extLst>
          </p:cNvPr>
          <p:cNvSpPr/>
          <p:nvPr/>
        </p:nvSpPr>
        <p:spPr>
          <a:xfrm>
            <a:off x="3302492" y="2601157"/>
            <a:ext cx="435007" cy="248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7B90C-9A70-6928-3344-379C81E68025}"/>
              </a:ext>
            </a:extLst>
          </p:cNvPr>
          <p:cNvSpPr/>
          <p:nvPr/>
        </p:nvSpPr>
        <p:spPr>
          <a:xfrm>
            <a:off x="4919708" y="2936233"/>
            <a:ext cx="1836199" cy="969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50578-B435-02E8-59D9-D71FC763544E}"/>
              </a:ext>
            </a:extLst>
          </p:cNvPr>
          <p:cNvSpPr txBox="1"/>
          <p:nvPr/>
        </p:nvSpPr>
        <p:spPr>
          <a:xfrm>
            <a:off x="825627" y="1846556"/>
            <a:ext cx="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56701-D480-60C6-842E-8341B1413552}"/>
              </a:ext>
            </a:extLst>
          </p:cNvPr>
          <p:cNvSpPr txBox="1"/>
          <p:nvPr/>
        </p:nvSpPr>
        <p:spPr>
          <a:xfrm>
            <a:off x="3073160" y="2291923"/>
            <a:ext cx="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4BA8C-F97B-6984-B0E7-F9385936C1CF}"/>
              </a:ext>
            </a:extLst>
          </p:cNvPr>
          <p:cNvSpPr txBox="1"/>
          <p:nvPr/>
        </p:nvSpPr>
        <p:spPr>
          <a:xfrm>
            <a:off x="4699253" y="2613000"/>
            <a:ext cx="4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18023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7657253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Bird eye view : </a:t>
            </a:r>
            <a:r>
              <a:rPr lang="ko-KR" altLang="en-US" dirty="0"/>
              <a:t>새가 위에서 아래를 바라보는 것처럼 변형을 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Front view : </a:t>
            </a:r>
            <a:r>
              <a:rPr lang="ko-KR" altLang="en-US" dirty="0"/>
              <a:t>앞에서 본 것처럼 변형을 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Image : </a:t>
            </a:r>
            <a:r>
              <a:rPr lang="ko-KR" altLang="en-US" dirty="0"/>
              <a:t>카메라를 이용한 이미지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A3BB8D-7036-7448-376E-C912AF6F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7" y="1954375"/>
            <a:ext cx="2366650" cy="26431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F458B2-C8D3-2598-F3C4-E9E1A168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8" y="1966912"/>
            <a:ext cx="3847434" cy="2630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65E118-8159-0B90-C57B-B2BA27CDA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072" y="2043422"/>
            <a:ext cx="42005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9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4814578"/>
            <a:ext cx="9981230" cy="1450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세 </a:t>
            </a:r>
            <a:r>
              <a:rPr lang="en-US" altLang="ko-KR" dirty="0"/>
              <a:t>input </a:t>
            </a:r>
            <a:r>
              <a:rPr lang="ko-KR" altLang="en-US" dirty="0"/>
              <a:t>모두 </a:t>
            </a:r>
            <a:r>
              <a:rPr lang="en-US" altLang="ko-KR" dirty="0"/>
              <a:t>VGG</a:t>
            </a:r>
            <a:r>
              <a:rPr lang="ko-KR" altLang="en-US" dirty="0"/>
              <a:t>를 변형한 </a:t>
            </a:r>
            <a:r>
              <a:rPr lang="en-US" altLang="ko-KR" dirty="0"/>
              <a:t>conv layer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VGG network </a:t>
            </a:r>
            <a:r>
              <a:rPr lang="ko-KR" altLang="en-US" dirty="0"/>
              <a:t>중 일부 </a:t>
            </a:r>
            <a:r>
              <a:rPr lang="en-US" altLang="ko-KR" dirty="0"/>
              <a:t>max pool </a:t>
            </a:r>
            <a:r>
              <a:rPr lang="ko-KR" altLang="en-US" dirty="0"/>
              <a:t>제거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채널 수 절반으로 줄임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ADFC7A-86DC-00BB-2107-8359AFBA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1" y="1771650"/>
            <a:ext cx="6243024" cy="28511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A10BD-49AF-B9D3-B6E2-FBE02ED38383}"/>
              </a:ext>
            </a:extLst>
          </p:cNvPr>
          <p:cNvSpPr/>
          <p:nvPr/>
        </p:nvSpPr>
        <p:spPr>
          <a:xfrm>
            <a:off x="1979720" y="2121763"/>
            <a:ext cx="585927" cy="2466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1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A2AA-10CF-5BDA-9F36-2DB2399E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Multi-View 3D Object Detection for Autonomous Driving</a:t>
            </a:r>
            <a:r>
              <a:rPr lang="en-US" altLang="ko-KR" sz="3000" dirty="0"/>
              <a:t> – Model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EB9F-734F-9D9C-BCE4-7F86BF68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47" y="5860383"/>
            <a:ext cx="10291948" cy="4049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매우 작은 객체를 검출하기에는 </a:t>
            </a:r>
            <a:r>
              <a:rPr lang="en-US" altLang="ko-KR" dirty="0"/>
              <a:t>resolution</a:t>
            </a:r>
            <a:r>
              <a:rPr lang="ko-KR" altLang="en-US" dirty="0"/>
              <a:t>이 작아 </a:t>
            </a:r>
            <a:r>
              <a:rPr lang="en-US" altLang="ko-KR" dirty="0" err="1"/>
              <a:t>deconv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 err="1"/>
              <a:t>upsample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DA770-0D2E-7269-5302-A61771D3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703B-4C9A-4B6D-95DA-33D2708800C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ADFC7A-86DC-00BB-2107-8359AFBA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1" y="1771650"/>
            <a:ext cx="8150222" cy="37221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7C6B46-7DE1-7443-F62A-711AB6544C2E}"/>
              </a:ext>
            </a:extLst>
          </p:cNvPr>
          <p:cNvSpPr/>
          <p:nvPr/>
        </p:nvSpPr>
        <p:spPr>
          <a:xfrm>
            <a:off x="4089789" y="2184597"/>
            <a:ext cx="435007" cy="248575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A269CC-36FB-D2EF-B6D4-3C09BF095E1A}"/>
              </a:ext>
            </a:extLst>
          </p:cNvPr>
          <p:cNvSpPr/>
          <p:nvPr/>
        </p:nvSpPr>
        <p:spPr>
          <a:xfrm>
            <a:off x="3013286" y="2500741"/>
            <a:ext cx="435007" cy="248575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2A0F48-4E90-B516-D531-F992B22CB452}"/>
              </a:ext>
            </a:extLst>
          </p:cNvPr>
          <p:cNvSpPr/>
          <p:nvPr/>
        </p:nvSpPr>
        <p:spPr>
          <a:xfrm>
            <a:off x="4242844" y="3449504"/>
            <a:ext cx="435007" cy="248575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FDE9F-963C-1E3B-60E8-19DCACE7E09E}"/>
              </a:ext>
            </a:extLst>
          </p:cNvPr>
          <p:cNvSpPr/>
          <p:nvPr/>
        </p:nvSpPr>
        <p:spPr>
          <a:xfrm>
            <a:off x="4057239" y="4767176"/>
            <a:ext cx="435007" cy="248575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6506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</TotalTime>
  <Words>1239</Words>
  <Application>Microsoft Office PowerPoint</Application>
  <PresentationFormat>와이드스크린</PresentationFormat>
  <Paragraphs>174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Calibri</vt:lpstr>
      <vt:lpstr>Calibri Light</vt:lpstr>
      <vt:lpstr>Wingdings</vt:lpstr>
      <vt:lpstr>추억</vt:lpstr>
      <vt:lpstr>2023 세종창의학기제 - 자율주행을 위한 3D 객체탐지 </vt:lpstr>
      <vt:lpstr>주차별 진행계획</vt:lpstr>
      <vt:lpstr>주차별 진행계획</vt:lpstr>
      <vt:lpstr>진행 상황</vt:lpstr>
      <vt:lpstr>Multi-View 3D Object Detection for Autonomous Driving  - Problem and Solution</vt:lpstr>
      <vt:lpstr>Multi-View 3D Object Detection for Autonomous Driving  -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Model Architecture</vt:lpstr>
      <vt:lpstr>Multi-View 3D Object Detection for Autonomous Driving – Experiments</vt:lpstr>
      <vt:lpstr>Multi-View 3D Object Detection for Autonomous Driving – Experiments</vt:lpstr>
      <vt:lpstr>Multi-View 3D Object Detection for Autonomous Driving - Experiments</vt:lpstr>
      <vt:lpstr>Multi-View 3D Object Detection for Autonomous Driving - Experiments</vt:lpstr>
      <vt:lpstr>Multi-View 3D Object Detection for Autonomous Driving - Experiments</vt:lpstr>
      <vt:lpstr>Multi-View 3D Object Detection for Autonomous Driving - Experiments</vt:lpstr>
      <vt:lpstr>Multi-View 3D Object Detection for Autonomous Driving - Experiments</vt:lpstr>
      <vt:lpstr>Multi-View 3D Object Detection for Autonomous Driving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세종창의학기제 - 자율주행을 위한 3D 객체탐지 </dc:title>
  <dc:creator>근주</dc:creator>
  <cp:lastModifiedBy>근주</cp:lastModifiedBy>
  <cp:revision>13</cp:revision>
  <dcterms:created xsi:type="dcterms:W3CDTF">2023-03-05T06:48:37Z</dcterms:created>
  <dcterms:modified xsi:type="dcterms:W3CDTF">2023-03-08T07:03:19Z</dcterms:modified>
</cp:coreProperties>
</file>