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67" r:id="rId4"/>
    <p:sldId id="258" r:id="rId5"/>
    <p:sldId id="259" r:id="rId6"/>
    <p:sldId id="260" r:id="rId7"/>
    <p:sldId id="261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1"/>
    <p:restoredTop sz="94648"/>
  </p:normalViewPr>
  <p:slideViewPr>
    <p:cSldViewPr snapToGrid="0">
      <p:cViewPr varScale="1">
        <p:scale>
          <a:sx n="45" d="100"/>
          <a:sy n="45" d="100"/>
        </p:scale>
        <p:origin x="4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5EF9-9D55-874B-96E2-BE4EB474D342}" type="datetimeFigureOut">
              <a:rPr kumimoji="1" lang="ko-Kore-KR" altLang="en-US" smtClean="0"/>
              <a:t>03/13/2023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70D62-2C22-234F-BEAB-A19708398D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367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70D62-2C22-234F-BEAB-A19708398D9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024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70D62-2C22-234F-BEAB-A19708398D9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58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70D62-2C22-234F-BEAB-A19708398D9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313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70D62-2C22-234F-BEAB-A19708398D9E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356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70D62-2C22-234F-BEAB-A19708398D9E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953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70D62-2C22-234F-BEAB-A19708398D9E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501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70D62-2C22-234F-BEAB-A19708398D9E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2936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70D62-2C22-234F-BEAB-A19708398D9E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571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D5465-F962-F16E-59DF-EADECAD7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09010-EF2C-1A88-8064-8C7434C70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0520F-70CB-CE99-A27C-DF432165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22A-F644-2E4E-85BF-08DEE54C4798}" type="datetimeFigureOut">
              <a:rPr kumimoji="1" lang="ko-Kore-KR" altLang="en-US" smtClean="0"/>
              <a:t>03/13/2023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AC532-8679-1481-7631-05A04B0F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88DCA-25CD-9A54-E280-C4EC11F2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27F-61BA-5D43-B49C-5855C6C339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146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5AA23-5AC6-136D-AF21-504E51C8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395120-FFAE-4D60-680C-FF2AE71B3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74729-FCB0-E9E2-06FF-44144F16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22A-F644-2E4E-85BF-08DEE54C4798}" type="datetimeFigureOut">
              <a:rPr kumimoji="1" lang="ko-Kore-KR" altLang="en-US" smtClean="0"/>
              <a:t>03/13/2023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C38A9-931E-86CF-43F9-B64BB943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7B263-7E62-E12A-FC08-7590487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27F-61BA-5D43-B49C-5855C6C339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444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66829-5E8B-9ADA-2482-1FC20AE98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B4BA57-FE06-2F9C-EFA9-885253A7C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60DD6-DB84-EBAE-79E8-4C27E2CE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22A-F644-2E4E-85BF-08DEE54C4798}" type="datetimeFigureOut">
              <a:rPr kumimoji="1" lang="ko-Kore-KR" altLang="en-US" smtClean="0"/>
              <a:t>03/13/2023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2E59E-2289-5508-17F5-83B269C4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A3988-06B9-4729-A2E8-0D8592C1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27F-61BA-5D43-B49C-5855C6C339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AD19C-D64D-AA65-8985-8B2C50FC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1E674-0277-EFE0-F089-0AC7F964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B5670-ED39-18DA-E405-B291169F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22A-F644-2E4E-85BF-08DEE54C4798}" type="datetimeFigureOut">
              <a:rPr kumimoji="1" lang="ko-Kore-KR" altLang="en-US" smtClean="0"/>
              <a:t>03/13/2023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56CD8-3E44-FCBB-4986-4E5AF2BB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4AF6D-51D3-06B9-CFD0-BCFB37B4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27F-61BA-5D43-B49C-5855C6C339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131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518F8-D0EB-3D69-5DE2-3B7DFA82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4E363-429F-B109-1AFD-25D3440B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003F6-5C26-B698-0732-23BB7B88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22A-F644-2E4E-85BF-08DEE54C4798}" type="datetimeFigureOut">
              <a:rPr kumimoji="1" lang="ko-Kore-KR" altLang="en-US" smtClean="0"/>
              <a:t>03/13/2023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BE2F7-CAD5-532E-6AA4-4EB31026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FD5CB-51FD-0F7D-71EF-89048481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27F-61BA-5D43-B49C-5855C6C339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025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279AA-AC8F-F574-CAE7-E60E2EE4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9DAC9-9665-E164-638F-08435585D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523918-1095-A2F0-B424-95F22F5F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CB835-91CA-A4F7-79CB-730BF584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22A-F644-2E4E-85BF-08DEE54C4798}" type="datetimeFigureOut">
              <a:rPr kumimoji="1" lang="ko-Kore-KR" altLang="en-US" smtClean="0"/>
              <a:t>03/13/2023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E0EE9-80D0-487D-1607-20F430C8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6B48C-F9B0-991E-6CBA-B9BA1D5D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27F-61BA-5D43-B49C-5855C6C339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07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569CE-7CF8-3902-ACF0-FFB8C5C8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05439-CE40-0163-7425-036A4635C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F1F336-6766-51F5-01BF-CA30703F4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7103A4-9432-1F40-6631-88F9F19B7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28716F-2BB9-232D-6C66-FF91E6486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0771F8-1477-CBBE-CF41-2E60E51D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22A-F644-2E4E-85BF-08DEE54C4798}" type="datetimeFigureOut">
              <a:rPr kumimoji="1" lang="ko-Kore-KR" altLang="en-US" smtClean="0"/>
              <a:t>03/13/2023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37889F-E110-F13E-016E-07926A8D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8CF0B9-3D86-8B9B-B291-1A7CACF9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27F-61BA-5D43-B49C-5855C6C339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041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A8A8-9005-DC39-AD3F-5C5A6A56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5E99BC-D030-38B3-3067-A251A438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22A-F644-2E4E-85BF-08DEE54C4798}" type="datetimeFigureOut">
              <a:rPr kumimoji="1" lang="ko-Kore-KR" altLang="en-US" smtClean="0"/>
              <a:t>03/13/2023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A96F09-ED07-0AD7-FCB7-B5CD3548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16BE9B-103C-CE0A-7CB1-A8C3DCC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27F-61BA-5D43-B49C-5855C6C339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752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0C5ACD-E49A-9473-0FC6-130D7487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22A-F644-2E4E-85BF-08DEE54C4798}" type="datetimeFigureOut">
              <a:rPr kumimoji="1" lang="ko-Kore-KR" altLang="en-US" smtClean="0"/>
              <a:t>03/13/2023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03FD49-D66A-1FDC-6188-2D6CA5F3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71320F-8726-499A-6563-ABB166E1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27F-61BA-5D43-B49C-5855C6C339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501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9DD6B-258D-688F-8246-9D0DC5D3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1FF01-627D-7097-767A-AA39BBAF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CED794-2041-0F73-7897-E8A871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39F4B-8731-8E38-A5D8-E6DA7F65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22A-F644-2E4E-85BF-08DEE54C4798}" type="datetimeFigureOut">
              <a:rPr kumimoji="1" lang="ko-Kore-KR" altLang="en-US" smtClean="0"/>
              <a:t>03/13/2023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6529BF-680D-F80C-CBFA-4E7FC1C6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8F6BC-D5B4-D78F-46E3-2B099442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27F-61BA-5D43-B49C-5855C6C339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96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373FA-E2A0-5240-A078-32A2511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B92144-548F-768E-DF05-89E0B9B98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16697-D4C2-E6AA-0326-A4154022D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E55FF-EA08-71E2-E4C8-D00380F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22A-F644-2E4E-85BF-08DEE54C4798}" type="datetimeFigureOut">
              <a:rPr kumimoji="1" lang="ko-Kore-KR" altLang="en-US" smtClean="0"/>
              <a:t>03/13/2023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2C720-012D-C1EF-11F2-2DA5FE98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7DFCA-2A73-19AF-1656-BE5716E6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427F-61BA-5D43-B49C-5855C6C339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180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D51EFF-1554-D5AB-EDC5-6070E5FE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DD324-4D27-6B55-BA93-1EA00118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A305F-7E3C-2088-AFC7-EDF391569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022A-F644-2E4E-85BF-08DEE54C4798}" type="datetimeFigureOut">
              <a:rPr kumimoji="1" lang="ko-Kore-KR" altLang="en-US" smtClean="0"/>
              <a:t>03/13/2023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FA8DB-C409-CCB4-D4E5-460B23945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4C177-2D5D-2DAF-553B-70E7A8066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2427F-61BA-5D43-B49C-5855C6C339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851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E05F-A068-17B4-5808-AC8F33F1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33"/>
            <a:ext cx="10515600" cy="1325563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E93DD-AD00-34DA-1F4D-727546FEE49C}"/>
              </a:ext>
            </a:extLst>
          </p:cNvPr>
          <p:cNvSpPr txBox="1"/>
          <p:nvPr/>
        </p:nvSpPr>
        <p:spPr>
          <a:xfrm>
            <a:off x="810348" y="4791724"/>
            <a:ext cx="10543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point clouds</a:t>
            </a:r>
            <a:r>
              <a:rPr lang="ko-KR" altLang="en-US" dirty="0"/>
              <a:t>와 </a:t>
            </a:r>
            <a:r>
              <a:rPr lang="en-US" altLang="ko-KR" dirty="0"/>
              <a:t>meshes</a:t>
            </a:r>
            <a:r>
              <a:rPr lang="ko-KR" altLang="en-US" dirty="0"/>
              <a:t>는 전형적인 형태가 아니 여서 </a:t>
            </a:r>
            <a:r>
              <a:rPr lang="en-US" altLang="ko-KR" dirty="0"/>
              <a:t>DNN</a:t>
            </a:r>
            <a:r>
              <a:rPr lang="ko-KR" altLang="en-US" dirty="0"/>
              <a:t>에 넣기 전에 </a:t>
            </a:r>
            <a:r>
              <a:rPr lang="en-US" altLang="ko-KR" dirty="0"/>
              <a:t>3D voxel grid or</a:t>
            </a:r>
            <a:r>
              <a:rPr lang="ko-KR" altLang="en-US" dirty="0"/>
              <a:t> 다양한 각도에서 표현한 이미지 형태로 넣어야 하는데</a:t>
            </a:r>
            <a:r>
              <a:rPr lang="en-US" altLang="ko-KR" dirty="0"/>
              <a:t>,</a:t>
            </a:r>
            <a:r>
              <a:rPr lang="ko-KR" altLang="en-US" dirty="0"/>
              <a:t> 이렇게 바꾸면 부피가 너무 커지고</a:t>
            </a:r>
            <a:r>
              <a:rPr lang="en-US" altLang="ko-KR" dirty="0"/>
              <a:t>, </a:t>
            </a:r>
            <a:r>
              <a:rPr lang="ko-KR" altLang="en-US" dirty="0"/>
              <a:t>데이터의 특징들을 가릴 수 있음</a:t>
            </a:r>
            <a:r>
              <a:rPr lang="en-US" altLang="ko-KR" dirty="0"/>
              <a:t> (</a:t>
            </a:r>
            <a:r>
              <a:rPr lang="ko-KR" altLang="en-US" dirty="0"/>
              <a:t>공간 → 평면 </a:t>
            </a:r>
            <a:r>
              <a:rPr lang="ko-KR" altLang="en-US" dirty="0" err="1"/>
              <a:t>이여서</a:t>
            </a:r>
            <a:r>
              <a:rPr lang="en-US" altLang="ko-KR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그리하여 이 논문은 </a:t>
            </a:r>
            <a:r>
              <a:rPr lang="en-US" altLang="ko-KR" dirty="0"/>
              <a:t>point cloud</a:t>
            </a:r>
            <a:r>
              <a:rPr lang="ko-KR" altLang="en-US" dirty="0"/>
              <a:t>를 변형하지 않고 </a:t>
            </a:r>
            <a:r>
              <a:rPr lang="en-US" altLang="ko-KR" dirty="0"/>
              <a:t>input</a:t>
            </a:r>
            <a:r>
              <a:rPr lang="ko-KR" altLang="en-US" dirty="0"/>
              <a:t>으로 받는 </a:t>
            </a:r>
            <a:r>
              <a:rPr lang="en-US" altLang="ko-KR" dirty="0" err="1"/>
              <a:t>PointNet</a:t>
            </a:r>
            <a:r>
              <a:rPr lang="ko-KR" altLang="en-US" dirty="0"/>
              <a:t>을 소개함</a:t>
            </a:r>
            <a:r>
              <a:rPr lang="en-US" altLang="ko-KR" dirty="0"/>
              <a:t>. point cloud</a:t>
            </a:r>
            <a:r>
              <a:rPr lang="ko-KR" altLang="en-US" dirty="0"/>
              <a:t>는 </a:t>
            </a:r>
            <a:r>
              <a:rPr lang="en-US" altLang="ko-KR" dirty="0"/>
              <a:t>mesh </a:t>
            </a:r>
            <a:r>
              <a:rPr lang="ko-KR" altLang="en-US" dirty="0"/>
              <a:t>처럼 어떤 조합으로 이뤄지지 않아 더 간단해서 학습하는데 더 쉬움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43A564-9D32-F06C-ED3D-5B97E9471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6"/>
          <a:stretch/>
        </p:blipFill>
        <p:spPr>
          <a:xfrm>
            <a:off x="838200" y="1338944"/>
            <a:ext cx="6925935" cy="34976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9C0E26-90EF-27BD-BA43-33CE24908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355" y="1189113"/>
            <a:ext cx="3337849" cy="32979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4DD8CA-A348-F5CF-CAE7-E17346271B34}"/>
              </a:ext>
            </a:extLst>
          </p:cNvPr>
          <p:cNvSpPr txBox="1"/>
          <p:nvPr/>
        </p:nvSpPr>
        <p:spPr>
          <a:xfrm>
            <a:off x="8810424" y="4263528"/>
            <a:ext cx="199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3D voxel grid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536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E05F-A068-17B4-5808-AC8F33F1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PointNet</a:t>
            </a:r>
            <a:r>
              <a:rPr kumimoji="1" lang="en-US" altLang="ko-Kore-KR" dirty="0"/>
              <a:t> Architecture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0849C-F4DB-0799-FED8-EF6C8C3ADFD7}"/>
              </a:ext>
            </a:extLst>
          </p:cNvPr>
          <p:cNvSpPr txBox="1"/>
          <p:nvPr/>
        </p:nvSpPr>
        <p:spPr>
          <a:xfrm>
            <a:off x="947057" y="1363960"/>
            <a:ext cx="17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&lt;Max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Pool</a:t>
            </a:r>
            <a:r>
              <a:rPr kumimoji="1" lang="en-US" altLang="ko-Kore-KR" sz="2400" dirty="0"/>
              <a:t>&gt;</a:t>
            </a:r>
            <a:endParaRPr kumimoji="1" lang="ko-Kore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E8169D-D5F4-9C75-A7FE-77FC171EECAB}"/>
              </a:ext>
            </a:extLst>
          </p:cNvPr>
          <p:cNvSpPr/>
          <p:nvPr/>
        </p:nvSpPr>
        <p:spPr>
          <a:xfrm>
            <a:off x="5584874" y="4149969"/>
            <a:ext cx="830214" cy="1631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4E8BB3-C863-B331-B341-A3AFF833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1" y="1842558"/>
            <a:ext cx="11597298" cy="380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5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E05F-A068-17B4-5808-AC8F33F1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PointNet</a:t>
            </a:r>
            <a:r>
              <a:rPr kumimoji="1" lang="en-US" altLang="ko-Kore-KR" dirty="0"/>
              <a:t> Architecture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0849C-F4DB-0799-FED8-EF6C8C3ADFD7}"/>
              </a:ext>
            </a:extLst>
          </p:cNvPr>
          <p:cNvSpPr txBox="1"/>
          <p:nvPr/>
        </p:nvSpPr>
        <p:spPr>
          <a:xfrm>
            <a:off x="947057" y="1363960"/>
            <a:ext cx="17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&lt;Max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Pool</a:t>
            </a:r>
            <a:r>
              <a:rPr kumimoji="1" lang="en-US" altLang="ko-Kore-KR" sz="2400" dirty="0"/>
              <a:t>&gt;</a:t>
            </a:r>
            <a:endParaRPr kumimoji="1" lang="ko-Kore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E8169D-D5F4-9C75-A7FE-77FC171EECAB}"/>
              </a:ext>
            </a:extLst>
          </p:cNvPr>
          <p:cNvSpPr/>
          <p:nvPr/>
        </p:nvSpPr>
        <p:spPr>
          <a:xfrm>
            <a:off x="5584874" y="4149969"/>
            <a:ext cx="830214" cy="1631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7529DD-8A5C-D031-94D9-D69310F3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3" y="1825625"/>
            <a:ext cx="10128253" cy="335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CB2F2-6B3D-5F85-8E5E-8E9B6F591E08}"/>
              </a:ext>
            </a:extLst>
          </p:cNvPr>
          <p:cNvSpPr txBox="1"/>
          <p:nvPr/>
        </p:nvSpPr>
        <p:spPr>
          <a:xfrm>
            <a:off x="1068260" y="5264476"/>
            <a:ext cx="1009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sz="2000" dirty="0"/>
              <a:t>Critical Point Sets means the points where being assigned to max pool feature.</a:t>
            </a:r>
          </a:p>
        </p:txBody>
      </p:sp>
    </p:spTree>
    <p:extLst>
      <p:ext uri="{BB962C8B-B14F-4D97-AF65-F5344CB8AC3E}">
        <p14:creationId xmlns:p14="http://schemas.microsoft.com/office/powerpoint/2010/main" val="350363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E05F-A068-17B4-5808-AC8F33F1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35"/>
            <a:ext cx="10515600" cy="1325563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A42224-F276-8C3A-9D5F-A988D2021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0005"/>
            <a:ext cx="5483725" cy="2357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425DE1-E8A3-A888-6E69-EAD1821677ED}"/>
              </a:ext>
            </a:extLst>
          </p:cNvPr>
          <p:cNvSpPr txBox="1"/>
          <p:nvPr/>
        </p:nvSpPr>
        <p:spPr>
          <a:xfrm>
            <a:off x="838200" y="3771136"/>
            <a:ext cx="96382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Key contribution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에서 </a:t>
            </a:r>
            <a:r>
              <a:rPr lang="en-US" altLang="ko-KR" dirty="0"/>
              <a:t>unordered point set</a:t>
            </a:r>
            <a:r>
              <a:rPr lang="ko-KR" altLang="en-US" dirty="0"/>
              <a:t>을 다루기에 적합한 딥러닝 모델을 디자인함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shape classification, part segmentation, scene semantic parsing task </a:t>
            </a:r>
            <a:r>
              <a:rPr lang="ko-KR" altLang="en-US" dirty="0"/>
              <a:t>등에 사용할 수 있음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model</a:t>
            </a:r>
            <a:r>
              <a:rPr lang="ko-KR" altLang="en-US" dirty="0"/>
              <a:t>의 </a:t>
            </a:r>
            <a:r>
              <a:rPr lang="en-US" altLang="ko-KR" dirty="0"/>
              <a:t>stability</a:t>
            </a:r>
            <a:r>
              <a:rPr lang="ko-KR" altLang="en-US" dirty="0"/>
              <a:t>와 </a:t>
            </a:r>
            <a:r>
              <a:rPr lang="en-US" altLang="ko-KR" dirty="0"/>
              <a:t>efficiency</a:t>
            </a:r>
            <a:r>
              <a:rPr lang="ko-KR" altLang="en-US" dirty="0"/>
              <a:t>에 대한 실험적 </a:t>
            </a:r>
            <a:r>
              <a:rPr lang="en-US" altLang="ko-KR" dirty="0"/>
              <a:t>/ </a:t>
            </a:r>
            <a:r>
              <a:rPr lang="ko-KR" altLang="en-US" dirty="0"/>
              <a:t>이론적 분석 제공함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네트워크에서 학습하고 고른 </a:t>
            </a:r>
            <a:r>
              <a:rPr lang="en-US" altLang="ko-KR" dirty="0"/>
              <a:t>3D feature</a:t>
            </a:r>
            <a:r>
              <a:rPr lang="ko-KR" altLang="en-US" dirty="0"/>
              <a:t>에 대한 설명을 제공함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1D95EA-1AD2-0C66-0D7E-41A06109B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744" y="800462"/>
            <a:ext cx="4518012" cy="29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1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E05F-A068-17B4-5808-AC8F33F1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96"/>
            <a:ext cx="10515600" cy="1325563"/>
          </a:xfrm>
        </p:spPr>
        <p:txBody>
          <a:bodyPr/>
          <a:lstStyle/>
          <a:p>
            <a:r>
              <a:rPr lang="en-US" altLang="ko-KR" dirty="0"/>
              <a:t>Problem Statement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E93DD-AD00-34DA-1F4D-727546FEE49C}"/>
              </a:ext>
            </a:extLst>
          </p:cNvPr>
          <p:cNvSpPr txBox="1"/>
          <p:nvPr/>
        </p:nvSpPr>
        <p:spPr>
          <a:xfrm>
            <a:off x="583474" y="3359424"/>
            <a:ext cx="105434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point</a:t>
            </a:r>
            <a:r>
              <a:rPr lang="ko-KR" altLang="en-US" dirty="0"/>
              <a:t>는 </a:t>
            </a:r>
            <a:r>
              <a:rPr lang="en-US" altLang="ko-KR" dirty="0"/>
              <a:t>x, y, z coordinate </a:t>
            </a:r>
            <a:r>
              <a:rPr lang="ko-KR" altLang="en-US" dirty="0"/>
              <a:t>좌표 정보 뿐만 아니라 </a:t>
            </a:r>
            <a:r>
              <a:rPr lang="en-US" altLang="ko-KR" dirty="0"/>
              <a:t>feature channel (color, normal) </a:t>
            </a:r>
            <a:r>
              <a:rPr lang="ko-KR" altLang="en-US" dirty="0"/>
              <a:t>등을 갖고 있지만</a:t>
            </a:r>
            <a:r>
              <a:rPr lang="en-US" altLang="ko-KR" dirty="0"/>
              <a:t>, </a:t>
            </a:r>
            <a:r>
              <a:rPr lang="ko-KR" altLang="en-US" dirty="0"/>
              <a:t>우리는 간단히 </a:t>
            </a:r>
            <a:r>
              <a:rPr lang="en-US" altLang="ko-KR" dirty="0"/>
              <a:t>x, y, z</a:t>
            </a:r>
            <a:r>
              <a:rPr lang="ko-KR" altLang="en-US" dirty="0"/>
              <a:t>만 사용하기로 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classification : input point cloud</a:t>
            </a:r>
            <a:r>
              <a:rPr lang="ko-KR" altLang="en-US" dirty="0"/>
              <a:t>는 </a:t>
            </a:r>
            <a:r>
              <a:rPr lang="en-US" altLang="ko-KR" dirty="0"/>
              <a:t>scene point cloud</a:t>
            </a:r>
            <a:r>
              <a:rPr lang="ko-KR" altLang="en-US" dirty="0"/>
              <a:t>의 </a:t>
            </a:r>
            <a:r>
              <a:rPr lang="en-US" altLang="ko-KR" dirty="0"/>
              <a:t>shape</a:t>
            </a:r>
            <a:r>
              <a:rPr lang="ko-KR" altLang="en-US" dirty="0"/>
              <a:t>을 직접적으로 사용하거나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segmentation</a:t>
            </a:r>
            <a:r>
              <a:rPr lang="ko-KR" altLang="en-US" dirty="0"/>
              <a:t>을 거친 결과를 사용함</a:t>
            </a:r>
            <a:r>
              <a:rPr lang="en-US" altLang="ko-KR" dirty="0"/>
              <a:t>. Output</a:t>
            </a:r>
            <a:r>
              <a:rPr lang="ko-KR" altLang="en-US" dirty="0"/>
              <a:t>은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에 대해 </a:t>
            </a:r>
            <a:r>
              <a:rPr lang="en-US" altLang="ko-KR" dirty="0"/>
              <a:t>k score</a:t>
            </a:r>
            <a:r>
              <a:rPr lang="ko-KR" altLang="en-US" dirty="0"/>
              <a:t>들을 가짐</a:t>
            </a:r>
            <a:r>
              <a:rPr lang="en-US" altLang="ko-KR" dirty="0"/>
              <a:t>. </a:t>
            </a:r>
            <a:r>
              <a:rPr lang="ko-KR" altLang="en-US" dirty="0"/>
              <a:t>그 중에서 </a:t>
            </a:r>
            <a:r>
              <a:rPr lang="en-US" altLang="ko-KR" dirty="0"/>
              <a:t>max</a:t>
            </a:r>
            <a:r>
              <a:rPr lang="ko-KR" altLang="en-US" dirty="0"/>
              <a:t>가 되는 </a:t>
            </a:r>
            <a:r>
              <a:rPr lang="en-US" altLang="ko-KR" dirty="0"/>
              <a:t>class</a:t>
            </a:r>
            <a:r>
              <a:rPr lang="ko-KR" altLang="en-US" dirty="0"/>
              <a:t>로 분류하면 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semantic segmentation : input</a:t>
            </a:r>
            <a:r>
              <a:rPr lang="ko-KR" altLang="en-US" dirty="0"/>
              <a:t>으로 단일 물체를 사용하거나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3D scene</a:t>
            </a:r>
            <a:r>
              <a:rPr lang="ko-KR" altLang="en-US" dirty="0"/>
              <a:t>에서 </a:t>
            </a:r>
            <a:r>
              <a:rPr lang="en-US" altLang="ko-KR" dirty="0"/>
              <a:t>sub-volume(</a:t>
            </a:r>
            <a:r>
              <a:rPr lang="ko-KR" altLang="en-US" dirty="0"/>
              <a:t>부분적</a:t>
            </a:r>
            <a:r>
              <a:rPr lang="en-US" altLang="ko-KR" dirty="0"/>
              <a:t>)</a:t>
            </a:r>
            <a:r>
              <a:rPr lang="ko-KR" altLang="en-US" dirty="0"/>
              <a:t>을 사용함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output</a:t>
            </a:r>
            <a:r>
              <a:rPr lang="ko-KR" altLang="en-US" dirty="0"/>
              <a:t>은 </a:t>
            </a:r>
            <a:r>
              <a:rPr lang="en-US" altLang="ko-KR" dirty="0"/>
              <a:t>n x m (n</a:t>
            </a:r>
            <a:r>
              <a:rPr lang="ko-KR" altLang="en-US" dirty="0"/>
              <a:t>은 </a:t>
            </a:r>
            <a:r>
              <a:rPr lang="en-US" altLang="ko-KR" dirty="0"/>
              <a:t>point </a:t>
            </a:r>
            <a:r>
              <a:rPr lang="ko-KR" altLang="en-US" dirty="0"/>
              <a:t>수</a:t>
            </a:r>
            <a:r>
              <a:rPr lang="en-US" altLang="ko-KR" dirty="0"/>
              <a:t>, m</a:t>
            </a:r>
            <a:r>
              <a:rPr lang="ko-KR" altLang="en-US" dirty="0"/>
              <a:t>은 </a:t>
            </a:r>
            <a:r>
              <a:rPr lang="en-US" altLang="ko-KR" dirty="0"/>
              <a:t>semantic category </a:t>
            </a:r>
            <a:r>
              <a:rPr lang="ko-KR" altLang="en-US" dirty="0"/>
              <a:t>수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score</a:t>
            </a:r>
            <a:r>
              <a:rPr lang="ko-KR" altLang="en-US" dirty="0"/>
              <a:t>를 도출함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5EF4B1-8979-CCF1-8054-7701C9F82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45" y="359255"/>
            <a:ext cx="2332003" cy="26247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EBFB91-1E89-1D73-EF3C-110C917128E8}"/>
              </a:ext>
            </a:extLst>
          </p:cNvPr>
          <p:cNvCxnSpPr>
            <a:cxnSpLocks/>
          </p:cNvCxnSpPr>
          <p:nvPr/>
        </p:nvCxnSpPr>
        <p:spPr>
          <a:xfrm flipH="1">
            <a:off x="8001000" y="1383711"/>
            <a:ext cx="685800" cy="32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3681A1-30D2-BCC3-9E0D-10790EED5B67}"/>
              </a:ext>
            </a:extLst>
          </p:cNvPr>
          <p:cNvSpPr txBox="1"/>
          <p:nvPr/>
        </p:nvSpPr>
        <p:spPr>
          <a:xfrm>
            <a:off x="6923314" y="1628659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y, z,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634774-6508-BD8A-2A85-3E7CB72DFC0D}"/>
              </a:ext>
            </a:extLst>
          </p:cNvPr>
          <p:cNvSpPr/>
          <p:nvPr/>
        </p:nvSpPr>
        <p:spPr>
          <a:xfrm>
            <a:off x="6956870" y="1687012"/>
            <a:ext cx="630441" cy="27708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9B7E769-515D-DC47-567F-0B1671B7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19" y="1132598"/>
            <a:ext cx="5823857" cy="214317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0D2320-F533-A92E-BE7B-7E80BFFE3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492"/>
          <a:stretch/>
        </p:blipFill>
        <p:spPr bwMode="auto">
          <a:xfrm>
            <a:off x="7197737" y="4890122"/>
            <a:ext cx="3582511" cy="185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9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E05F-A068-17B4-5808-AC8F33F1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PointNet</a:t>
            </a:r>
            <a:r>
              <a:rPr kumimoji="1" lang="en-US" altLang="ko-Kore-KR" dirty="0"/>
              <a:t> Architecture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6285D3-BE1E-2CB6-51F6-0CE5A80F5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61" r="-125" b="169"/>
          <a:stretch/>
        </p:blipFill>
        <p:spPr>
          <a:xfrm>
            <a:off x="977988" y="1452489"/>
            <a:ext cx="10698196" cy="3953022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D2348A2-6B5F-049A-20D8-60E305566B36}"/>
              </a:ext>
            </a:extLst>
          </p:cNvPr>
          <p:cNvSpPr/>
          <p:nvPr/>
        </p:nvSpPr>
        <p:spPr>
          <a:xfrm>
            <a:off x="977988" y="1800665"/>
            <a:ext cx="4775698" cy="340438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\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E93DD-AD00-34DA-1F4D-727546FEE49C}"/>
              </a:ext>
            </a:extLst>
          </p:cNvPr>
          <p:cNvSpPr txBox="1"/>
          <p:nvPr/>
        </p:nvSpPr>
        <p:spPr>
          <a:xfrm>
            <a:off x="977988" y="5846544"/>
            <a:ext cx="1054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/>
              <a:t>The output has to be invariant if the input undergoes rigid transformation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Through the transform network called T-net, the transform effect of the input is removed.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996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E05F-A068-17B4-5808-AC8F33F1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PointNet</a:t>
            </a:r>
            <a:r>
              <a:rPr kumimoji="1" lang="en-US" altLang="ko-Kore-KR" dirty="0"/>
              <a:t> Architecture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9956B-7C91-6235-F00E-2011E2C1006C}"/>
              </a:ext>
            </a:extLst>
          </p:cNvPr>
          <p:cNvSpPr txBox="1"/>
          <p:nvPr/>
        </p:nvSpPr>
        <p:spPr>
          <a:xfrm>
            <a:off x="947057" y="1363960"/>
            <a:ext cx="468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&lt;Invariance under transformations&gt;</a:t>
            </a:r>
            <a:endParaRPr kumimoji="1" lang="ko-Kore-KR" altLang="en-US" sz="24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0EE9517-3BA8-3589-5816-40B8BAB2B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66197"/>
              </p:ext>
            </p:extLst>
          </p:nvPr>
        </p:nvGraphicFramePr>
        <p:xfrm>
          <a:off x="1184087" y="1864311"/>
          <a:ext cx="5652812" cy="218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406">
                  <a:extLst>
                    <a:ext uri="{9D8B030D-6E8A-4147-A177-3AD203B41FA5}">
                      <a16:colId xmlns:a16="http://schemas.microsoft.com/office/drawing/2014/main" val="3873906947"/>
                    </a:ext>
                  </a:extLst>
                </a:gridCol>
                <a:gridCol w="2826406">
                  <a:extLst>
                    <a:ext uri="{9D8B030D-6E8A-4147-A177-3AD203B41FA5}">
                      <a16:colId xmlns:a16="http://schemas.microsoft.com/office/drawing/2014/main" val="666962753"/>
                    </a:ext>
                  </a:extLst>
                </a:gridCol>
              </a:tblGrid>
              <a:tr h="218999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50804438"/>
                  </a:ext>
                </a:extLst>
              </a:tr>
            </a:tbl>
          </a:graphicData>
        </a:graphic>
      </p:graphicFrame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3B04430E-53F8-C1E1-4E23-496802AB8481}"/>
              </a:ext>
            </a:extLst>
          </p:cNvPr>
          <p:cNvSpPr/>
          <p:nvPr/>
        </p:nvSpPr>
        <p:spPr>
          <a:xfrm>
            <a:off x="7680960" y="2734223"/>
            <a:ext cx="1111348" cy="450166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DD12EB-EEDD-4095-0FF3-1358F2AE311D}"/>
              </a:ext>
            </a:extLst>
          </p:cNvPr>
          <p:cNvSpPr txBox="1"/>
          <p:nvPr/>
        </p:nvSpPr>
        <p:spPr>
          <a:xfrm>
            <a:off x="9636369" y="2722724"/>
            <a:ext cx="50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‘8’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8066176-678D-09F6-502A-4AB15580F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747" y="4178438"/>
            <a:ext cx="5329255" cy="21899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0E6030-85FC-5BFF-521B-BD393B3E722F}"/>
              </a:ext>
            </a:extLst>
          </p:cNvPr>
          <p:cNvSpPr txBox="1"/>
          <p:nvPr/>
        </p:nvSpPr>
        <p:spPr>
          <a:xfrm>
            <a:off x="678795" y="4790344"/>
            <a:ext cx="591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sz="2000" dirty="0"/>
              <a:t>In 2D image,</a:t>
            </a:r>
            <a:br>
              <a:rPr kumimoji="1" lang="en-US" altLang="ko-Kore-KR" sz="2000" dirty="0"/>
            </a:br>
            <a:r>
              <a:rPr kumimoji="1" lang="en-US" altLang="ko-Kore-KR" sz="2000" dirty="0"/>
              <a:t>Spatial Transformer Network (STN)</a:t>
            </a:r>
            <a:r>
              <a:rPr kumimoji="1" lang="en-US" altLang="ko-Kore-KR" sz="2000" baseline="30000" dirty="0"/>
              <a:t>[</a:t>
            </a:r>
            <a:r>
              <a:rPr kumimoji="1" lang="en-US" altLang="ko-KR" sz="2000" baseline="30000" dirty="0"/>
              <a:t>1</a:t>
            </a:r>
            <a:r>
              <a:rPr kumimoji="1" lang="en-US" altLang="ko-Kore-KR" sz="2000" baseline="30000" dirty="0"/>
              <a:t>]</a:t>
            </a:r>
            <a:r>
              <a:rPr kumimoji="1" lang="en-US" altLang="ko-Kore-KR" sz="2000" dirty="0"/>
              <a:t> is used to return the transformed image to the original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421AFF-9897-BFFA-6C52-1FCFE1FDFE63}"/>
              </a:ext>
            </a:extLst>
          </p:cNvPr>
          <p:cNvSpPr txBox="1"/>
          <p:nvPr/>
        </p:nvSpPr>
        <p:spPr>
          <a:xfrm>
            <a:off x="0" y="6542051"/>
            <a:ext cx="7030302" cy="31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1]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imbusRomNo9L"/>
              </a:rPr>
              <a:t>M. </a:t>
            </a:r>
            <a:r>
              <a:rPr lang="en-US" altLang="ko-Kore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imbusRomNo9L"/>
              </a:rPr>
              <a:t>Jaderberg</a:t>
            </a:r>
            <a:r>
              <a:rPr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imbusRomNo9L"/>
              </a:rPr>
              <a:t>, K. </a:t>
            </a:r>
            <a:r>
              <a:rPr lang="en-US" altLang="ko-Kore-KR" sz="1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imbusRomNo9L"/>
              </a:rPr>
              <a:t>Simonyan</a:t>
            </a:r>
            <a:r>
              <a:rPr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imbusRomNo9L"/>
              </a:rPr>
              <a:t>, A. Zisserman, et al. Spatial transformer networks. In </a:t>
            </a:r>
            <a:r>
              <a:rPr lang="en-US" altLang="ko-Kore-KR" sz="1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imbusRomNo9L"/>
              </a:rPr>
              <a:t>NIPS 2015</a:t>
            </a:r>
            <a:r>
              <a:rPr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imbusRomNo9L"/>
              </a:rPr>
              <a:t>. </a:t>
            </a:r>
            <a:endParaRPr lang="en-US" altLang="ko-Kore-KR" sz="1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121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E05F-A068-17B4-5808-AC8F33F1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PointNet</a:t>
            </a:r>
            <a:r>
              <a:rPr kumimoji="1" lang="en-US" altLang="ko-Kore-KR" dirty="0"/>
              <a:t> Architecture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0849C-F4DB-0799-FED8-EF6C8C3ADFD7}"/>
              </a:ext>
            </a:extLst>
          </p:cNvPr>
          <p:cNvSpPr txBox="1"/>
          <p:nvPr/>
        </p:nvSpPr>
        <p:spPr>
          <a:xfrm>
            <a:off x="947058" y="1363960"/>
            <a:ext cx="124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&lt;T-net&gt;</a:t>
            </a:r>
            <a:endParaRPr kumimoji="1" lang="ko-Kore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52ED32-A22E-CEA4-27D0-CFBAAD84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8" y="1957682"/>
            <a:ext cx="3429000" cy="1562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0D259A-95AB-865F-7C02-C6E7669B7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990638"/>
            <a:ext cx="7772400" cy="2635329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106242D-02DD-2C1C-67E6-FCA3FEB01838}"/>
              </a:ext>
            </a:extLst>
          </p:cNvPr>
          <p:cNvCxnSpPr>
            <a:cxnSpLocks/>
          </p:cNvCxnSpPr>
          <p:nvPr/>
        </p:nvCxnSpPr>
        <p:spPr>
          <a:xfrm flipH="1">
            <a:off x="751840" y="3295482"/>
            <a:ext cx="1000421" cy="695156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AFFC2F0A-9971-DC70-B5D7-9A3DA2EF496C}"/>
              </a:ext>
            </a:extLst>
          </p:cNvPr>
          <p:cNvCxnSpPr>
            <a:cxnSpLocks/>
          </p:cNvCxnSpPr>
          <p:nvPr/>
        </p:nvCxnSpPr>
        <p:spPr>
          <a:xfrm>
            <a:off x="3663950" y="3290551"/>
            <a:ext cx="4151994" cy="709949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213971-B5DE-E6A4-3AA1-5C1F62B7BF5A}"/>
              </a:ext>
            </a:extLst>
          </p:cNvPr>
          <p:cNvSpPr txBox="1"/>
          <p:nvPr/>
        </p:nvSpPr>
        <p:spPr>
          <a:xfrm>
            <a:off x="7774312" y="2544088"/>
            <a:ext cx="42957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sz="2000" dirty="0"/>
              <a:t>Similar to STN architecture</a:t>
            </a:r>
          </a:p>
          <a:p>
            <a:pPr marL="800100" lvl="1" indent="-342900">
              <a:buFont typeface="+mj-lt"/>
              <a:buAutoNum type="arabicParenR"/>
            </a:pPr>
            <a:endParaRPr kumimoji="1" lang="en-US" altLang="ko-Kore-KR" dirty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ore-KR" dirty="0"/>
              <a:t>Calculate what transformation should be applied to send the input points to canonical space</a:t>
            </a:r>
          </a:p>
          <a:p>
            <a:pPr marL="800100" lvl="1" indent="-342900">
              <a:buFont typeface="+mj-lt"/>
              <a:buAutoNum type="arabicParenR"/>
            </a:pPr>
            <a:endParaRPr kumimoji="1" lang="en-US" altLang="ko-Kore-KR" dirty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ore-KR" dirty="0"/>
              <a:t>The calculated transformation is multiplied by the input to create an output points with no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81179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E05F-A068-17B4-5808-AC8F33F1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PointNet</a:t>
            </a:r>
            <a:r>
              <a:rPr kumimoji="1" lang="en-US" altLang="ko-Kore-KR" dirty="0"/>
              <a:t> Architecture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0849C-F4DB-0799-FED8-EF6C8C3ADFD7}"/>
              </a:ext>
            </a:extLst>
          </p:cNvPr>
          <p:cNvSpPr txBox="1"/>
          <p:nvPr/>
        </p:nvSpPr>
        <p:spPr>
          <a:xfrm>
            <a:off x="947057" y="1363960"/>
            <a:ext cx="17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&lt;Transform&gt;</a:t>
            </a:r>
            <a:endParaRPr kumimoji="1" lang="ko-Kore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FFE82A-BB5D-CC95-F7C6-AE370EC6F9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5" r="55758" b="8518"/>
          <a:stretch/>
        </p:blipFill>
        <p:spPr>
          <a:xfrm>
            <a:off x="1049792" y="2374758"/>
            <a:ext cx="4727121" cy="32741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1D2520-063C-E3A4-86FA-A74FE940622A}"/>
              </a:ext>
            </a:extLst>
          </p:cNvPr>
          <p:cNvSpPr/>
          <p:nvPr/>
        </p:nvSpPr>
        <p:spPr>
          <a:xfrm>
            <a:off x="1854316" y="2393119"/>
            <a:ext cx="870857" cy="138566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A6EC50-0C99-06D6-2513-D7CDDBA90CDF}"/>
              </a:ext>
            </a:extLst>
          </p:cNvPr>
          <p:cNvSpPr/>
          <p:nvPr/>
        </p:nvSpPr>
        <p:spPr>
          <a:xfrm>
            <a:off x="4932946" y="2403062"/>
            <a:ext cx="870857" cy="138566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86EB36-B98B-A00C-03ED-E87FB009459E}"/>
                  </a:ext>
                </a:extLst>
              </p:cNvPr>
              <p:cNvSpPr txBox="1"/>
              <p:nvPr/>
            </p:nvSpPr>
            <p:spPr>
              <a:xfrm>
                <a:off x="6415088" y="2192531"/>
                <a:ext cx="5612789" cy="3756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kumimoji="1" lang="en-US" altLang="ko-Kore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transform</a:t>
                </a:r>
              </a:p>
              <a:p>
                <a:pPr marL="742950" lvl="1" indent="-285750">
                  <a:buFontTx/>
                  <a:buChar char="-"/>
                </a:pP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 3x3 transform matrix</a:t>
                </a:r>
              </a:p>
              <a:p>
                <a:endParaRPr kumimoji="1" lang="en-US" altLang="ko-Kore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ore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transform</a:t>
                </a:r>
              </a:p>
              <a:p>
                <a:pPr marL="742950" lvl="1" indent="-285750">
                  <a:buFontTx/>
                  <a:buChar char="-"/>
                </a:pPr>
                <a:r>
                  <a:rPr kumimoji="1" lang="en-US" altLang="ko-Kore-KR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 64x64 transform matrix</a:t>
                </a:r>
              </a:p>
              <a:p>
                <a:pPr marL="742950" lvl="1" indent="-285750">
                  <a:buFontTx/>
                  <a:buChar char="-"/>
                </a:pPr>
                <a:r>
                  <a:rPr kumimoji="1" lang="en-US" altLang="ko-Kore-KR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Increase the difficulty of optimization</a:t>
                </a:r>
              </a:p>
              <a:p>
                <a:pPr marL="742950" lvl="1" indent="-285750">
                  <a:buFontTx/>
                  <a:buChar char="-"/>
                </a:pPr>
                <a:r>
                  <a:rPr kumimoji="1" lang="en-US" altLang="ko-Kore-KR" dirty="0">
                    <a:latin typeface="Arial" panose="020B0604020202020204" pitchFamily="34" charset="0"/>
                    <a:cs typeface="Arial" panose="020B0604020202020204" pitchFamily="34" charset="0"/>
                  </a:rPr>
                  <a:t>Ad</a:t>
                </a:r>
                <a:r>
                  <a:rPr kumimoji="1" lang="en-US" altLang="ko-Kore-KR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 </a:t>
                </a:r>
                <a:r>
                  <a:rPr kumimoji="1" lang="en-US" altLang="ko-Kore-KR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kumimoji="1" lang="en-US" altLang="ko-Kore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regularization</a:t>
                </a:r>
                <a:r>
                  <a:rPr kumimoji="1" lang="en-US" altLang="ko-Kore-KR" dirty="0">
                    <a:latin typeface="Arial" panose="020B0604020202020204" pitchFamily="34" charset="0"/>
                    <a:cs typeface="Arial" panose="020B0604020202020204" pitchFamily="34" charset="0"/>
                  </a:rPr>
                  <a:t> term</a:t>
                </a:r>
                <a:endParaRPr kumimoji="1" lang="en-US" altLang="ko-Kore-KR" dirty="0">
                  <a:latin typeface="Cambria Math" panose="02040503050406030204" pitchFamily="18" charset="0"/>
                </a:endParaRPr>
              </a:p>
              <a:p>
                <a:endParaRPr kumimoji="1" lang="en-US" altLang="ko-Kore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en-US" altLang="ko-Kore-KR" dirty="0"/>
              </a:p>
              <a:p>
                <a:pPr marL="1200150" lvl="2" indent="-285750">
                  <a:buFont typeface="시스템 서체 일반체"/>
                  <a:buChar char="→"/>
                </a:pPr>
                <a:endParaRPr lang="en-US" altLang="ko-Kore-KR" sz="1600" dirty="0">
                  <a:latin typeface="NimbusRomNo9L"/>
                </a:endParaRPr>
              </a:p>
              <a:p>
                <a:pPr marL="742950" lvl="1" indent="-285750">
                  <a:buFont typeface="시스템 서체 일반체"/>
                  <a:buChar char="→"/>
                </a:pPr>
                <a:r>
                  <a:rPr lang="en-US" altLang="ko-Kore-KR" dirty="0">
                    <a:latin typeface="NimbusRomNo9L"/>
                  </a:rPr>
                  <a:t>T</a:t>
                </a:r>
                <a:r>
                  <a:rPr lang="en-US" altLang="ko-Kore-KR" dirty="0">
                    <a:effectLst/>
                    <a:latin typeface="NimbusRomNo9L"/>
                  </a:rPr>
                  <a:t>he feature transformation matrix A to be close to orthogonal matrix</a:t>
                </a:r>
                <a:endParaRPr kumimoji="1" lang="en-US" altLang="ko-Kore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86EB36-B98B-A00C-03ED-E87FB0094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88" y="2192531"/>
                <a:ext cx="5612789" cy="3756606"/>
              </a:xfrm>
              <a:prstGeom prst="rect">
                <a:avLst/>
              </a:prstGeom>
              <a:blipFill>
                <a:blip r:embed="rId4"/>
                <a:stretch>
                  <a:fillRect l="-676" t="-1010" r="-11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E8169D-D5F4-9C75-A7FE-77FC171EECAB}"/>
              </a:ext>
            </a:extLst>
          </p:cNvPr>
          <p:cNvSpPr/>
          <p:nvPr/>
        </p:nvSpPr>
        <p:spPr>
          <a:xfrm>
            <a:off x="5584874" y="4149969"/>
            <a:ext cx="830214" cy="1631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323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F5F887-862C-3CE1-1E5F-9CFDB96D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24" y="2157412"/>
            <a:ext cx="4476750" cy="25431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909E05F-A068-17B4-5808-AC8F33F1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PointNet</a:t>
            </a:r>
            <a:r>
              <a:rPr kumimoji="1" lang="en-US" altLang="ko-Kore-KR" dirty="0"/>
              <a:t> Architecture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0849C-F4DB-0799-FED8-EF6C8C3ADFD7}"/>
              </a:ext>
            </a:extLst>
          </p:cNvPr>
          <p:cNvSpPr txBox="1"/>
          <p:nvPr/>
        </p:nvSpPr>
        <p:spPr>
          <a:xfrm>
            <a:off x="947057" y="1363960"/>
            <a:ext cx="17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&lt;Max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Pool</a:t>
            </a:r>
            <a:r>
              <a:rPr kumimoji="1" lang="en-US" altLang="ko-Kore-KR" sz="2400" dirty="0"/>
              <a:t>&gt;</a:t>
            </a:r>
            <a:endParaRPr kumimoji="1" lang="ko-Kore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1D2520-063C-E3A4-86FA-A74FE940622A}"/>
              </a:ext>
            </a:extLst>
          </p:cNvPr>
          <p:cNvSpPr/>
          <p:nvPr/>
        </p:nvSpPr>
        <p:spPr>
          <a:xfrm>
            <a:off x="2904179" y="2201333"/>
            <a:ext cx="2464195" cy="249925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6EB36-B98B-A00C-03ED-E87FB009459E}"/>
              </a:ext>
            </a:extLst>
          </p:cNvPr>
          <p:cNvSpPr txBox="1"/>
          <p:nvPr/>
        </p:nvSpPr>
        <p:spPr>
          <a:xfrm>
            <a:off x="6415088" y="2192531"/>
            <a:ext cx="5612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sz="2000" dirty="0">
                <a:latin typeface="Arial" panose="020B0604020202020204" pitchFamily="34" charset="0"/>
                <a:cs typeface="Arial" panose="020B0604020202020204" pitchFamily="34" charset="0"/>
              </a:rPr>
              <a:t>Max Pool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 symmetric function </a:t>
            </a:r>
          </a:p>
          <a:p>
            <a:endParaRPr kumimoji="1" lang="en-US" altLang="ko-Kore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2000" dirty="0">
                <a:latin typeface="Arial" panose="020B0604020202020204" pitchFamily="34" charset="0"/>
                <a:cs typeface="Arial" panose="020B0604020202020204" pitchFamily="34" charset="0"/>
              </a:rPr>
              <a:t>Symmetric Function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Invariant to the input order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ore-KR" dirty="0">
                <a:latin typeface="Arial" panose="020B0604020202020204" pitchFamily="34" charset="0"/>
                <a:cs typeface="Arial" panose="020B0604020202020204" pitchFamily="34" charset="0"/>
              </a:rPr>
              <a:t>For example, + and * operators</a:t>
            </a:r>
            <a:endParaRPr kumimoji="1" lang="en-US" altLang="ko-Kore-KR" dirty="0"/>
          </a:p>
          <a:p>
            <a:pPr marL="1200150" lvl="2" indent="-285750">
              <a:buFont typeface="시스템 서체 일반체"/>
              <a:buChar char="→"/>
            </a:pPr>
            <a:r>
              <a:rPr lang="en-US" altLang="ko-Kore-KR" sz="1600" dirty="0">
                <a:latin typeface="NimbusRomNo9L"/>
              </a:rPr>
              <a:t>The experiments was found that Max Pool operation was best performance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E8169D-D5F4-9C75-A7FE-77FC171EECAB}"/>
              </a:ext>
            </a:extLst>
          </p:cNvPr>
          <p:cNvSpPr/>
          <p:nvPr/>
        </p:nvSpPr>
        <p:spPr>
          <a:xfrm>
            <a:off x="5584874" y="4149969"/>
            <a:ext cx="830214" cy="1631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7F20E1-8DF4-D187-FCB2-AB22D7940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79"/>
          <a:stretch/>
        </p:blipFill>
        <p:spPr>
          <a:xfrm>
            <a:off x="6631588" y="5002698"/>
            <a:ext cx="4794662" cy="802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5BDA02-5318-1E72-AFB2-679B3B7C0CA0}"/>
              </a:ext>
            </a:extLst>
          </p:cNvPr>
          <p:cNvSpPr txBox="1"/>
          <p:nvPr/>
        </p:nvSpPr>
        <p:spPr>
          <a:xfrm>
            <a:off x="6823628" y="4632855"/>
            <a:ext cx="453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imbusRomNo9L"/>
              </a:rPr>
              <a:t>Symmetric Function	     Accuracy</a:t>
            </a:r>
            <a:endParaRPr lang="ko-KR" altLang="en-US" dirty="0">
              <a:latin typeface="NimbusRomNo9L"/>
            </a:endParaRPr>
          </a:p>
        </p:txBody>
      </p:sp>
    </p:spTree>
    <p:extLst>
      <p:ext uri="{BB962C8B-B14F-4D97-AF65-F5344CB8AC3E}">
        <p14:creationId xmlns:p14="http://schemas.microsoft.com/office/powerpoint/2010/main" val="28989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E05F-A068-17B4-5808-AC8F33F1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PointNet</a:t>
            </a:r>
            <a:r>
              <a:rPr kumimoji="1" lang="en-US" altLang="ko-Kore-KR" dirty="0"/>
              <a:t> Architecture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0849C-F4DB-0799-FED8-EF6C8C3ADFD7}"/>
              </a:ext>
            </a:extLst>
          </p:cNvPr>
          <p:cNvSpPr txBox="1"/>
          <p:nvPr/>
        </p:nvSpPr>
        <p:spPr>
          <a:xfrm>
            <a:off x="947057" y="1363960"/>
            <a:ext cx="17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&lt;Max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Pool</a:t>
            </a:r>
            <a:r>
              <a:rPr kumimoji="1" lang="en-US" altLang="ko-Kore-KR" sz="2400" dirty="0"/>
              <a:t>&gt;</a:t>
            </a:r>
            <a:endParaRPr kumimoji="1" lang="ko-Kore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E8169D-D5F4-9C75-A7FE-77FC171EECAB}"/>
              </a:ext>
            </a:extLst>
          </p:cNvPr>
          <p:cNvSpPr/>
          <p:nvPr/>
        </p:nvSpPr>
        <p:spPr>
          <a:xfrm>
            <a:off x="5584874" y="4149969"/>
            <a:ext cx="830214" cy="1631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82AF88-A099-561B-4F66-219992C0C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80" y="1806635"/>
            <a:ext cx="9945986" cy="475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509</Words>
  <Application>Microsoft Office PowerPoint</Application>
  <PresentationFormat>와이드스크린</PresentationFormat>
  <Paragraphs>79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NimbusRomNo9L</vt:lpstr>
      <vt:lpstr>시스템 서체 일반체</vt:lpstr>
      <vt:lpstr>Arial</vt:lpstr>
      <vt:lpstr>Calibri</vt:lpstr>
      <vt:lpstr>Calibri Light</vt:lpstr>
      <vt:lpstr>Cambria Math</vt:lpstr>
      <vt:lpstr>Office 테마</vt:lpstr>
      <vt:lpstr>Introduction</vt:lpstr>
      <vt:lpstr>Introduction</vt:lpstr>
      <vt:lpstr>Problem Statement</vt:lpstr>
      <vt:lpstr>PointNet Architecture</vt:lpstr>
      <vt:lpstr>PointNet Architecture</vt:lpstr>
      <vt:lpstr>PointNet Architecture</vt:lpstr>
      <vt:lpstr>PointNet Architecture</vt:lpstr>
      <vt:lpstr>PointNet Architecture</vt:lpstr>
      <vt:lpstr>PointNet Architecture</vt:lpstr>
      <vt:lpstr>PointNet Architecture</vt:lpstr>
      <vt:lpstr>PointNet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PointNet Architecture</dc:title>
  <dc:creator>김대식</dc:creator>
  <cp:lastModifiedBy>근주</cp:lastModifiedBy>
  <cp:revision>16</cp:revision>
  <dcterms:created xsi:type="dcterms:W3CDTF">2023-03-12T12:15:56Z</dcterms:created>
  <dcterms:modified xsi:type="dcterms:W3CDTF">2023-03-13T09:04:34Z</dcterms:modified>
</cp:coreProperties>
</file>