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1" r:id="rId4"/>
    <p:sldId id="259" r:id="rId5"/>
    <p:sldId id="260" r:id="rId6"/>
    <p:sldId id="293" r:id="rId7"/>
    <p:sldId id="285" r:id="rId8"/>
    <p:sldId id="284" r:id="rId9"/>
    <p:sldId id="287" r:id="rId10"/>
    <p:sldId id="286" r:id="rId11"/>
    <p:sldId id="294" r:id="rId12"/>
    <p:sldId id="282" r:id="rId13"/>
    <p:sldId id="283" r:id="rId14"/>
    <p:sldId id="296" r:id="rId15"/>
    <p:sldId id="288" r:id="rId16"/>
    <p:sldId id="289" r:id="rId17"/>
    <p:sldId id="295" r:id="rId18"/>
    <p:sldId id="290" r:id="rId19"/>
    <p:sldId id="291" r:id="rId20"/>
    <p:sldId id="292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24" d="100"/>
          <a:sy n="24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443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10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813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097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2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147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94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574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95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404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136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433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276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28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ointNet++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PointNet</a:t>
            </a:r>
            <a:r>
              <a:rPr dirty="0"/>
              <a:t>++</a:t>
            </a:r>
            <a:endParaRPr sz="6000" dirty="0"/>
          </a:p>
        </p:txBody>
      </p:sp>
      <p:sp>
        <p:nvSpPr>
          <p:cNvPr id="153" name="deep hierarchical feature learning on point sets in a metric spac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NeurlPS</a:t>
            </a:r>
            <a:r>
              <a:rPr lang="en-US" altLang="ko-KR"/>
              <a:t>(2017) </a:t>
            </a:r>
            <a:r>
              <a:rPr lang="en-US" altLang="ko-KR" dirty="0"/>
              <a:t>– Charles </a:t>
            </a:r>
            <a:r>
              <a:rPr lang="en-US" altLang="ko-KR" dirty="0" err="1"/>
              <a:t>R.Qi</a:t>
            </a:r>
            <a:r>
              <a:rPr lang="en-US" altLang="ko-KR" dirty="0"/>
              <a:t>, Li Yi, Hao </a:t>
            </a:r>
            <a:r>
              <a:rPr lang="en-US" altLang="ko-KR" dirty="0" err="1"/>
              <a:t>Su</a:t>
            </a:r>
            <a:r>
              <a:rPr lang="en-US" altLang="ko-KR" dirty="0"/>
              <a:t>, Leonidas </a:t>
            </a:r>
            <a:r>
              <a:rPr lang="en-US" altLang="ko-KR" dirty="0" err="1"/>
              <a:t>J.Guibas</a:t>
            </a:r>
            <a:endParaRPr lang="en-US" dirty="0"/>
          </a:p>
          <a:p>
            <a:r>
              <a:rPr dirty="0"/>
              <a:t>deep hierarchical feature learning on point sets in a metric space</a:t>
            </a:r>
          </a:p>
        </p:txBody>
      </p:sp>
      <p:sp>
        <p:nvSpPr>
          <p:cNvPr id="154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Grouping layer</a:t>
            </a:r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0AC245-2059-17E1-E67E-5AB9CD6C0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911" y="3767407"/>
            <a:ext cx="10610589" cy="915244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5127677-9B13-A1A7-C680-629FBBE84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81" y="3767407"/>
            <a:ext cx="10176016" cy="195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C3140-CB8D-FB42-C86B-CD426D4E7AF1}"/>
              </a:ext>
            </a:extLst>
          </p:cNvPr>
          <p:cNvSpPr txBox="1"/>
          <p:nvPr/>
        </p:nvSpPr>
        <p:spPr>
          <a:xfrm>
            <a:off x="1280881" y="2902118"/>
            <a:ext cx="534297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ore-KR" sz="4000" dirty="0">
                <a:solidFill>
                  <a:srgbClr val="000000"/>
                </a:solidFill>
              </a:rPr>
              <a:t>Grouping layer</a:t>
            </a:r>
            <a:endParaRPr kumimoji="0" lang="ko-Kore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C96FB-5290-DCE4-CB60-133336DB0694}"/>
              </a:ext>
            </a:extLst>
          </p:cNvPr>
          <p:cNvSpPr txBox="1"/>
          <p:nvPr/>
        </p:nvSpPr>
        <p:spPr>
          <a:xfrm>
            <a:off x="12566911" y="2902118"/>
            <a:ext cx="534297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ore-KR" sz="4000" dirty="0">
                <a:solidFill>
                  <a:srgbClr val="000000"/>
                </a:solidFill>
              </a:rPr>
              <a:t>Ball query</a:t>
            </a:r>
            <a:endParaRPr kumimoji="0" lang="ko-Kore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Input :…">
            <a:extLst>
              <a:ext uri="{FF2B5EF4-FFF2-40B4-BE49-F238E27FC236}">
                <a16:creationId xmlns:a16="http://schemas.microsoft.com/office/drawing/2014/main" id="{7200BE86-46C8-6F1E-105C-72A99B154F47}"/>
              </a:ext>
            </a:extLst>
          </p:cNvPr>
          <p:cNvSpPr txBox="1">
            <a:spLocks/>
          </p:cNvSpPr>
          <p:nvPr/>
        </p:nvSpPr>
        <p:spPr>
          <a:xfrm>
            <a:off x="1206501" y="5929278"/>
            <a:ext cx="11099952" cy="122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3600" dirty="0"/>
              <a:t>In Grouping layer, the ball query operation is performed based on fixed radius</a:t>
            </a:r>
          </a:p>
        </p:txBody>
      </p:sp>
      <p:sp>
        <p:nvSpPr>
          <p:cNvPr id="10" name="Input :…">
            <a:extLst>
              <a:ext uri="{FF2B5EF4-FFF2-40B4-BE49-F238E27FC236}">
                <a16:creationId xmlns:a16="http://schemas.microsoft.com/office/drawing/2014/main" id="{9DBD2A05-04EA-3064-0512-A29967EFD781}"/>
              </a:ext>
            </a:extLst>
          </p:cNvPr>
          <p:cNvSpPr txBox="1">
            <a:spLocks/>
          </p:cNvSpPr>
          <p:nvPr/>
        </p:nvSpPr>
        <p:spPr>
          <a:xfrm>
            <a:off x="2095083" y="9960796"/>
            <a:ext cx="10211370" cy="10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3200" dirty="0"/>
              <a:t>Set to the number of </a:t>
            </a:r>
            <a:r>
              <a:rPr lang="en-US" sz="3200" i="1" dirty="0"/>
              <a:t>'</a:t>
            </a:r>
            <a:r>
              <a:rPr lang="en-US" sz="3200" i="1" dirty="0" err="1"/>
              <a:t>nsample</a:t>
            </a:r>
            <a:r>
              <a:rPr lang="en-US" sz="3200" i="1" dirty="0"/>
              <a:t>' </a:t>
            </a:r>
            <a:r>
              <a:rPr lang="en-US" sz="3200" dirty="0"/>
              <a:t>to match the dimension size of the input</a:t>
            </a:r>
            <a:r>
              <a:rPr lang="ko-KR" altLang="en-US" sz="3200" dirty="0"/>
              <a:t> </a:t>
            </a:r>
            <a:r>
              <a:rPr lang="en-US" altLang="ko-KR" sz="3200" dirty="0"/>
              <a:t>of Grouping layer</a:t>
            </a:r>
            <a:endParaRPr lang="en-US" sz="3200" dirty="0"/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4EBE424-F7EF-CDBC-F100-8475C37B75AB}"/>
              </a:ext>
            </a:extLst>
          </p:cNvPr>
          <p:cNvSpPr/>
          <p:nvPr/>
        </p:nvSpPr>
        <p:spPr>
          <a:xfrm>
            <a:off x="12306453" y="9542178"/>
            <a:ext cx="666597" cy="1886607"/>
          </a:xfrm>
          <a:prstGeom prst="leftBrace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62526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FBFAB-0C5E-9A64-4986-84546936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atin typeface="Helvetica Neue" panose="02000503000000020004" pitchFamily="2" charset="0"/>
              </a:rPr>
              <a:t>Multi-scale grouping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MSG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  <a:br>
              <a:rPr lang="en" altLang="ko-Kore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09DF1-5D9A-FE9F-A7B1-54E739F5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791415"/>
            <a:ext cx="21971000" cy="8713101"/>
          </a:xfrm>
        </p:spPr>
        <p:txBody>
          <a:bodyPr/>
          <a:lstStyle/>
          <a:p>
            <a:r>
              <a:rPr kumimoji="1" lang="ko-Kore-KR" altLang="en-US" dirty="0"/>
              <a:t>다양한 크기로 </a:t>
            </a:r>
            <a:r>
              <a:rPr kumimoji="1" lang="en-US" altLang="ko-Kore-KR" dirty="0"/>
              <a:t>grouping</a:t>
            </a:r>
            <a:r>
              <a:rPr kumimoji="1" lang="ko-Kore-KR" altLang="en-US" dirty="0"/>
              <a:t>하는 </a:t>
            </a:r>
            <a:r>
              <a:rPr kumimoji="1" lang="en-US" altLang="ko-Kore-KR" dirty="0"/>
              <a:t>layer</a:t>
            </a:r>
            <a:r>
              <a:rPr kumimoji="1" lang="ko-Kore-KR" altLang="en-US" dirty="0"/>
              <a:t>를 거친다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각 </a:t>
            </a:r>
            <a:r>
              <a:rPr kumimoji="1" lang="en-US" altLang="ko-Kore-KR" dirty="0"/>
              <a:t>scale</a:t>
            </a:r>
            <a:r>
              <a:rPr kumimoji="1" lang="ko-Kore-KR" altLang="en-US" dirty="0"/>
              <a:t>의 </a:t>
            </a:r>
            <a:r>
              <a:rPr kumimoji="1" lang="en-US" altLang="ko-Kore-KR" dirty="0"/>
              <a:t>feature</a:t>
            </a:r>
            <a:r>
              <a:rPr kumimoji="1" lang="ko-Kore-KR" altLang="en-US" dirty="0"/>
              <a:t>를 추출하기 위해 </a:t>
            </a:r>
            <a:r>
              <a:rPr kumimoji="1" lang="en-US" altLang="ko-Kore-KR" dirty="0" err="1"/>
              <a:t>PointNet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사용</a:t>
            </a:r>
            <a:endParaRPr kumimoji="1" lang="en-US" altLang="ko-Kore-KR" dirty="0"/>
          </a:p>
          <a:p>
            <a:r>
              <a:rPr kumimoji="1" lang="ko-Kore-KR" altLang="en-US" dirty="0"/>
              <a:t>각 </a:t>
            </a:r>
            <a:r>
              <a:rPr kumimoji="1" lang="en-US" altLang="ko-Kore-KR" dirty="0"/>
              <a:t>scale</a:t>
            </a:r>
            <a:r>
              <a:rPr kumimoji="1" lang="ko-Kore-KR" altLang="en-US" dirty="0"/>
              <a:t>별 </a:t>
            </a:r>
            <a:r>
              <a:rPr kumimoji="1" lang="en-US" altLang="ko-Kore-KR" dirty="0"/>
              <a:t>feature</a:t>
            </a:r>
            <a:r>
              <a:rPr kumimoji="1" lang="ko-Kore-KR" altLang="en-US" dirty="0"/>
              <a:t>들을 </a:t>
            </a:r>
            <a:r>
              <a:rPr kumimoji="1" lang="en-US" altLang="ko-Kore-KR" dirty="0"/>
              <a:t>concatenate </a:t>
            </a:r>
            <a:r>
              <a:rPr kumimoji="1" lang="ko-Kore-KR" altLang="en-US" dirty="0"/>
              <a:t>하여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ulti-scale feature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Random input dropout</a:t>
            </a:r>
            <a:r>
              <a:rPr kumimoji="1" lang="ko-KR" altLang="en-US" dirty="0"/>
              <a:t>을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랜덤하게 </a:t>
            </a:r>
            <a:r>
              <a:rPr kumimoji="1" lang="en-US" altLang="ko-KR" dirty="0"/>
              <a:t>input point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drop out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BF33F-DD9B-CFA3-B3A2-A30817C0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841" y="7147931"/>
            <a:ext cx="61468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91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Multi-resolution grouping (MRG)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70C24-B98B-292E-E3CC-2FE488B4A444}"/>
              </a:ext>
            </a:extLst>
          </p:cNvPr>
          <p:cNvSpPr/>
          <p:nvPr/>
        </p:nvSpPr>
        <p:spPr>
          <a:xfrm>
            <a:off x="8763736" y="3865598"/>
            <a:ext cx="6602627" cy="1025922"/>
          </a:xfrm>
          <a:prstGeom prst="rect">
            <a:avLst/>
          </a:prstGeom>
          <a:noFill/>
          <a:ln w="381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 Medium"/>
                <a:sym typeface="Helvetica Neue Medium"/>
              </a:rPr>
              <a:t>MSG </a:t>
            </a:r>
            <a:r>
              <a:rPr kumimoji="0" lang="ko-KR" altLang="en-US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 Medium"/>
                <a:sym typeface="Helvetica Neue Medium"/>
              </a:rPr>
              <a:t>방식의 단점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9436018-7A9F-A0B4-0BBA-04734EE3C26E}"/>
              </a:ext>
            </a:extLst>
          </p:cNvPr>
          <p:cNvSpPr/>
          <p:nvPr/>
        </p:nvSpPr>
        <p:spPr>
          <a:xfrm>
            <a:off x="11190001" y="6018898"/>
            <a:ext cx="1991498" cy="235251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9BFF73-2936-F1A8-25CC-83A3D8BE03E5}"/>
              </a:ext>
            </a:extLst>
          </p:cNvPr>
          <p:cNvSpPr/>
          <p:nvPr/>
        </p:nvSpPr>
        <p:spPr>
          <a:xfrm>
            <a:off x="5679882" y="9337441"/>
            <a:ext cx="13011736" cy="1025922"/>
          </a:xfrm>
          <a:prstGeom prst="rect">
            <a:avLst/>
          </a:prstGeom>
          <a:noFill/>
          <a:ln w="381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6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 Medium"/>
                <a:sym typeface="Helvetica Neue Medium"/>
              </a:rPr>
              <a:t>Low-level</a:t>
            </a:r>
            <a:r>
              <a:rPr lang="ko-KR" altLang="en-US" sz="6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 Medium"/>
                <a:sym typeface="Helvetica Neue Medium"/>
              </a:rPr>
              <a:t>에서의 </a:t>
            </a:r>
            <a:r>
              <a:rPr lang="ko-KR" altLang="en-US" sz="6000" dirty="0" err="1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 Medium"/>
                <a:sym typeface="Helvetica Neue Medium"/>
              </a:rPr>
              <a:t>계산량이</a:t>
            </a:r>
            <a:r>
              <a:rPr lang="ko-KR" altLang="en-US" sz="6000" dirty="0">
                <a:solidFill>
                  <a:schemeClr val="bg2">
                    <a:lumMod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elvetica Neue Medium"/>
                <a:sym typeface="Helvetica Neue Medium"/>
              </a:rPr>
              <a:t> 크다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98269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Multi-resolution grouping (MRG)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0769BF-CEFE-936C-C323-2D28D2422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406" y="2939572"/>
            <a:ext cx="5989705" cy="9696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9356244" y="6365558"/>
            <a:ext cx="14114350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로컬 영역의 밀도가 낮을 때</a:t>
            </a:r>
            <a:r>
              <a:rPr kumimoji="0" lang="en-US" altLang="ko-KR" sz="32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,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벡터의 신뢰도가 두번째 벡터의 신뢰도 보다 낮다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이유 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: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cloud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밀도가 낮다면 전 단계의 하위 영역의 밀도는 현재   영역의 밀도보다 낮으므로 표본추출결핍으로 인해 정보가 더 희박하다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-&gt;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벡터에 더 높은 가중치를 부여해야 한다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영역의 밀도가 높을 때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-&gt; 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첫 번째 벡터는 더 높은 해상도에서 낮은 수준으로 반복적으로 검사하게 되므로 더 자세한 세부 정보를 가지게 된다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.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2E9647-F19E-4C48-65F7-7DE00361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44" y="3872761"/>
            <a:ext cx="14114350" cy="18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67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Experiments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760851" y="7526182"/>
            <a:ext cx="21971000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kNN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Ball Query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했을 때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ModelNet40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성능 평가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radius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같은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경우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kNN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우수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큰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radius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같은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경우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Ball Query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방식이 우수 → 더 많은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관찰 가능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uniform-distribution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실험된 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Non-uniform point set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실험할 때는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kNN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일반화 성능이 하락됨 → 따로 표로 주어지진 않음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1BBA51-CA39-7C0A-75C0-3CD05F58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56" y="2791217"/>
            <a:ext cx="20917588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455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Experiments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1201399" y="4328365"/>
            <a:ext cx="12530451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(vanilla) :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w/o transformation networks</a:t>
            </a:r>
            <a:endParaRPr kumimoji="0" lang="en-US" altLang="ko-KR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size = 1024 points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Features = coordinates only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모델보다 좋은 성능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Coordinates + Normal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사용할 경우 성능이 더 향상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C328C-43BA-D843-8B40-4095C9EC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" y="3937445"/>
            <a:ext cx="9742033" cy="51421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F3DA3D-342E-047C-0875-1683CE97F4B9}"/>
              </a:ext>
            </a:extLst>
          </p:cNvPr>
          <p:cNvSpPr/>
          <p:nvPr/>
        </p:nvSpPr>
        <p:spPr>
          <a:xfrm>
            <a:off x="881743" y="7151914"/>
            <a:ext cx="9046028" cy="12409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7310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Experiments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760851" y="9144000"/>
            <a:ext cx="21971000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그림처럼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randomly drop points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한 것을 입력으로 하여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non-uniform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강건성을 평가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MSG + DP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MRG + DP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density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모델의 성능을 유지하는 것을 확인 가능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(DP = drop points)</a:t>
            </a: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MSG + DP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1024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256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수가 줄어들어도 성능이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1%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미만으로 하락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 points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하지 않은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SSG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non-uniform density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일반화 힘든 것 확인 가능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5A41F5-3396-8CC4-D449-1EF76AF8B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257" y="3233059"/>
            <a:ext cx="18894139" cy="50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Experiments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760851" y="10128886"/>
            <a:ext cx="2197100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분류하기 위해서는 좌표개념으로 접근하기 보다는 표면과 같은 특징을 찾아야 함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좌표 개념으로 접근 시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유사하다고 판단하게 됨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우리의 목표는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같다고 판단하는 것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97F1E-DB4E-E944-314F-153C3F5F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9" y="3044578"/>
            <a:ext cx="7069591" cy="5567507"/>
          </a:xfrm>
          <a:prstGeom prst="rect">
            <a:avLst/>
          </a:prstGeom>
        </p:spPr>
      </p:pic>
      <p:sp>
        <p:nvSpPr>
          <p:cNvPr id="2" name="AutoShape 2" descr="Distance measures. Geodesic distance measures the shortest path between ...">
            <a:extLst>
              <a:ext uri="{FF2B5EF4-FFF2-40B4-BE49-F238E27FC236}">
                <a16:creationId xmlns:a16="http://schemas.microsoft.com/office/drawing/2014/main" id="{B54098AE-AA7F-322E-F1C9-71CD26F6D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599" y="-413657"/>
            <a:ext cx="7424057" cy="742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E451E9-AE56-385C-6CDB-06DEF25C0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525" y="2921751"/>
            <a:ext cx="8758674" cy="61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508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kumimoji="1" lang="en-US" altLang="ko-Kore-KR" sz="8800" dirty="0"/>
              <a:t>Experiments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760851" y="10375106"/>
            <a:ext cx="21971000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저자들은 실험을 통해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XYZ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개념이 아닌 표면적 특징과 같은 것을 이용하여 우수한 성능을 만들어 냄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Euclidean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Non-Euclidean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우수한 성능을 도출함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97F1E-DB4E-E944-314F-153C3F5F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9" y="3044578"/>
            <a:ext cx="7069591" cy="5567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1A5C6-5878-31E0-B97E-08D6FB4A0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928" y="3755571"/>
            <a:ext cx="13763416" cy="41542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D61C2-39C0-2416-E8BE-AC5135398C26}"/>
              </a:ext>
            </a:extLst>
          </p:cNvPr>
          <p:cNvSpPr/>
          <p:nvPr/>
        </p:nvSpPr>
        <p:spPr>
          <a:xfrm>
            <a:off x="12801587" y="5976259"/>
            <a:ext cx="9699183" cy="124097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94749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760851" y="8508482"/>
            <a:ext cx="21971000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제안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marR="0" indent="-51435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FPS(farthest point sampling) + Ball Query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CNN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지역적 특징을 뽑는 방식 선택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marR="0" indent="-51435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MRG,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MSG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방식을 통해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sparse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데이터의 지역적 특징을 합치고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receptive field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넓혀가는 방식 선택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 uniform point sampling issue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해결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D55957-AE7D-92C3-6FDA-17946FC1E802}"/>
              </a:ext>
            </a:extLst>
          </p:cNvPr>
          <p:cNvGrpSpPr/>
          <p:nvPr/>
        </p:nvGrpSpPr>
        <p:grpSpPr>
          <a:xfrm>
            <a:off x="4694975" y="2728020"/>
            <a:ext cx="14017567" cy="5207666"/>
            <a:chOff x="1466694" y="4573051"/>
            <a:chExt cx="15880679" cy="6479505"/>
          </a:xfrm>
        </p:grpSpPr>
        <p:pic>
          <p:nvPicPr>
            <p:cNvPr id="4" name="그림 3" descr="도표이(가) 표시된 사진&#10;&#10;자동 생성된 설명">
              <a:extLst>
                <a:ext uri="{FF2B5EF4-FFF2-40B4-BE49-F238E27FC236}">
                  <a16:creationId xmlns:a16="http://schemas.microsoft.com/office/drawing/2014/main" id="{AB4699A2-021F-E092-2833-EB781652B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4" y="4573051"/>
              <a:ext cx="15880679" cy="647950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244885-3E59-CC4E-6788-126F231082F0}"/>
                </a:ext>
              </a:extLst>
            </p:cNvPr>
            <p:cNvSpPr/>
            <p:nvPr/>
          </p:nvSpPr>
          <p:spPr>
            <a:xfrm>
              <a:off x="1918010" y="6088568"/>
              <a:ext cx="3189248" cy="4549698"/>
            </a:xfrm>
            <a:prstGeom prst="rect">
              <a:avLst/>
            </a:prstGeom>
            <a:noFill/>
            <a:ln w="6350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809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mitation of Point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Intro - </a:t>
            </a:r>
            <a:r>
              <a:rPr dirty="0"/>
              <a:t>Limitation of </a:t>
            </a:r>
            <a:r>
              <a:rPr dirty="0" err="1"/>
              <a:t>PointNet</a:t>
            </a:r>
            <a:endParaRPr dirty="0"/>
          </a:p>
        </p:txBody>
      </p:sp>
      <p:sp>
        <p:nvSpPr>
          <p:cNvPr id="159" name="Does not capture local structure…"/>
          <p:cNvSpPr txBox="1">
            <a:spLocks noGrp="1"/>
          </p:cNvSpPr>
          <p:nvPr>
            <p:ph type="body" idx="1"/>
          </p:nvPr>
        </p:nvSpPr>
        <p:spPr>
          <a:xfrm>
            <a:off x="1200251" y="2873829"/>
            <a:ext cx="21971000" cy="937913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PointNet’s</a:t>
            </a:r>
            <a:r>
              <a:rPr lang="en-US" altLang="ko-KR" dirty="0"/>
              <a:t> Key contribution</a:t>
            </a:r>
          </a:p>
          <a:p>
            <a:pPr lvl="1"/>
            <a:r>
              <a:rPr lang="en-US" altLang="ko-KR" dirty="0"/>
              <a:t>Unordered</a:t>
            </a:r>
          </a:p>
          <a:p>
            <a:pPr lvl="1"/>
            <a:r>
              <a:rPr lang="en-US" altLang="ko-KR" dirty="0"/>
              <a:t>Use MLP, Max Pooling</a:t>
            </a:r>
          </a:p>
          <a:p>
            <a:pPr lvl="1"/>
            <a:r>
              <a:rPr lang="en-US" altLang="ko-KR" dirty="0"/>
              <a:t>Global feature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PointNet’s</a:t>
            </a:r>
            <a:r>
              <a:rPr lang="en-US" altLang="ko-KR" dirty="0"/>
              <a:t> Limitation</a:t>
            </a:r>
          </a:p>
          <a:p>
            <a:r>
              <a:rPr dirty="0"/>
              <a:t>Does not capture local structure</a:t>
            </a:r>
            <a:endParaRPr lang="en-US" dirty="0"/>
          </a:p>
          <a:p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PointNet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각 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encoding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해서 각각의 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특징 모으는데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디자인 때문에 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local structure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잘 찾지 못함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. 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이를 보완하기 위해 </a:t>
            </a:r>
            <a:r>
              <a:rPr lang="en-US" altLang="ko-KR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PointNet</a:t>
            </a:r>
            <a:r>
              <a:rPr lang="en-US" altLang="ko-KR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++ </a:t>
            </a:r>
            <a:r>
              <a:rPr lang="ko-KR" altLang="en-US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등장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dirty="0"/>
          </a:p>
        </p:txBody>
      </p:sp>
      <p:sp>
        <p:nvSpPr>
          <p:cNvPr id="16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61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415" y="3340702"/>
            <a:ext cx="13744334" cy="5060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Limitation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A2E35-7338-02B7-0E57-9D150621D2CB}"/>
              </a:ext>
            </a:extLst>
          </p:cNvPr>
          <p:cNvSpPr txBox="1"/>
          <p:nvPr/>
        </p:nvSpPr>
        <p:spPr>
          <a:xfrm>
            <a:off x="1760851" y="4054663"/>
            <a:ext cx="21971000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입력으로 들어가는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수는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1024</a:t>
            </a: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실제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LiDAR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센서를 통해 들어오는 데이터 수는 훨씬 많음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just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PointNet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적용하기 어려움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6445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mitation of PointN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Intro – How we find Local Features</a:t>
            </a:r>
          </a:p>
        </p:txBody>
      </p:sp>
      <p:sp>
        <p:nvSpPr>
          <p:cNvPr id="159" name="Does not capture local structure…"/>
          <p:cNvSpPr txBox="1">
            <a:spLocks noGrp="1"/>
          </p:cNvSpPr>
          <p:nvPr>
            <p:ph type="body" idx="1"/>
          </p:nvPr>
        </p:nvSpPr>
        <p:spPr>
          <a:xfrm>
            <a:off x="1200251" y="8134893"/>
            <a:ext cx="21971000" cy="494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PointNet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++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local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정보들을 얻기 위해 계층적인 구조로 만듦</a:t>
            </a:r>
            <a:endParaRPr lang="en-US" altLang="ko-KR" sz="3000" kern="100" spc="0" dirty="0">
              <a:solidFill>
                <a:srgbClr val="000000"/>
              </a:solidFill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Local Features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추출하기 위해 이러한 기법들이 사용됨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1. Sampling layer : input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farthest point sampling (FPS)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 set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선택함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2. Grouping layer :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점들을 중점으로 하고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, “neighboring”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기법인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Ball query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	      k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그룹으로 묶어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local region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만듦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3. 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PointNet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 layer : mini-</a:t>
            </a:r>
            <a:r>
              <a:rPr lang="en-US" altLang="ko-KR" sz="3000" kern="100" spc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PointNet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Grouping layer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묶은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local region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feature vector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3000" kern="10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encode </a:t>
            </a:r>
            <a:r>
              <a:rPr lang="ko-KR" altLang="en-US" sz="3000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60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이미지" descr="이미지">
            <a:extLst>
              <a:ext uri="{FF2B5EF4-FFF2-40B4-BE49-F238E27FC236}">
                <a16:creationId xmlns:a16="http://schemas.microsoft.com/office/drawing/2014/main" id="{B5A214E0-3D90-2345-EEE5-AF07F4C4F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98" y="2087303"/>
            <a:ext cx="14547942" cy="610211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35509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ointNet++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altLang="ko-KR" b="1" dirty="0">
                <a:effectLst/>
              </a:rPr>
              <a:t>Problem Statement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C94F4-72FA-EF78-05B7-1687EAE0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82" y="6339820"/>
            <a:ext cx="6862973" cy="2033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3C48E-DAEE-A7C8-B660-F2A64A843753}"/>
              </a:ext>
            </a:extLst>
          </p:cNvPr>
          <p:cNvSpPr txBox="1"/>
          <p:nvPr/>
        </p:nvSpPr>
        <p:spPr>
          <a:xfrm>
            <a:off x="11656423" y="3238095"/>
            <a:ext cx="11177451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Euclidean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공간 내에서 거리를 갖는 변수 라고 생각하면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, M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차원의 공간에서의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point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들이고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d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는 이들의 거리임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의 밀도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점들이 모여 있는 정도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는 어디서든지 같지는 않음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 -&gt;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이를 해결하기 위해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MSG &amp; MRG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기법 추후 등장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marR="0" indent="-57150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우리는 이러한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input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으로 갖는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f(Model)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를 학습 시켜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의 정보를 알아내는 것임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altLang="ko-KR" dirty="0"/>
              <a:t>Method - Review of </a:t>
            </a:r>
            <a:r>
              <a:rPr lang="en-US" altLang="ko-KR" dirty="0" err="1"/>
              <a:t>PointNet</a:t>
            </a:r>
            <a:endParaRPr dirty="0"/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F8DC68-3F5E-1C83-0111-A7D008ED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35" y="4030866"/>
            <a:ext cx="9595936" cy="1623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258DF-C9E6-0F68-1D23-607D958E99C4}"/>
              </a:ext>
            </a:extLst>
          </p:cNvPr>
          <p:cNvSpPr txBox="1"/>
          <p:nvPr/>
        </p:nvSpPr>
        <p:spPr>
          <a:xfrm>
            <a:off x="12065050" y="3713623"/>
            <a:ext cx="10388963" cy="7489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순열이 없는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point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들인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xi(input)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에 대해 표현한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PointNet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 식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r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이랑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h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MLP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네트워크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, MAX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4000" dirty="0" err="1">
                <a:solidFill>
                  <a:schemeClr val="bg2">
                    <a:lumMod val="10000"/>
                  </a:schemeClr>
                </a:solidFill>
              </a:rPr>
              <a:t>MaxPooling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부분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성능은 좋지만 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local feature</a:t>
            </a:r>
            <a:r>
              <a:rPr lang="ko-KR" altLang="en-US" sz="4000" dirty="0">
                <a:solidFill>
                  <a:schemeClr val="bg2">
                    <a:lumMod val="10000"/>
                  </a:schemeClr>
                </a:solidFill>
              </a:rPr>
              <a:t>들을 잘 찾지 못함</a:t>
            </a:r>
            <a:r>
              <a:rPr lang="en-US" altLang="ko-KR" sz="4000" dirty="0">
                <a:solidFill>
                  <a:schemeClr val="bg2">
                    <a:lumMod val="10000"/>
                  </a:schemeClr>
                </a:solidFill>
              </a:rPr>
              <a:t> -&gt; </a:t>
            </a:r>
            <a:r>
              <a:rPr lang="ko-KR" altLang="en-US" sz="4000" b="1" dirty="0">
                <a:solidFill>
                  <a:schemeClr val="bg2">
                    <a:lumMod val="10000"/>
                  </a:schemeClr>
                </a:solidFill>
              </a:rPr>
              <a:t>이를 해결한 방법에 대해 알아보자</a:t>
            </a:r>
            <a:endParaRPr lang="en-US" altLang="ko-KR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AB88D6-8F9C-5051-8FA2-C91BB7EA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13" y="6858000"/>
            <a:ext cx="10767779" cy="39851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82583-65A9-A14F-217E-2FAFB6D1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ko-Kore-KR" dirty="0"/>
              <a:t>Sampling Layer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08690-3915-7023-E302-C79459247A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ko-Kore-KR" dirty="0"/>
              <a:t>FPS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A06DA-D2C8-4C77-5860-3CB166C6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23177500" cy="9289076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FPS </a:t>
            </a:r>
            <a:r>
              <a:rPr kumimoji="1" lang="ko-Kore-KR" altLang="en-US" dirty="0"/>
              <a:t>방식의 </a:t>
            </a:r>
            <a:r>
              <a:rPr kumimoji="1" lang="en-US" altLang="ko-Kore-KR" dirty="0"/>
              <a:t>sampling</a:t>
            </a:r>
            <a:r>
              <a:rPr kumimoji="1" lang="ko-Kore-KR" altLang="en-US" dirty="0"/>
              <a:t>을 사용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반복적으로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두가지 </a:t>
            </a:r>
            <a:r>
              <a:rPr kumimoji="1" lang="en-US" altLang="ko-Kore-KR" dirty="0"/>
              <a:t>set</a:t>
            </a:r>
            <a:r>
              <a:rPr kumimoji="1" lang="ko-Kore-KR" altLang="en-US" dirty="0"/>
              <a:t>이 존재</a:t>
            </a:r>
            <a:endParaRPr kumimoji="1" lang="en-US" altLang="ko-Kore-KR" dirty="0"/>
          </a:p>
          <a:p>
            <a:pPr lvl="2"/>
            <a:r>
              <a:rPr kumimoji="1" lang="en-US" altLang="ko-Kore-KR" dirty="0" err="1"/>
              <a:t>Samlped</a:t>
            </a:r>
            <a:r>
              <a:rPr kumimoji="1" lang="en-US" altLang="ko-Kore-KR" dirty="0"/>
              <a:t> set, remaining set</a:t>
            </a:r>
          </a:p>
          <a:p>
            <a:pPr lvl="1"/>
            <a:r>
              <a:rPr kumimoji="1" lang="ko-Kore-KR" altLang="en-US" dirty="0"/>
              <a:t>한 점에서 가장 먼 점을 </a:t>
            </a:r>
            <a:r>
              <a:rPr kumimoji="1" lang="en-US" altLang="ko-Kore-KR" dirty="0"/>
              <a:t>sampled set</a:t>
            </a:r>
            <a:r>
              <a:rPr kumimoji="1" lang="ko-Kore-KR" altLang="en-US" dirty="0"/>
              <a:t>에 넣는다</a:t>
            </a:r>
            <a:r>
              <a:rPr kumimoji="1" lang="en-US" altLang="ko-Kore-KR" dirty="0"/>
              <a:t>.</a:t>
            </a:r>
          </a:p>
          <a:p>
            <a:pPr lvl="1"/>
            <a:r>
              <a:rPr kumimoji="1" lang="en-US" altLang="ko-Kore-KR" dirty="0"/>
              <a:t>Remaining set</a:t>
            </a:r>
            <a:r>
              <a:rPr kumimoji="1" lang="ko-Kore-KR" altLang="en-US" dirty="0"/>
              <a:t>에 있는 점들을 기준으로 </a:t>
            </a:r>
            <a:r>
              <a:rPr kumimoji="1" lang="en-US" altLang="ko-Kore-KR" dirty="0"/>
              <a:t>sampled set</a:t>
            </a:r>
            <a:r>
              <a:rPr kumimoji="1" lang="ko-Kore-KR" altLang="en-US" dirty="0"/>
              <a:t>에 있는 점들과의 거리 측정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그 중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거리가 짧은 것들을 저장해두고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저장해둔 것 중 가장 거리가 긴 </a:t>
            </a:r>
            <a:r>
              <a:rPr kumimoji="1" lang="en-US" altLang="ko-Kore-KR" dirty="0"/>
              <a:t>point</a:t>
            </a:r>
            <a:r>
              <a:rPr kumimoji="1" lang="ko-Kore-KR" altLang="en-US" dirty="0"/>
              <a:t>를 </a:t>
            </a:r>
            <a:r>
              <a:rPr kumimoji="1" lang="en-US" altLang="ko-Kore-KR" dirty="0"/>
              <a:t>sampled set</a:t>
            </a:r>
            <a:r>
              <a:rPr kumimoji="1" lang="ko-Kore-KR" altLang="en-US" dirty="0"/>
              <a:t>에 넣어준다</a:t>
            </a:r>
            <a:r>
              <a:rPr kumimoji="1" lang="en-US" altLang="ko-Kore-KR" dirty="0"/>
              <a:t>.</a:t>
            </a:r>
          </a:p>
          <a:p>
            <a:pPr lvl="2"/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13AC4D-1CD4-CBEE-388A-A746C86E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799" y="4248504"/>
            <a:ext cx="8816977" cy="45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854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Grouping layer</a:t>
            </a:r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D1DE-6223-B41B-1500-D3FC7004788E}"/>
              </a:ext>
            </a:extLst>
          </p:cNvPr>
          <p:cNvSpPr txBox="1"/>
          <p:nvPr/>
        </p:nvSpPr>
        <p:spPr>
          <a:xfrm>
            <a:off x="1206500" y="3188914"/>
            <a:ext cx="18215001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ko-Kore-KR" sz="4000" dirty="0">
                <a:solidFill>
                  <a:srgbClr val="000000"/>
                </a:solidFill>
              </a:rPr>
              <a:t>Construct local region sets by finding neighboring points around the centroids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067993-6D63-5083-E7FD-F9B7B85A26BE}"/>
              </a:ext>
            </a:extLst>
          </p:cNvPr>
          <p:cNvGrpSpPr/>
          <p:nvPr/>
        </p:nvGrpSpPr>
        <p:grpSpPr>
          <a:xfrm>
            <a:off x="1265976" y="4573051"/>
            <a:ext cx="15880679" cy="6479505"/>
            <a:chOff x="1466694" y="4573051"/>
            <a:chExt cx="15880679" cy="6479505"/>
          </a:xfrm>
        </p:grpSpPr>
        <p:pic>
          <p:nvPicPr>
            <p:cNvPr id="6" name="그림 5" descr="도표이(가) 표시된 사진&#10;&#10;자동 생성된 설명">
              <a:extLst>
                <a:ext uri="{FF2B5EF4-FFF2-40B4-BE49-F238E27FC236}">
                  <a16:creationId xmlns:a16="http://schemas.microsoft.com/office/drawing/2014/main" id="{0C92CE40-770B-3DDC-2124-E8F9CE94C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694" y="4573051"/>
              <a:ext cx="15880679" cy="64795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5A342A-392C-4B3C-957D-C43F944B6311}"/>
                </a:ext>
              </a:extLst>
            </p:cNvPr>
            <p:cNvSpPr/>
            <p:nvPr/>
          </p:nvSpPr>
          <p:spPr>
            <a:xfrm>
              <a:off x="1918010" y="6088568"/>
              <a:ext cx="3189248" cy="4549698"/>
            </a:xfrm>
            <a:prstGeom prst="rect">
              <a:avLst/>
            </a:prstGeom>
            <a:noFill/>
            <a:ln w="63500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46712-6823-DC96-6B66-19BCA9CBBD9A}"/>
              </a:ext>
            </a:extLst>
          </p:cNvPr>
          <p:cNvSpPr/>
          <p:nvPr/>
        </p:nvSpPr>
        <p:spPr>
          <a:xfrm>
            <a:off x="4906540" y="6077884"/>
            <a:ext cx="2894435" cy="4549698"/>
          </a:xfrm>
          <a:prstGeom prst="rect">
            <a:avLst/>
          </a:prstGeom>
          <a:noFill/>
          <a:ln w="63500" cap="flat">
            <a:solidFill>
              <a:schemeClr val="accent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9B4BE6-75AC-B292-08BE-226A58B2E691}"/>
              </a:ext>
            </a:extLst>
          </p:cNvPr>
          <p:cNvSpPr/>
          <p:nvPr/>
        </p:nvSpPr>
        <p:spPr>
          <a:xfrm>
            <a:off x="19590873" y="6226676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E89B1D-98A5-DCAA-6062-3A60876E21AB}"/>
              </a:ext>
            </a:extLst>
          </p:cNvPr>
          <p:cNvSpPr/>
          <p:nvPr/>
        </p:nvSpPr>
        <p:spPr>
          <a:xfrm>
            <a:off x="20535294" y="6844931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689409-1AB2-5961-EDF0-7F3C2B8F20CD}"/>
              </a:ext>
            </a:extLst>
          </p:cNvPr>
          <p:cNvSpPr/>
          <p:nvPr/>
        </p:nvSpPr>
        <p:spPr>
          <a:xfrm>
            <a:off x="20431494" y="8949624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547D1A-44E0-AF55-2869-C15B489B025F}"/>
              </a:ext>
            </a:extLst>
          </p:cNvPr>
          <p:cNvSpPr/>
          <p:nvPr/>
        </p:nvSpPr>
        <p:spPr>
          <a:xfrm>
            <a:off x="19152998" y="7204931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3CC143E-6215-3F5D-A61C-C7835FDB43CB}"/>
              </a:ext>
            </a:extLst>
          </p:cNvPr>
          <p:cNvSpPr/>
          <p:nvPr/>
        </p:nvSpPr>
        <p:spPr>
          <a:xfrm>
            <a:off x="20251494" y="7864047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22FD4C-4371-DE0E-7DBE-3A1BCD6BEEE8}"/>
              </a:ext>
            </a:extLst>
          </p:cNvPr>
          <p:cNvSpPr/>
          <p:nvPr/>
        </p:nvSpPr>
        <p:spPr>
          <a:xfrm>
            <a:off x="19444887" y="8949624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5F64EE3-CC78-1A18-22C7-C62B3A005B2D}"/>
              </a:ext>
            </a:extLst>
          </p:cNvPr>
          <p:cNvSpPr/>
          <p:nvPr/>
        </p:nvSpPr>
        <p:spPr>
          <a:xfrm>
            <a:off x="20355294" y="6046676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0F66DBC-9F14-2CA2-2FF6-DEA211E70A0C}"/>
              </a:ext>
            </a:extLst>
          </p:cNvPr>
          <p:cNvSpPr/>
          <p:nvPr/>
        </p:nvSpPr>
        <p:spPr>
          <a:xfrm>
            <a:off x="22138928" y="7642603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3CA9892-EB70-204E-DB0A-5AB46A49FA5F}"/>
              </a:ext>
            </a:extLst>
          </p:cNvPr>
          <p:cNvSpPr/>
          <p:nvPr/>
        </p:nvSpPr>
        <p:spPr>
          <a:xfrm>
            <a:off x="21512048" y="9133619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444875-07D9-7468-B239-DD77C54D9744}"/>
              </a:ext>
            </a:extLst>
          </p:cNvPr>
          <p:cNvSpPr/>
          <p:nvPr/>
        </p:nvSpPr>
        <p:spPr>
          <a:xfrm>
            <a:off x="21373494" y="8278850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472343-BB24-9BB7-B773-17E4BED1C40A}"/>
              </a:ext>
            </a:extLst>
          </p:cNvPr>
          <p:cNvSpPr/>
          <p:nvPr/>
        </p:nvSpPr>
        <p:spPr>
          <a:xfrm>
            <a:off x="21772052" y="8638850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31DE204-C8F7-1564-B4CC-B282CD338B60}"/>
              </a:ext>
            </a:extLst>
          </p:cNvPr>
          <p:cNvSpPr/>
          <p:nvPr/>
        </p:nvSpPr>
        <p:spPr>
          <a:xfrm>
            <a:off x="18820598" y="9538780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EC7539D-082A-E9E9-C49E-AD5A2465F93D}"/>
              </a:ext>
            </a:extLst>
          </p:cNvPr>
          <p:cNvSpPr/>
          <p:nvPr/>
        </p:nvSpPr>
        <p:spPr>
          <a:xfrm>
            <a:off x="18297474" y="5179540"/>
            <a:ext cx="3077737" cy="3077737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44E90B8-51DE-28AD-066D-84062B3E2839}"/>
              </a:ext>
            </a:extLst>
          </p:cNvPr>
          <p:cNvSpPr/>
          <p:nvPr/>
        </p:nvSpPr>
        <p:spPr>
          <a:xfrm>
            <a:off x="20386190" y="7359160"/>
            <a:ext cx="3077737" cy="3077737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E2E8BC-9A62-DFA4-7358-55BB373DCFC0}"/>
              </a:ext>
            </a:extLst>
          </p:cNvPr>
          <p:cNvSpPr/>
          <p:nvPr/>
        </p:nvSpPr>
        <p:spPr>
          <a:xfrm>
            <a:off x="17882632" y="7560529"/>
            <a:ext cx="3077737" cy="3077737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F1A37AB-8F3F-F5EC-22AC-1A0BE57DC67E}"/>
              </a:ext>
            </a:extLst>
          </p:cNvPr>
          <p:cNvSpPr/>
          <p:nvPr/>
        </p:nvSpPr>
        <p:spPr>
          <a:xfrm>
            <a:off x="18820598" y="11393956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B8FD9CA-6875-62A4-9DF6-18081183A1E9}"/>
              </a:ext>
            </a:extLst>
          </p:cNvPr>
          <p:cNvSpPr/>
          <p:nvPr/>
        </p:nvSpPr>
        <p:spPr>
          <a:xfrm>
            <a:off x="18820598" y="12149646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A814DD-9185-F44E-1B25-355488EA5B4A}"/>
              </a:ext>
            </a:extLst>
          </p:cNvPr>
          <p:cNvSpPr txBox="1"/>
          <p:nvPr/>
        </p:nvSpPr>
        <p:spPr>
          <a:xfrm>
            <a:off x="19512998" y="11337994"/>
            <a:ext cx="3375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Sampled point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077E9E-14FC-EDE4-C2E8-CBF15D99041A}"/>
              </a:ext>
            </a:extLst>
          </p:cNvPr>
          <p:cNvSpPr txBox="1"/>
          <p:nvPr/>
        </p:nvSpPr>
        <p:spPr>
          <a:xfrm>
            <a:off x="19520990" y="12093684"/>
            <a:ext cx="3375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Neighboring point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3371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Grouping layer</a:t>
            </a:r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DA34399A-69E6-3B9C-742B-4CDB2D190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1057"/>
          <a:stretch/>
        </p:blipFill>
        <p:spPr>
          <a:xfrm>
            <a:off x="14675005" y="2985558"/>
            <a:ext cx="8096038" cy="57135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put :…">
                <a:extLst>
                  <a:ext uri="{FF2B5EF4-FFF2-40B4-BE49-F238E27FC236}">
                    <a16:creationId xmlns:a16="http://schemas.microsoft.com/office/drawing/2014/main" id="{58313A92-C53A-8C66-DE5C-2F44C9CC8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6501" y="4248503"/>
                <a:ext cx="13468504" cy="80414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>
                <a:normAutofit/>
              </a:bodyPr>
              <a:lstStyle>
                <a:lvl1pPr marL="6096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1pPr>
                <a:lvl2pPr marL="12192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2pPr>
                <a:lvl3pPr marL="18288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3pPr>
                <a:lvl4pPr marL="24384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4pPr>
                <a:lvl5pPr marL="30480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5pPr>
                <a:lvl6pPr marL="36576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6pPr>
                <a:lvl7pPr marL="42672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7pPr>
                <a:lvl8pPr marL="48768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8pPr>
                <a:lvl9pPr marL="5486400" marR="0" indent="-609600" algn="l" defTabSz="2438338" rtl="0" latinLnBrk="0">
                  <a:lnSpc>
                    <a:spcPct val="90000"/>
                  </a:lnSpc>
                  <a:spcBef>
                    <a:spcPts val="4500"/>
                  </a:spcBef>
                  <a:spcAft>
                    <a:spcPts val="0"/>
                  </a:spcAft>
                  <a:buClrTx/>
                  <a:buSzPct val="123000"/>
                  <a:buFontTx/>
                  <a:buChar char="•"/>
                  <a:tabLst/>
                  <a:defRPr sz="48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Neue"/>
                  </a:defRPr>
                </a:lvl9pPr>
              </a:lstStyle>
              <a:p>
                <a:pPr hangingPunct="1"/>
                <a:r>
                  <a:rPr lang="en-US" sz="4400" dirty="0"/>
                  <a:t>Input :</a:t>
                </a:r>
              </a:p>
              <a:p>
                <a:pPr lvl="1" hangingPunct="1"/>
                <a:r>
                  <a:rPr lang="en-US" sz="4400" dirty="0"/>
                  <a:t>a point set: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× (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</a:t>
                </a:r>
              </a:p>
              <a:p>
                <a:pPr lvl="1" hangingPunct="1"/>
                <a:r>
                  <a:rPr lang="en-US" sz="4400" dirty="0"/>
                  <a:t>Coordinates of a set of centroids: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4400" dirty="0"/>
              </a:p>
              <a:p>
                <a:pPr hangingPunct="1"/>
                <a:r>
                  <a:rPr lang="en-US" sz="4400" dirty="0"/>
                  <a:t>Output :</a:t>
                </a:r>
              </a:p>
              <a:p>
                <a:pPr lvl="1" hangingPunct="1"/>
                <a:r>
                  <a:rPr lang="en-US" sz="4400" dirty="0"/>
                  <a:t>Groups of point sets: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(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Input :…">
                <a:extLst>
                  <a:ext uri="{FF2B5EF4-FFF2-40B4-BE49-F238E27FC236}">
                    <a16:creationId xmlns:a16="http://schemas.microsoft.com/office/drawing/2014/main" id="{58313A92-C53A-8C66-DE5C-2F44C9CC8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1" y="4248503"/>
                <a:ext cx="13468504" cy="8041431"/>
              </a:xfrm>
              <a:prstGeom prst="rect">
                <a:avLst/>
              </a:prstGeom>
              <a:blipFill>
                <a:blip r:embed="rId4"/>
                <a:stretch>
                  <a:fillRect l="-2639" t="-410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54F779-A0C0-6649-4D18-FEC679BCF426}"/>
                  </a:ext>
                </a:extLst>
              </p:cNvPr>
              <p:cNvSpPr txBox="1"/>
              <p:nvPr/>
            </p:nvSpPr>
            <p:spPr>
              <a:xfrm>
                <a:off x="14675005" y="9010991"/>
                <a:ext cx="6021658" cy="231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ko-Kore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5E5E5E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Neue"/>
                      </a:rPr>
                      <m:t>𝑁</m:t>
                    </m:r>
                  </m:oMath>
                </a14:m>
                <a:r>
                  <a:rPr kumimoji="0" lang="en-US" altLang="ko-Kore-KR" sz="36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n-ea"/>
                    <a:cs typeface="+mn-cs"/>
                    <a:sym typeface="Helvetica Neue"/>
                  </a:rPr>
                  <a:t>: the</a:t>
                </a:r>
                <a:r>
                  <a:rPr kumimoji="0" lang="en-US" altLang="ko-Kore-KR" sz="3600" b="0" i="0" u="none" strike="noStrike" cap="none" spc="0" normalizeH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n-ea"/>
                    <a:cs typeface="+mn-cs"/>
                    <a:sym typeface="Helvetica Neue"/>
                  </a:rPr>
                  <a:t> number of points</a:t>
                </a:r>
                <a:endPara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ea typeface="+mn-ea"/>
                  <a:cs typeface="+mn-cs"/>
                  <a:sym typeface="Helvetica Neue"/>
                </a:endParaRP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ko-Kore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5E5E5E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Neue"/>
                      </a:rPr>
                      <m:t>𝑑</m:t>
                    </m:r>
                  </m:oMath>
                </a14:m>
                <a:r>
                  <a:rPr kumimoji="0" lang="en-US" altLang="ko-Kore-KR" sz="36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n-ea"/>
                    <a:cs typeface="+mn-cs"/>
                    <a:sym typeface="Helvetica Neue"/>
                  </a:rPr>
                  <a:t>: coordinated dimension</a:t>
                </a: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ko-Kore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5E5E5E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Neue"/>
                      </a:rPr>
                      <m:t>𝐶</m:t>
                    </m:r>
                  </m:oMath>
                </a14:m>
                <a:r>
                  <a:rPr kumimoji="0" lang="en-US" altLang="ko-Kore-KR" sz="36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n-ea"/>
                    <a:cs typeface="+mn-cs"/>
                    <a:sym typeface="Helvetica Neue"/>
                  </a:rPr>
                  <a:t>: point feature dimension</a:t>
                </a: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altLang="ko-Kore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5E5E5E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Neue"/>
                      </a:rPr>
                      <m:t>𝑁</m:t>
                    </m:r>
                    <m:r>
                      <a:rPr kumimoji="0" lang="en-US" altLang="ko-Kore-KR" sz="3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5E5E5E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Helvetica Neue"/>
                      </a:rPr>
                      <m:t>′</m:t>
                    </m:r>
                  </m:oMath>
                </a14:m>
                <a:r>
                  <a:rPr kumimoji="0" lang="en-US" altLang="ko-Kore-KR" sz="36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ea typeface="+mn-ea"/>
                    <a:cs typeface="+mn-cs"/>
                    <a:sym typeface="Helvetica Neue"/>
                  </a:rPr>
                  <a:t>: subsampled points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54F779-A0C0-6649-4D18-FEC679BCF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005" y="9010991"/>
                <a:ext cx="6021658" cy="2318583"/>
              </a:xfrm>
              <a:prstGeom prst="rect">
                <a:avLst/>
              </a:prstGeom>
              <a:blipFill>
                <a:blip r:embed="rId5"/>
                <a:stretch>
                  <a:fillRect l="-2105" t="-3261" b="-92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93BD85-D405-9AF6-E7A5-DB133F857DE4}"/>
                  </a:ext>
                </a:extLst>
              </p:cNvPr>
              <p:cNvSpPr txBox="1"/>
              <p:nvPr/>
            </p:nvSpPr>
            <p:spPr>
              <a:xfrm>
                <a:off x="14675005" y="11394627"/>
                <a:ext cx="6914263" cy="1210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ore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ore-KR" sz="3600" dirty="0">
                    <a:solidFill>
                      <a:schemeClr val="tx1"/>
                    </a:solidFill>
                  </a:rPr>
                  <a:t>: the number of points in the neighborhood of centroid points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93BD85-D405-9AF6-E7A5-DB133F857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5005" y="11394627"/>
                <a:ext cx="6914263" cy="1210588"/>
              </a:xfrm>
              <a:prstGeom prst="rect">
                <a:avLst/>
              </a:prstGeom>
              <a:blipFill>
                <a:blip r:embed="rId6"/>
                <a:stretch>
                  <a:fillRect l="-3297" t="-7292" b="-187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997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ierarchical Point Set Featur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US" dirty="0"/>
              <a:t>Grouping layer – Ball query</a:t>
            </a:r>
          </a:p>
        </p:txBody>
      </p:sp>
      <p:sp>
        <p:nvSpPr>
          <p:cNvPr id="178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373D9D8-5535-FB65-FC9A-96BB67306E14}"/>
              </a:ext>
            </a:extLst>
          </p:cNvPr>
          <p:cNvGrpSpPr/>
          <p:nvPr/>
        </p:nvGrpSpPr>
        <p:grpSpPr>
          <a:xfrm>
            <a:off x="16407371" y="8527380"/>
            <a:ext cx="7103189" cy="1245839"/>
            <a:chOff x="11894168" y="5320601"/>
            <a:chExt cx="7103189" cy="1245839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5AE8EB76-F96C-2429-95AF-98D073F46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256"/>
            <a:stretch/>
          </p:blipFill>
          <p:spPr>
            <a:xfrm>
              <a:off x="11894168" y="5320601"/>
              <a:ext cx="4342008" cy="1245839"/>
            </a:xfrm>
            <a:prstGeom prst="rect">
              <a:avLst/>
            </a:prstGeom>
          </p:spPr>
        </p:pic>
        <p:pic>
          <p:nvPicPr>
            <p:cNvPr id="4" name="그림 3" descr="테이블이(가) 표시된 사진&#10;&#10;자동 생성된 설명">
              <a:extLst>
                <a:ext uri="{FF2B5EF4-FFF2-40B4-BE49-F238E27FC236}">
                  <a16:creationId xmlns:a16="http://schemas.microsoft.com/office/drawing/2014/main" id="{BB2E090E-A12D-98D9-3022-888918AE1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74"/>
            <a:stretch/>
          </p:blipFill>
          <p:spPr>
            <a:xfrm>
              <a:off x="16236176" y="5320601"/>
              <a:ext cx="2761181" cy="1245839"/>
            </a:xfrm>
            <a:prstGeom prst="rect">
              <a:avLst/>
            </a:prstGeom>
          </p:spPr>
        </p:pic>
      </p:grpSp>
      <p:sp>
        <p:nvSpPr>
          <p:cNvPr id="6" name="Input :…">
            <a:extLst>
              <a:ext uri="{FF2B5EF4-FFF2-40B4-BE49-F238E27FC236}">
                <a16:creationId xmlns:a16="http://schemas.microsoft.com/office/drawing/2014/main" id="{9BBDC84D-1EEE-E767-CCA9-ECD6E86C0430}"/>
              </a:ext>
            </a:extLst>
          </p:cNvPr>
          <p:cNvSpPr txBox="1">
            <a:spLocks/>
          </p:cNvSpPr>
          <p:nvPr/>
        </p:nvSpPr>
        <p:spPr>
          <a:xfrm>
            <a:off x="1541038" y="2837284"/>
            <a:ext cx="15743352" cy="804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sz="4400" dirty="0"/>
              <a:t>Neighboring points grouping methods: Ball query </a:t>
            </a:r>
            <a:r>
              <a:rPr lang="en-US" sz="4400" dirty="0">
                <a:solidFill>
                  <a:schemeClr val="tx1"/>
                </a:solidFill>
              </a:rPr>
              <a:t>vs</a:t>
            </a:r>
            <a:r>
              <a:rPr lang="en-US" sz="4400" dirty="0"/>
              <a:t> KNN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EF11CA-FF46-AFCE-FA95-B24B24E6A626}"/>
              </a:ext>
            </a:extLst>
          </p:cNvPr>
          <p:cNvSpPr/>
          <p:nvPr/>
        </p:nvSpPr>
        <p:spPr>
          <a:xfrm>
            <a:off x="4469819" y="5524147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81D252-AF53-0B15-3C48-9D8FB4BC7E19}"/>
              </a:ext>
            </a:extLst>
          </p:cNvPr>
          <p:cNvSpPr/>
          <p:nvPr/>
        </p:nvSpPr>
        <p:spPr>
          <a:xfrm>
            <a:off x="5414240" y="6142402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9D141C6-CCE8-06B8-5691-439805153B48}"/>
              </a:ext>
            </a:extLst>
          </p:cNvPr>
          <p:cNvSpPr/>
          <p:nvPr/>
        </p:nvSpPr>
        <p:spPr>
          <a:xfrm>
            <a:off x="5310440" y="8247095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3348DC-29CD-9C12-7A3F-6643A76D4FC3}"/>
              </a:ext>
            </a:extLst>
          </p:cNvPr>
          <p:cNvSpPr/>
          <p:nvPr/>
        </p:nvSpPr>
        <p:spPr>
          <a:xfrm>
            <a:off x="4031944" y="6502402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979489-81C9-1163-ED83-28B66993ACF8}"/>
              </a:ext>
            </a:extLst>
          </p:cNvPr>
          <p:cNvSpPr/>
          <p:nvPr/>
        </p:nvSpPr>
        <p:spPr>
          <a:xfrm>
            <a:off x="5130440" y="7161518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68CE73-EE9E-15DA-871B-D9788E2A7C14}"/>
              </a:ext>
            </a:extLst>
          </p:cNvPr>
          <p:cNvSpPr/>
          <p:nvPr/>
        </p:nvSpPr>
        <p:spPr>
          <a:xfrm>
            <a:off x="4323833" y="8247095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0EFB23-73AF-81FB-2B22-52BD47305AA9}"/>
              </a:ext>
            </a:extLst>
          </p:cNvPr>
          <p:cNvSpPr/>
          <p:nvPr/>
        </p:nvSpPr>
        <p:spPr>
          <a:xfrm>
            <a:off x="5234240" y="5344147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A34F50-B3F4-C0DD-6DFE-89EB349FC34C}"/>
              </a:ext>
            </a:extLst>
          </p:cNvPr>
          <p:cNvSpPr/>
          <p:nvPr/>
        </p:nvSpPr>
        <p:spPr>
          <a:xfrm>
            <a:off x="7017874" y="6940074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5AFA7C3-68A3-256D-9C42-A578924F8AF4}"/>
              </a:ext>
            </a:extLst>
          </p:cNvPr>
          <p:cNvSpPr/>
          <p:nvPr/>
        </p:nvSpPr>
        <p:spPr>
          <a:xfrm>
            <a:off x="6390994" y="8431090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D70276-FB56-3DD5-8400-9BCDE186421A}"/>
              </a:ext>
            </a:extLst>
          </p:cNvPr>
          <p:cNvSpPr/>
          <p:nvPr/>
        </p:nvSpPr>
        <p:spPr>
          <a:xfrm>
            <a:off x="6252440" y="7576321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897FD9-C483-3D35-67A9-E24658DE39CC}"/>
              </a:ext>
            </a:extLst>
          </p:cNvPr>
          <p:cNvSpPr/>
          <p:nvPr/>
        </p:nvSpPr>
        <p:spPr>
          <a:xfrm>
            <a:off x="6650998" y="7936321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87653DE-0C21-466C-F134-9CD7170C0295}"/>
              </a:ext>
            </a:extLst>
          </p:cNvPr>
          <p:cNvSpPr/>
          <p:nvPr/>
        </p:nvSpPr>
        <p:spPr>
          <a:xfrm>
            <a:off x="3699544" y="8836251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A47083-11FB-9874-978E-84EB559974DD}"/>
              </a:ext>
            </a:extLst>
          </p:cNvPr>
          <p:cNvSpPr/>
          <p:nvPr/>
        </p:nvSpPr>
        <p:spPr>
          <a:xfrm>
            <a:off x="3110950" y="4304963"/>
            <a:ext cx="3077737" cy="3077737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DCC2169-750D-C607-59E0-5B84D1080E67}"/>
              </a:ext>
            </a:extLst>
          </p:cNvPr>
          <p:cNvSpPr/>
          <p:nvPr/>
        </p:nvSpPr>
        <p:spPr>
          <a:xfrm>
            <a:off x="5264961" y="6577452"/>
            <a:ext cx="3077737" cy="3077737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4838B8D-62C5-2C70-2FA9-4F2FE31DCC27}"/>
              </a:ext>
            </a:extLst>
          </p:cNvPr>
          <p:cNvSpPr/>
          <p:nvPr/>
        </p:nvSpPr>
        <p:spPr>
          <a:xfrm>
            <a:off x="2962376" y="6883015"/>
            <a:ext cx="3077737" cy="3077737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AF2889-2782-CDCE-9B38-43B115DFAC8C}"/>
              </a:ext>
            </a:extLst>
          </p:cNvPr>
          <p:cNvSpPr/>
          <p:nvPr/>
        </p:nvSpPr>
        <p:spPr>
          <a:xfrm>
            <a:off x="16796325" y="4824419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3D7C637-A92A-19A1-FE61-85EF713E50C2}"/>
              </a:ext>
            </a:extLst>
          </p:cNvPr>
          <p:cNvSpPr/>
          <p:nvPr/>
        </p:nvSpPr>
        <p:spPr>
          <a:xfrm>
            <a:off x="16796325" y="5580109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7F074-DE4B-B491-DAA4-FA7AB453D9D7}"/>
              </a:ext>
            </a:extLst>
          </p:cNvPr>
          <p:cNvSpPr txBox="1"/>
          <p:nvPr/>
        </p:nvSpPr>
        <p:spPr>
          <a:xfrm>
            <a:off x="17488725" y="4768457"/>
            <a:ext cx="3375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Sampled point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C4794A-22A9-2244-5EC8-07F0241172A3}"/>
              </a:ext>
            </a:extLst>
          </p:cNvPr>
          <p:cNvSpPr txBox="1"/>
          <p:nvPr/>
        </p:nvSpPr>
        <p:spPr>
          <a:xfrm>
            <a:off x="17496717" y="5524147"/>
            <a:ext cx="3375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Neighboring point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B9C7562-A589-962B-FE0D-6C509C81F792}"/>
              </a:ext>
            </a:extLst>
          </p:cNvPr>
          <p:cNvSpPr/>
          <p:nvPr/>
        </p:nvSpPr>
        <p:spPr>
          <a:xfrm>
            <a:off x="11262374" y="5663832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6EE693-2DAE-CB58-9C8C-85B8077682D8}"/>
              </a:ext>
            </a:extLst>
          </p:cNvPr>
          <p:cNvSpPr/>
          <p:nvPr/>
        </p:nvSpPr>
        <p:spPr>
          <a:xfrm>
            <a:off x="12206795" y="6282087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0AA2D-40C9-4EB5-4B90-8F2F94504AD3}"/>
              </a:ext>
            </a:extLst>
          </p:cNvPr>
          <p:cNvSpPr/>
          <p:nvPr/>
        </p:nvSpPr>
        <p:spPr>
          <a:xfrm>
            <a:off x="12102995" y="8386780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AD9B5F0-0900-4BCA-379F-5DFFFFF2A817}"/>
              </a:ext>
            </a:extLst>
          </p:cNvPr>
          <p:cNvSpPr/>
          <p:nvPr/>
        </p:nvSpPr>
        <p:spPr>
          <a:xfrm>
            <a:off x="10824499" y="6642087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543B326-1016-F516-286F-67ECDF6A0B7A}"/>
              </a:ext>
            </a:extLst>
          </p:cNvPr>
          <p:cNvSpPr/>
          <p:nvPr/>
        </p:nvSpPr>
        <p:spPr>
          <a:xfrm>
            <a:off x="11922995" y="7301203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E88C305-AEDB-D52A-6445-F669923A96B0}"/>
              </a:ext>
            </a:extLst>
          </p:cNvPr>
          <p:cNvSpPr/>
          <p:nvPr/>
        </p:nvSpPr>
        <p:spPr>
          <a:xfrm>
            <a:off x="11116388" y="8386780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4B9874-7EAA-55C6-ADD6-A7F7C3FE635D}"/>
              </a:ext>
            </a:extLst>
          </p:cNvPr>
          <p:cNvSpPr/>
          <p:nvPr/>
        </p:nvSpPr>
        <p:spPr>
          <a:xfrm>
            <a:off x="12026795" y="5483832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F8366AF-F8A1-B94F-69A2-E749ACFC4816}"/>
              </a:ext>
            </a:extLst>
          </p:cNvPr>
          <p:cNvSpPr/>
          <p:nvPr/>
        </p:nvSpPr>
        <p:spPr>
          <a:xfrm>
            <a:off x="13810429" y="7079759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50B5733-DD57-54A4-1FE3-B6CEA1F1749A}"/>
              </a:ext>
            </a:extLst>
          </p:cNvPr>
          <p:cNvSpPr/>
          <p:nvPr/>
        </p:nvSpPr>
        <p:spPr>
          <a:xfrm>
            <a:off x="13183549" y="8570775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FD268BE-1F98-DD4D-323F-34C69AC3A635}"/>
              </a:ext>
            </a:extLst>
          </p:cNvPr>
          <p:cNvSpPr/>
          <p:nvPr/>
        </p:nvSpPr>
        <p:spPr>
          <a:xfrm>
            <a:off x="13044995" y="7716006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7CDEFA6-B8BE-E6F8-163B-85AEEF5B64F8}"/>
              </a:ext>
            </a:extLst>
          </p:cNvPr>
          <p:cNvSpPr/>
          <p:nvPr/>
        </p:nvSpPr>
        <p:spPr>
          <a:xfrm>
            <a:off x="13443553" y="8076006"/>
            <a:ext cx="360000" cy="360000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0C3D99-D18B-5795-AA65-BD48703D4317}"/>
              </a:ext>
            </a:extLst>
          </p:cNvPr>
          <p:cNvSpPr/>
          <p:nvPr/>
        </p:nvSpPr>
        <p:spPr>
          <a:xfrm>
            <a:off x="10492099" y="8975936"/>
            <a:ext cx="360000" cy="360000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2F99AB9-CBA5-BFC0-61C8-B0324508AA99}"/>
              </a:ext>
            </a:extLst>
          </p:cNvPr>
          <p:cNvSpPr/>
          <p:nvPr/>
        </p:nvSpPr>
        <p:spPr>
          <a:xfrm>
            <a:off x="10117794" y="4454476"/>
            <a:ext cx="2765422" cy="2765422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B23B2AD-7796-F07E-C55A-433730DE2815}"/>
              </a:ext>
            </a:extLst>
          </p:cNvPr>
          <p:cNvSpPr/>
          <p:nvPr/>
        </p:nvSpPr>
        <p:spPr>
          <a:xfrm>
            <a:off x="12792370" y="6940074"/>
            <a:ext cx="2539620" cy="253962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E17116-CB92-E7EF-4573-D38227A1378A}"/>
              </a:ext>
            </a:extLst>
          </p:cNvPr>
          <p:cNvSpPr/>
          <p:nvPr/>
        </p:nvSpPr>
        <p:spPr>
          <a:xfrm>
            <a:off x="10146655" y="7162222"/>
            <a:ext cx="2732581" cy="2889745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71B1B-5891-89C4-701D-967A5346D921}"/>
              </a:ext>
            </a:extLst>
          </p:cNvPr>
          <p:cNvSpPr txBox="1"/>
          <p:nvPr/>
        </p:nvSpPr>
        <p:spPr>
          <a:xfrm>
            <a:off x="3577347" y="10472259"/>
            <a:ext cx="3375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Ball query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35A1B7-4FC5-EF88-C786-5EA3D82150B9}"/>
              </a:ext>
            </a:extLst>
          </p:cNvPr>
          <p:cNvSpPr txBox="1"/>
          <p:nvPr/>
        </p:nvSpPr>
        <p:spPr>
          <a:xfrm>
            <a:off x="10699006" y="10469272"/>
            <a:ext cx="33755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dirty="0"/>
              <a:t>KNN (k = 3)</a:t>
            </a:r>
            <a:endParaRPr kumimoji="0" lang="ko-Kore-KR" alt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AA103B-2061-880B-68CD-1555F42BC933}"/>
              </a:ext>
            </a:extLst>
          </p:cNvPr>
          <p:cNvGrpSpPr/>
          <p:nvPr/>
        </p:nvGrpSpPr>
        <p:grpSpPr>
          <a:xfrm>
            <a:off x="3110950" y="5334934"/>
            <a:ext cx="1358869" cy="508898"/>
            <a:chOff x="3110950" y="5334934"/>
            <a:chExt cx="1358869" cy="50889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26EDE7A-BAD6-CA02-7EC2-AB5E2DF4A1A7}"/>
                </a:ext>
              </a:extLst>
            </p:cNvPr>
            <p:cNvCxnSpPr>
              <a:stCxn id="7" idx="2"/>
              <a:endCxn id="19" idx="2"/>
            </p:cNvCxnSpPr>
            <p:nvPr/>
          </p:nvCxnSpPr>
          <p:spPr>
            <a:xfrm flipH="1">
              <a:off x="3110950" y="5704147"/>
              <a:ext cx="1358869" cy="139685"/>
            </a:xfrm>
            <a:prstGeom prst="straightConnector1">
              <a:avLst/>
            </a:prstGeom>
            <a:noFill/>
            <a:ln w="25400" cap="flat">
              <a:solidFill>
                <a:srgbClr val="0070C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F068FF-66D4-C8F2-0411-85A237171CF6}"/>
                </a:ext>
              </a:extLst>
            </p:cNvPr>
            <p:cNvSpPr txBox="1"/>
            <p:nvPr/>
          </p:nvSpPr>
          <p:spPr>
            <a:xfrm>
              <a:off x="3510441" y="5334934"/>
              <a:ext cx="482197" cy="469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r</a:t>
              </a:r>
              <a:endParaRPr kumimoji="0" lang="ko-Kore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8B288D0-0C11-21EA-9631-9AA254D7D267}"/>
              </a:ext>
            </a:extLst>
          </p:cNvPr>
          <p:cNvSpPr txBox="1"/>
          <p:nvPr/>
        </p:nvSpPr>
        <p:spPr>
          <a:xfrm>
            <a:off x="15987483" y="10112193"/>
            <a:ext cx="8396517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2800" dirty="0">
                <a:solidFill>
                  <a:srgbClr val="000000"/>
                </a:solidFill>
                <a:latin typeface="NimbusRomNo9L"/>
              </a:rPr>
              <a:t>O</a:t>
            </a:r>
            <a:r>
              <a:rPr lang="en-US" altLang="ko-Kore-KR" sz="2800" dirty="0">
                <a:solidFill>
                  <a:srgbClr val="000000"/>
                </a:solidFill>
                <a:effectLst/>
                <a:latin typeface="NimbusRomNo9L"/>
              </a:rPr>
              <a:t>n ModelNet40 shapes with uniform sampling density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2800" dirty="0">
                <a:solidFill>
                  <a:srgbClr val="000000"/>
                </a:solidFill>
                <a:effectLst/>
                <a:latin typeface="NimbusRomNo9L"/>
              </a:rPr>
              <a:t>1024 points are used</a:t>
            </a:r>
            <a:endParaRPr lang="en-US" altLang="ko-Kore-KR" sz="3600" dirty="0"/>
          </a:p>
        </p:txBody>
      </p:sp>
    </p:spTree>
    <p:extLst>
      <p:ext uri="{BB962C8B-B14F-4D97-AF65-F5344CB8AC3E}">
        <p14:creationId xmlns:p14="http://schemas.microsoft.com/office/powerpoint/2010/main" val="2884032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8" grpId="0" animBg="1"/>
      <p:bldP spid="39" grpId="0" animBg="1"/>
      <p:bldP spid="40" grpId="0" animBg="1"/>
      <p:bldP spid="51" grpId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1007</Words>
  <Application>Microsoft Office PowerPoint</Application>
  <PresentationFormat>사용자 지정</PresentationFormat>
  <Paragraphs>159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Helvetica Neue</vt:lpstr>
      <vt:lpstr>Helvetica Neue Medium</vt:lpstr>
      <vt:lpstr>NimbusRomNo9L</vt:lpstr>
      <vt:lpstr>맑은 고딕</vt:lpstr>
      <vt:lpstr>함초롬바탕</vt:lpstr>
      <vt:lpstr>Arial</vt:lpstr>
      <vt:lpstr>Calibri</vt:lpstr>
      <vt:lpstr>Cambria Math</vt:lpstr>
      <vt:lpstr>21_BasicWhite</vt:lpstr>
      <vt:lpstr>PointNet++</vt:lpstr>
      <vt:lpstr>Intro - Limitation of PointNet</vt:lpstr>
      <vt:lpstr>Intro – How we find Local Features</vt:lpstr>
      <vt:lpstr>Problem Statement</vt:lpstr>
      <vt:lpstr>Method - Review of PointNet</vt:lpstr>
      <vt:lpstr>Sampling Layer</vt:lpstr>
      <vt:lpstr>Grouping layer</vt:lpstr>
      <vt:lpstr>Grouping layer</vt:lpstr>
      <vt:lpstr>Grouping layer – Ball query</vt:lpstr>
      <vt:lpstr>Grouping layer</vt:lpstr>
      <vt:lpstr>Multi-scale grouping (MSG) </vt:lpstr>
      <vt:lpstr>Multi-resolution grouping (MRG)</vt:lpstr>
      <vt:lpstr>Multi-resolution grouping (MRG)</vt:lpstr>
      <vt:lpstr>Experiments</vt:lpstr>
      <vt:lpstr>Experiments</vt:lpstr>
      <vt:lpstr>Experiments</vt:lpstr>
      <vt:lpstr>Experiments</vt:lpstr>
      <vt:lpstr>Experiments</vt:lpstr>
      <vt:lpstr>Conclusion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PointNet++</dc:title>
  <dc:creator>박준서</dc:creator>
  <cp:lastModifiedBy>근주</cp:lastModifiedBy>
  <cp:revision>60</cp:revision>
  <dcterms:modified xsi:type="dcterms:W3CDTF">2023-03-22T03:10:58Z</dcterms:modified>
</cp:coreProperties>
</file>