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77" r:id="rId4"/>
    <p:sldId id="280" r:id="rId5"/>
    <p:sldId id="278" r:id="rId6"/>
    <p:sldId id="279" r:id="rId7"/>
    <p:sldId id="260" r:id="rId8"/>
    <p:sldId id="261" r:id="rId9"/>
    <p:sldId id="262" r:id="rId10"/>
    <p:sldId id="264" r:id="rId11"/>
    <p:sldId id="263" r:id="rId12"/>
    <p:sldId id="265" r:id="rId13"/>
    <p:sldId id="275" r:id="rId14"/>
    <p:sldId id="267" r:id="rId15"/>
    <p:sldId id="276" r:id="rId16"/>
    <p:sldId id="270" r:id="rId17"/>
    <p:sldId id="271" r:id="rId18"/>
    <p:sldId id="266" r:id="rId19"/>
    <p:sldId id="272" r:id="rId20"/>
    <p:sldId id="268" r:id="rId21"/>
    <p:sldId id="273" r:id="rId22"/>
    <p:sldId id="269" r:id="rId23"/>
    <p:sldId id="274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4C79-6A98-EC44-86E4-3267BCA48D3F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A8661-DF0B-A949-A809-230A1386BE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925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6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1F708-95DC-FDCF-6F4F-D80BF026F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6FCACF-1999-BF70-7824-77B02FB54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0DD53-6801-4861-CE47-F06F59A2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278E7-0A1E-B293-A164-FB2A76A4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9A35-14E8-262B-9B4F-865A9067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BACBB-9982-FC91-9C0E-55B97B85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DC06A3-BEAB-5CA9-3AA8-36E30FDB0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2330D-3DE0-43C1-6CBF-9050DDB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9FE4E-7DA4-8295-CE94-DFC7125F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59A69-B77F-8FB7-A4DB-797272B4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56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CD9D37-1876-CCE4-C47F-15F33D479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E5F3AC-D424-AE93-3B00-223733E7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11985-533B-C00D-BAB0-8945F5F0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314F-F2DB-596D-C549-16C367DD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71696-CB48-3A0A-7351-C2CACECC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79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A6752-A09F-813F-05AD-C9A18307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C23B2-88E6-52AD-F052-AEADC428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98E53-BFB8-BF5E-A088-EDAA011E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B4D40-099B-484C-FA5B-324A2144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A0035-9056-57DE-27EE-61A77616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106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7ABB-3989-1E1F-C4A0-461344EE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085FD-0220-4505-1002-9D5582C6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75C71-0EE3-DCDC-B50C-D281E617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96ED8-C569-277C-CF19-5BE810F8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9888-AE8A-16E4-FB02-1AFCBC3B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73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5E0-13EB-0702-97AA-79A1DA6A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B88AF-09C2-815B-EFFA-A0828A7F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E7E1E7-1DF7-DD37-FA3B-FB9F2DE8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E017E-1964-A0D0-7520-643A1270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7EC18-8490-E9D7-D03B-6D6FEF35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9EC33-EDA3-C6D5-A246-28A09FB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4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6F64B-F312-A80D-5DE6-F84DBAD7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5D665-CAE9-F0B1-3EBE-810C9A2F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13A2F-2EF6-2AE0-2DFC-363C886F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BD49C0-9D33-DA2A-F49B-915FD32E5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F4480-B064-DBF6-158D-51AFF222F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1C5DE9-3CD2-1316-6C5D-915775A5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A9E35A-1BD0-4771-4456-8D5F9A0C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C3B73-A61F-664A-4809-C0C1B3B0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715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E72D1-7B32-1A64-5441-20994E3E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45D01-4A9F-B592-200F-C440F3B0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805BBE-1D1D-123B-133E-CD05F2EE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ACD845-73BB-30A3-436A-1805554C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58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80289C-2D77-F581-2A54-9C768761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46DFDD-0611-3B3E-75AB-6513C378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E3893-A37E-19AC-8C47-9E16D4C4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5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803F8-A21C-F71D-97F9-E57407FC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B951E-E510-0860-D881-B290E13CD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1CF0D-52D5-94CF-6DA8-3ED3E293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95A53-D8DB-6DBB-1638-2B4EA75C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78F42-D404-DC13-2C4A-375C6B17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F857F-D9C1-FC72-1C71-7F435FE2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496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CB4DE-BEF0-2CA9-EEBB-09BE54C5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A7AD4-C0CB-0181-E37A-61E1085EF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665A4-4871-E35B-D561-283B5AE7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209FA-CBA0-3802-07BA-B2670598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6C72B-5483-7923-3969-A2DA088A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6639-93DF-839B-F4D7-D298334A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723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45C6C-403B-FF27-03BF-E7484C80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B2083-E17D-AE07-1282-444322C8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EB98F-2DF9-CFA7-8859-A8C4F25E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A06E-F988-C84E-A50F-E32BF48D2338}" type="datetimeFigureOut">
              <a:rPr kumimoji="1" lang="ko-KR" altLang="en-US" smtClean="0"/>
              <a:t>2023. 5. 17.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EDEA4-B924-29AE-19CF-97700BF12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F4FA8-A3CD-EACA-4430-4F1D7D3DE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20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1E204-2AE1-3A96-2C38-DA590FAE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1142"/>
            <a:ext cx="9144000" cy="1909763"/>
          </a:xfrm>
        </p:spPr>
        <p:txBody>
          <a:bodyPr/>
          <a:lstStyle/>
          <a:p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창의학기제 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11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2295A1-6506-E206-C248-CA18F6CC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5325"/>
            <a:ext cx="9144000" cy="1035274"/>
          </a:xfrm>
        </p:spPr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PointPillars</a:t>
            </a:r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</a:t>
            </a:r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(2)</a:t>
            </a:r>
          </a:p>
          <a:p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5/4</a:t>
            </a: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~</a:t>
            </a: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5/17</a:t>
            </a:r>
            <a:endParaRPr kumimoji="1"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F4253-BFB3-6AF4-FD6B-6D96587319C8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EC2A4-C49E-4E15-210C-8735C63B0593}"/>
              </a:ext>
            </a:extLst>
          </p:cNvPr>
          <p:cNvSpPr txBox="1"/>
          <p:nvPr/>
        </p:nvSpPr>
        <p:spPr>
          <a:xfrm>
            <a:off x="3004456" y="3081790"/>
            <a:ext cx="618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자율주행을 위한 딥러닝 기반 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3D </a:t>
            </a:r>
            <a:r>
              <a: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객체 탐지</a:t>
            </a:r>
          </a:p>
        </p:txBody>
      </p:sp>
    </p:spTree>
    <p:extLst>
      <p:ext uri="{BB962C8B-B14F-4D97-AF65-F5344CB8AC3E}">
        <p14:creationId xmlns:p14="http://schemas.microsoft.com/office/powerpoint/2010/main" val="71262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883140" cy="3923665"/>
          </a:xfrm>
        </p:spPr>
        <p:txBody>
          <a:bodyPr>
            <a:normAutofit/>
          </a:bodyPr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Xception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환경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(2)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Colab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pro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CUDA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11.0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→ </a:t>
            </a:r>
            <a:r>
              <a:rPr lang="en-US" altLang="ko-KR" sz="180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11.8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Python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3.8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→ </a:t>
            </a:r>
            <a:r>
              <a:rPr lang="en-US" altLang="ko-KR" sz="180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3.10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mmcv-full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1.5.0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→ </a:t>
            </a:r>
            <a:r>
              <a:rPr lang="en-US" altLang="ko-KR" sz="180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2.0.0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mmdet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2.25.3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→ </a:t>
            </a:r>
            <a:r>
              <a:rPr lang="en-US" altLang="ko-KR" sz="180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3.0.0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Mmsegmentation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0.29.3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sz="180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1.0.0</a:t>
            </a:r>
          </a:p>
          <a:p>
            <a:pPr lvl="2"/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r>
              <a:rPr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개발 환경과 라이브러리 버전 변경 후 진행</a:t>
            </a:r>
            <a:endParaRPr lang="en-US" altLang="ko-KR" sz="1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148D75-4568-18D4-DE6D-96282FA1985B}"/>
              </a:ext>
            </a:extLst>
          </p:cNvPr>
          <p:cNvSpPr/>
          <p:nvPr/>
        </p:nvSpPr>
        <p:spPr>
          <a:xfrm>
            <a:off x="8403771" y="4505547"/>
            <a:ext cx="878115" cy="14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F6DB5B-1A92-6580-2D07-02D6929D82AE}"/>
              </a:ext>
            </a:extLst>
          </p:cNvPr>
          <p:cNvSpPr/>
          <p:nvPr/>
        </p:nvSpPr>
        <p:spPr>
          <a:xfrm>
            <a:off x="6830783" y="5959732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0D4A17-37E4-09E3-8082-6AB5CC76659A}"/>
              </a:ext>
            </a:extLst>
          </p:cNvPr>
          <p:cNvSpPr/>
          <p:nvPr/>
        </p:nvSpPr>
        <p:spPr>
          <a:xfrm>
            <a:off x="8294091" y="2961308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3A3696-854B-6842-B106-C890FFD7F498}"/>
              </a:ext>
            </a:extLst>
          </p:cNvPr>
          <p:cNvSpPr/>
          <p:nvPr/>
        </p:nvSpPr>
        <p:spPr>
          <a:xfrm>
            <a:off x="8303164" y="4196173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D15C51-9BDB-5A67-5FAB-FAED868CC3E4}"/>
              </a:ext>
            </a:extLst>
          </p:cNvPr>
          <p:cNvSpPr/>
          <p:nvPr/>
        </p:nvSpPr>
        <p:spPr>
          <a:xfrm>
            <a:off x="10231452" y="2961308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B7C236-7F0A-554B-4400-C45EBE41FA18}"/>
              </a:ext>
            </a:extLst>
          </p:cNvPr>
          <p:cNvSpPr/>
          <p:nvPr/>
        </p:nvSpPr>
        <p:spPr>
          <a:xfrm>
            <a:off x="10274472" y="4799655"/>
            <a:ext cx="1161036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839829-A65E-2F52-4B88-06C8AB97C39E}"/>
              </a:ext>
            </a:extLst>
          </p:cNvPr>
          <p:cNvSpPr/>
          <p:nvPr/>
        </p:nvSpPr>
        <p:spPr>
          <a:xfrm>
            <a:off x="6830783" y="2961307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60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Xception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(2)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FB395F6-1342-2506-1B8E-46923FC09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44493"/>
              </p:ext>
            </p:extLst>
          </p:nvPr>
        </p:nvGraphicFramePr>
        <p:xfrm>
          <a:off x="1849120" y="2677935"/>
          <a:ext cx="8128000" cy="2064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AP40 3D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Baseline</a:t>
                      </a:r>
                      <a:endParaRPr lang="ko-KR" altLang="en-US" sz="1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76.5692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64.3555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60.7544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89616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Xception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(epoch=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74.5481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(-2.02)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64.2538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60.7603 </a:t>
                      </a:r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(+0.006)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Xception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en-US" altLang="ko-KR" sz="1200" b="1" dirty="0" err="1"/>
                        <a:t>max_points</a:t>
                      </a:r>
                      <a:r>
                        <a:rPr lang="en-US" altLang="ko-KR" sz="1200" b="1" dirty="0"/>
                        <a:t>= 64)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75.0692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(-1.5)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64.4655 </a:t>
                      </a:r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(+0.11)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60.2324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(-0.5)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3578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942596-AE19-B84E-36E9-DA0D48C296FA}"/>
              </a:ext>
            </a:extLst>
          </p:cNvPr>
          <p:cNvSpPr txBox="1"/>
          <p:nvPr/>
        </p:nvSpPr>
        <p:spPr>
          <a:xfrm>
            <a:off x="1849120" y="5048755"/>
            <a:ext cx="86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kumimoji="1" lang="en-US" altLang="ko-KR" dirty="0"/>
              <a:t>Baseline</a:t>
            </a:r>
            <a:r>
              <a:rPr kumimoji="1" lang="ko-KR" altLang="en-US" dirty="0"/>
              <a:t>과 비교했을 때 비슷하게 값이 나오는 것을 확인</a:t>
            </a:r>
          </a:p>
        </p:txBody>
      </p:sp>
    </p:spTree>
    <p:extLst>
      <p:ext uri="{BB962C8B-B14F-4D97-AF65-F5344CB8AC3E}">
        <p14:creationId xmlns:p14="http://schemas.microsoft.com/office/powerpoint/2010/main" val="297937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Xception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추후 개선 방안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2202922-8DE9-5D92-7435-DAB2FBDD051A}"/>
              </a:ext>
            </a:extLst>
          </p:cNvPr>
          <p:cNvSpPr txBox="1">
            <a:spLocks/>
          </p:cNvSpPr>
          <p:nvPr/>
        </p:nvSpPr>
        <p:spPr>
          <a:xfrm>
            <a:off x="1250769" y="2237105"/>
            <a:ext cx="4321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Layer – Middle flow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반복 증가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" name="그림 8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A0E17735-3EBE-457F-5EA1-1AACB4B37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r="62972"/>
          <a:stretch/>
        </p:blipFill>
        <p:spPr>
          <a:xfrm>
            <a:off x="2186940" y="3110674"/>
            <a:ext cx="2024742" cy="3612706"/>
          </a:xfrm>
          <a:prstGeom prst="rect">
            <a:avLst/>
          </a:prstGeom>
        </p:spPr>
      </p:pic>
      <p:pic>
        <p:nvPicPr>
          <p:cNvPr id="10" name="그림 9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1171DEDE-C913-2038-2513-78FBD8953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26" r="38242"/>
          <a:stretch/>
        </p:blipFill>
        <p:spPr>
          <a:xfrm>
            <a:off x="4222568" y="3110674"/>
            <a:ext cx="1404257" cy="3612706"/>
          </a:xfrm>
          <a:prstGeom prst="rect">
            <a:avLst/>
          </a:prstGeom>
        </p:spPr>
      </p:pic>
      <p:pic>
        <p:nvPicPr>
          <p:cNvPr id="11" name="그림 10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1EAFB0F9-D250-0C4B-48E1-F9E340CEE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0" t="1" r="2534" b="37915"/>
          <a:stretch/>
        </p:blipFill>
        <p:spPr>
          <a:xfrm>
            <a:off x="5637711" y="3099788"/>
            <a:ext cx="2024742" cy="2242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401AD1-344C-E44C-9AE8-2AA15E8FBFFB}"/>
              </a:ext>
            </a:extLst>
          </p:cNvPr>
          <p:cNvSpPr txBox="1"/>
          <p:nvPr/>
        </p:nvSpPr>
        <p:spPr>
          <a:xfrm>
            <a:off x="4325065" y="5527089"/>
            <a:ext cx="119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r>
              <a:rPr kumimoji="1" lang="ko-KR" altLang="en-US" b="1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번 </a:t>
            </a:r>
            <a:r>
              <a:rPr kumimoji="1" lang="ko-KR" altLang="en-US" b="1" dirty="0">
                <a:latin typeface="Gulim" panose="020B0600000101010101" pitchFamily="34" charset="-127"/>
                <a:ea typeface="Gulim" panose="020B0600000101010101" pitchFamily="34" charset="-127"/>
              </a:rPr>
              <a:t>반복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090861-F99D-2F1A-68FA-40B4D95E9405}"/>
              </a:ext>
            </a:extLst>
          </p:cNvPr>
          <p:cNvSpPr/>
          <p:nvPr/>
        </p:nvSpPr>
        <p:spPr>
          <a:xfrm>
            <a:off x="4494711" y="4917027"/>
            <a:ext cx="878115" cy="14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F68A6B-39D8-3F10-B51E-CE4AE55B5FB7}"/>
              </a:ext>
            </a:extLst>
          </p:cNvPr>
          <p:cNvCxnSpPr/>
          <p:nvPr/>
        </p:nvCxnSpPr>
        <p:spPr>
          <a:xfrm flipV="1">
            <a:off x="4924695" y="5157651"/>
            <a:ext cx="0" cy="35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09CEE79D-AE7B-2BE3-6ED3-4E5EF03CD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t="26524" r="62972" b="53045"/>
          <a:stretch/>
        </p:blipFill>
        <p:spPr>
          <a:xfrm>
            <a:off x="2186940" y="4832654"/>
            <a:ext cx="2024742" cy="738130"/>
          </a:xfrm>
          <a:prstGeom prst="rect">
            <a:avLst/>
          </a:prstGeom>
        </p:spPr>
      </p:pic>
      <p:pic>
        <p:nvPicPr>
          <p:cNvPr id="16" name="그림 15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771363D0-A71C-8066-3BC7-22A0E58AB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t="48337" r="62972" b="31232"/>
          <a:stretch/>
        </p:blipFill>
        <p:spPr>
          <a:xfrm>
            <a:off x="2186940" y="5625523"/>
            <a:ext cx="2024742" cy="73813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E35643-936C-08F2-EB6A-87F831C3950A}"/>
              </a:ext>
            </a:extLst>
          </p:cNvPr>
          <p:cNvSpPr/>
          <p:nvPr/>
        </p:nvSpPr>
        <p:spPr>
          <a:xfrm>
            <a:off x="2921723" y="6371212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2F84A-1EBF-A5E5-8A1D-A7ABA79BB6D8}"/>
              </a:ext>
            </a:extLst>
          </p:cNvPr>
          <p:cNvSpPr/>
          <p:nvPr/>
        </p:nvSpPr>
        <p:spPr>
          <a:xfrm>
            <a:off x="4385031" y="3372788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F29201-28EC-D57D-2213-243ECED70E95}"/>
              </a:ext>
            </a:extLst>
          </p:cNvPr>
          <p:cNvSpPr/>
          <p:nvPr/>
        </p:nvSpPr>
        <p:spPr>
          <a:xfrm>
            <a:off x="4394104" y="4607653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2D14BE-61D1-033F-71DB-130F23E8AA58}"/>
              </a:ext>
            </a:extLst>
          </p:cNvPr>
          <p:cNvSpPr/>
          <p:nvPr/>
        </p:nvSpPr>
        <p:spPr>
          <a:xfrm>
            <a:off x="6322392" y="3372788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1C36F4-E76C-8DFA-2CC8-C11FD0454562}"/>
              </a:ext>
            </a:extLst>
          </p:cNvPr>
          <p:cNvSpPr/>
          <p:nvPr/>
        </p:nvSpPr>
        <p:spPr>
          <a:xfrm>
            <a:off x="6365412" y="5211135"/>
            <a:ext cx="1161036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림 21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289DEC32-7C4F-4222-C5DE-B6800C011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4394104" y="3677969"/>
            <a:ext cx="1199264" cy="235916"/>
          </a:xfrm>
          <a:prstGeom prst="rect">
            <a:avLst/>
          </a:prstGeom>
        </p:spPr>
      </p:pic>
      <p:pic>
        <p:nvPicPr>
          <p:cNvPr id="23" name="그림 22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8368D98B-EA92-EA43-86C6-FF7EBB097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4389225" y="3921794"/>
            <a:ext cx="1199264" cy="235916"/>
          </a:xfrm>
          <a:prstGeom prst="rect">
            <a:avLst/>
          </a:prstGeom>
        </p:spPr>
      </p:pic>
      <p:pic>
        <p:nvPicPr>
          <p:cNvPr id="24" name="그림 23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24ACF42F-FD39-7E98-3D17-C152A5345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4394104" y="4156604"/>
            <a:ext cx="1199264" cy="235916"/>
          </a:xfrm>
          <a:prstGeom prst="rect">
            <a:avLst/>
          </a:prstGeom>
        </p:spPr>
      </p:pic>
      <p:pic>
        <p:nvPicPr>
          <p:cNvPr id="25" name="그림 24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CA3BCE3D-079E-E55C-11BB-C97925F80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6245476" y="3690984"/>
            <a:ext cx="1344246" cy="235916"/>
          </a:xfrm>
          <a:prstGeom prst="rect">
            <a:avLst/>
          </a:prstGeom>
        </p:spPr>
      </p:pic>
      <p:pic>
        <p:nvPicPr>
          <p:cNvPr id="26" name="그림 25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BF64A0AC-A7BC-03A4-1721-1BC4C4B6E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6257623" y="3921794"/>
            <a:ext cx="1344246" cy="235916"/>
          </a:xfrm>
          <a:prstGeom prst="rect">
            <a:avLst/>
          </a:prstGeom>
        </p:spPr>
      </p:pic>
      <p:pic>
        <p:nvPicPr>
          <p:cNvPr id="27" name="그림 26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7BB363A6-C68B-5FFF-BD03-122810839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6249531" y="4448506"/>
            <a:ext cx="1344246" cy="235916"/>
          </a:xfrm>
          <a:prstGeom prst="rect">
            <a:avLst/>
          </a:prstGeom>
        </p:spPr>
      </p:pic>
      <p:pic>
        <p:nvPicPr>
          <p:cNvPr id="28" name="그림 27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A694250B-AD6F-D441-3491-4BCE9B2F6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6249531" y="4703770"/>
            <a:ext cx="1344246" cy="23591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22F581-DF51-6227-E0D8-F7E62B538846}"/>
              </a:ext>
            </a:extLst>
          </p:cNvPr>
          <p:cNvSpPr/>
          <p:nvPr/>
        </p:nvSpPr>
        <p:spPr>
          <a:xfrm>
            <a:off x="2921723" y="3372787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544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06379960-7557-4370-F112-31562105AB93}"/>
              </a:ext>
            </a:extLst>
          </p:cNvPr>
          <p:cNvGrpSpPr/>
          <p:nvPr/>
        </p:nvGrpSpPr>
        <p:grpSpPr>
          <a:xfrm>
            <a:off x="1731289" y="2420371"/>
            <a:ext cx="9217567" cy="3267302"/>
            <a:chOff x="1731289" y="2420371"/>
            <a:chExt cx="9217567" cy="3267302"/>
          </a:xfrm>
        </p:grpSpPr>
        <p:pic>
          <p:nvPicPr>
            <p:cNvPr id="11" name="그림 10" descr="텍스트, 도표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158E8CD2-3099-8799-77E7-B89E95849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1289" y="2420371"/>
              <a:ext cx="9145361" cy="273866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3765CEB-3F16-007F-A05C-BF76F585982B}"/>
                </a:ext>
              </a:extLst>
            </p:cNvPr>
            <p:cNvSpPr/>
            <p:nvPr/>
          </p:nvSpPr>
          <p:spPr>
            <a:xfrm>
              <a:off x="6303969" y="3629194"/>
              <a:ext cx="4644887" cy="20584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CSPDarkNet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3D50B6-3095-C1A3-6D8B-57E08B37B01F}"/>
              </a:ext>
            </a:extLst>
          </p:cNvPr>
          <p:cNvGrpSpPr/>
          <p:nvPr/>
        </p:nvGrpSpPr>
        <p:grpSpPr>
          <a:xfrm>
            <a:off x="6303969" y="3629194"/>
            <a:ext cx="5722848" cy="2874035"/>
            <a:chOff x="6282085" y="3639312"/>
            <a:chExt cx="5722848" cy="2874035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086C343-B4BE-0132-BD40-437344DDB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1326" y="3766782"/>
              <a:ext cx="3543607" cy="2746565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D81B6D8-304B-45B7-C085-D6D2CF127FB1}"/>
                </a:ext>
              </a:extLst>
            </p:cNvPr>
            <p:cNvGrpSpPr/>
            <p:nvPr/>
          </p:nvGrpSpPr>
          <p:grpSpPr>
            <a:xfrm>
              <a:off x="6282085" y="3639312"/>
              <a:ext cx="2179241" cy="2570901"/>
              <a:chOff x="6275261" y="3646401"/>
              <a:chExt cx="2179241" cy="2570901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47622C1A-EA95-90AB-75D7-FAF79A457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5261" y="3646401"/>
                <a:ext cx="2179241" cy="2570901"/>
              </a:xfrm>
              <a:prstGeom prst="rect">
                <a:avLst/>
              </a:prstGeom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22E25B3-03CF-9AE4-D16E-CED2A2FE98B3}"/>
                  </a:ext>
                </a:extLst>
              </p:cNvPr>
              <p:cNvSpPr/>
              <p:nvPr/>
            </p:nvSpPr>
            <p:spPr>
              <a:xfrm>
                <a:off x="6448074" y="4314083"/>
                <a:ext cx="163773" cy="15580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0EDAF3-55F4-CFDC-05AF-C59F7071DF54}"/>
                  </a:ext>
                </a:extLst>
              </p:cNvPr>
              <p:cNvSpPr/>
              <p:nvPr/>
            </p:nvSpPr>
            <p:spPr>
              <a:xfrm>
                <a:off x="6448074" y="5093516"/>
                <a:ext cx="163773" cy="15580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E094E8C5-5CE2-6203-BDFD-22EC5F0B00A5}"/>
                  </a:ext>
                </a:extLst>
              </p:cNvPr>
              <p:cNvSpPr/>
              <p:nvPr/>
            </p:nvSpPr>
            <p:spPr>
              <a:xfrm>
                <a:off x="6448074" y="5912321"/>
                <a:ext cx="163773" cy="15580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A3FB69-3176-B40E-F983-C981E46FEDE6}"/>
              </a:ext>
            </a:extLst>
          </p:cNvPr>
          <p:cNvSpPr txBox="1"/>
          <p:nvPr/>
        </p:nvSpPr>
        <p:spPr>
          <a:xfrm>
            <a:off x="783771" y="5171598"/>
            <a:ext cx="5406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Windows</a:t>
            </a:r>
            <a:r>
              <a:rPr lang="ko-KR" altLang="en-US" dirty="0"/>
              <a:t> </a:t>
            </a:r>
            <a:r>
              <a:rPr lang="en-US" altLang="ko-KR" dirty="0"/>
              <a:t>11 with RTX 3090 24G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VSCode</a:t>
            </a:r>
            <a:r>
              <a:rPr lang="en-US" altLang="ko-KR" dirty="0"/>
              <a:t>, Python 3.7, CUDA==11.7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PointPillars</a:t>
            </a:r>
            <a:r>
              <a:rPr lang="en-US" altLang="ko-KR" dirty="0"/>
              <a:t>, YOLOv4, YOLOv6 </a:t>
            </a:r>
            <a:r>
              <a:rPr lang="en-US" altLang="ko-KR" dirty="0" err="1"/>
              <a:t>Pytorch</a:t>
            </a:r>
            <a:r>
              <a:rPr lang="en-US" altLang="ko-KR" dirty="0"/>
              <a:t>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03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1629" cy="4495662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CSPDarkNet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BDF8B-FD9C-A8DC-F10D-2982C962E0C3}"/>
              </a:ext>
            </a:extLst>
          </p:cNvPr>
          <p:cNvSpPr txBox="1">
            <a:spLocks/>
          </p:cNvSpPr>
          <p:nvPr/>
        </p:nvSpPr>
        <p:spPr>
          <a:xfrm>
            <a:off x="6627165" y="1442521"/>
            <a:ext cx="4321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CSPBEPBackbone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544123B-958E-9F8F-B9D3-7BEE4C742F22}"/>
              </a:ext>
            </a:extLst>
          </p:cNvPr>
          <p:cNvGrpSpPr/>
          <p:nvPr/>
        </p:nvGrpSpPr>
        <p:grpSpPr>
          <a:xfrm>
            <a:off x="721941" y="2370762"/>
            <a:ext cx="4677872" cy="3624592"/>
            <a:chOff x="5740135" y="2680674"/>
            <a:chExt cx="3451979" cy="266343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939795F-D57B-F529-9FF6-295A0B4FF71A}"/>
                </a:ext>
              </a:extLst>
            </p:cNvPr>
            <p:cNvGrpSpPr/>
            <p:nvPr/>
          </p:nvGrpSpPr>
          <p:grpSpPr>
            <a:xfrm>
              <a:off x="5740135" y="2680674"/>
              <a:ext cx="3451979" cy="2663438"/>
              <a:chOff x="6282085" y="3639312"/>
              <a:chExt cx="3451979" cy="2663438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AD21F16-7FAD-6EC8-B875-C8B50CAE5C55}"/>
                  </a:ext>
                </a:extLst>
              </p:cNvPr>
              <p:cNvGrpSpPr/>
              <p:nvPr/>
            </p:nvGrpSpPr>
            <p:grpSpPr>
              <a:xfrm>
                <a:off x="6282085" y="3639312"/>
                <a:ext cx="2179241" cy="2570901"/>
                <a:chOff x="6275261" y="3646401"/>
                <a:chExt cx="2179241" cy="2570901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4177231B-81BB-F6D9-C582-1E4BC988F5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75261" y="3646401"/>
                  <a:ext cx="2179241" cy="2570901"/>
                </a:xfrm>
                <a:prstGeom prst="rect">
                  <a:avLst/>
                </a:prstGeom>
              </p:spPr>
            </p:pic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DD6E2ACF-903A-8A71-94A6-F29E4F199770}"/>
                    </a:ext>
                  </a:extLst>
                </p:cNvPr>
                <p:cNvSpPr/>
                <p:nvPr/>
              </p:nvSpPr>
              <p:spPr>
                <a:xfrm>
                  <a:off x="6448074" y="4314083"/>
                  <a:ext cx="163773" cy="15580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46DA4CD-E5ED-7F15-FAB0-4EA080514119}"/>
                    </a:ext>
                  </a:extLst>
                </p:cNvPr>
                <p:cNvSpPr/>
                <p:nvPr/>
              </p:nvSpPr>
              <p:spPr>
                <a:xfrm>
                  <a:off x="6448074" y="5093516"/>
                  <a:ext cx="163773" cy="15580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445525D2-75CA-3D04-810C-5C4E15B67D91}"/>
                    </a:ext>
                  </a:extLst>
                </p:cNvPr>
                <p:cNvSpPr/>
                <p:nvPr/>
              </p:nvSpPr>
              <p:spPr>
                <a:xfrm>
                  <a:off x="6448074" y="5912321"/>
                  <a:ext cx="163773" cy="15580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077B7559-BA9E-1341-9243-F0EA60EC0088}"/>
                  </a:ext>
                </a:extLst>
              </p:cNvPr>
              <p:cNvGrpSpPr/>
              <p:nvPr/>
            </p:nvGrpSpPr>
            <p:grpSpPr>
              <a:xfrm>
                <a:off x="7671627" y="4124769"/>
                <a:ext cx="2062437" cy="2177981"/>
                <a:chOff x="8230268" y="4214481"/>
                <a:chExt cx="2062437" cy="1930408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A72C31-0B9D-467E-1C7B-5EE51BEDDE72}"/>
                    </a:ext>
                  </a:extLst>
                </p:cNvPr>
                <p:cNvSpPr txBox="1"/>
                <p:nvPr/>
              </p:nvSpPr>
              <p:spPr>
                <a:xfrm>
                  <a:off x="8251870" y="4458152"/>
                  <a:ext cx="204083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6, 64, 248, 216</a:t>
                  </a:r>
                  <a:endParaRPr lang="ko-KR" altLang="en-US" sz="1200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4B5005-AC44-3E45-5133-294A31B3ECB5}"/>
                    </a:ext>
                  </a:extLst>
                </p:cNvPr>
                <p:cNvSpPr txBox="1"/>
                <p:nvPr/>
              </p:nvSpPr>
              <p:spPr>
                <a:xfrm>
                  <a:off x="8251870" y="4214481"/>
                  <a:ext cx="11898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Batch, </a:t>
                  </a:r>
                  <a:r>
                    <a:rPr lang="en-US" altLang="ko-KR" sz="1200" dirty="0" err="1"/>
                    <a:t>ch</a:t>
                  </a:r>
                  <a:r>
                    <a:rPr lang="en-US" altLang="ko-KR" sz="1200" dirty="0"/>
                    <a:t>, w, h</a:t>
                  </a:r>
                  <a:endParaRPr lang="ko-KR" altLang="en-US" sz="1200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C3AC0BD-36FF-C860-3A59-4D6C3A0ABC9D}"/>
                    </a:ext>
                  </a:extLst>
                </p:cNvPr>
                <p:cNvSpPr txBox="1"/>
                <p:nvPr/>
              </p:nvSpPr>
              <p:spPr>
                <a:xfrm>
                  <a:off x="8230268" y="5190123"/>
                  <a:ext cx="204083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6, 128, 124, 108</a:t>
                  </a:r>
                  <a:endParaRPr lang="ko-KR" altLang="en-US" sz="120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2D5CD17-0279-3319-A4BA-A9864BDF8EB8}"/>
                    </a:ext>
                  </a:extLst>
                </p:cNvPr>
                <p:cNvSpPr txBox="1"/>
                <p:nvPr/>
              </p:nvSpPr>
              <p:spPr>
                <a:xfrm>
                  <a:off x="8243076" y="5867890"/>
                  <a:ext cx="204083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6, 256, 62, 54</a:t>
                  </a:r>
                  <a:endParaRPr lang="ko-KR" altLang="en-US" sz="1200" dirty="0"/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267921-1BC3-6C59-B01D-009F0A82FD57}"/>
                </a:ext>
              </a:extLst>
            </p:cNvPr>
            <p:cNvSpPr txBox="1"/>
            <p:nvPr/>
          </p:nvSpPr>
          <p:spPr>
            <a:xfrm>
              <a:off x="5851245" y="3287759"/>
              <a:ext cx="534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3x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5FE6BE-378C-B86C-5DAD-1736A3642EB1}"/>
                </a:ext>
              </a:extLst>
            </p:cNvPr>
            <p:cNvSpPr txBox="1"/>
            <p:nvPr/>
          </p:nvSpPr>
          <p:spPr>
            <a:xfrm>
              <a:off x="5860456" y="4074135"/>
              <a:ext cx="534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5x</a:t>
              </a:r>
              <a:endParaRPr lang="ko-KR" altLang="en-US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632EE4-26D7-8FED-5F88-7362F504E124}"/>
                </a:ext>
              </a:extLst>
            </p:cNvPr>
            <p:cNvSpPr txBox="1"/>
            <p:nvPr/>
          </p:nvSpPr>
          <p:spPr>
            <a:xfrm>
              <a:off x="5841092" y="4882345"/>
              <a:ext cx="534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5x</a:t>
              </a:r>
              <a:endParaRPr lang="ko-KR" altLang="en-US" sz="12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7BA9E5A-CCA4-4754-5DF5-50A4B8ED5F06}"/>
              </a:ext>
            </a:extLst>
          </p:cNvPr>
          <p:cNvSpPr txBox="1"/>
          <p:nvPr/>
        </p:nvSpPr>
        <p:spPr>
          <a:xfrm>
            <a:off x="3847535" y="2521064"/>
            <a:ext cx="25519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lt"/>
              </a:rPr>
              <a:t>논문에서 </a:t>
            </a:r>
            <a:r>
              <a:rPr lang="en-US" altLang="ko-KR" sz="1500" dirty="0">
                <a:latin typeface="+mj-lt"/>
              </a:rPr>
              <a:t>mish </a:t>
            </a:r>
            <a:r>
              <a:rPr lang="ko-KR" altLang="en-US" sz="1500" dirty="0">
                <a:latin typeface="+mj-lt"/>
              </a:rPr>
              <a:t>대신 </a:t>
            </a:r>
            <a:r>
              <a:rPr lang="en-US" altLang="ko-KR" sz="1500" dirty="0" err="1">
                <a:latin typeface="+mj-lt"/>
              </a:rPr>
              <a:t>Leaky_ReLU</a:t>
            </a:r>
            <a:r>
              <a:rPr lang="en-US" altLang="ko-KR" sz="1500" dirty="0">
                <a:latin typeface="+mj-lt"/>
              </a:rPr>
              <a:t> </a:t>
            </a:r>
            <a:r>
              <a:rPr lang="ko-KR" altLang="en-US" sz="1500" dirty="0">
                <a:latin typeface="+mj-lt"/>
              </a:rPr>
              <a:t>사용하여</a:t>
            </a:r>
            <a:r>
              <a:rPr lang="en-US" altLang="ko-KR" sz="1500" dirty="0">
                <a:latin typeface="+mj-lt"/>
              </a:rPr>
              <a:t> Activation</a:t>
            </a:r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function</a:t>
            </a:r>
            <a:r>
              <a:rPr lang="ko-KR" altLang="en-US" sz="1500" dirty="0">
                <a:latin typeface="+mj-lt"/>
              </a:rPr>
              <a:t>을 </a:t>
            </a:r>
            <a:r>
              <a:rPr lang="en-US" altLang="ko-KR" sz="1500" dirty="0" err="1">
                <a:latin typeface="+mj-lt"/>
              </a:rPr>
              <a:t>Leaky_ReLU</a:t>
            </a:r>
            <a:r>
              <a:rPr lang="ko-KR" altLang="en-US" sz="1500" dirty="0">
                <a:latin typeface="+mj-lt"/>
              </a:rPr>
              <a:t>로 사용</a:t>
            </a:r>
            <a:endParaRPr lang="en-US" altLang="ko-KR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lt"/>
              </a:rPr>
              <a:t>기존 </a:t>
            </a:r>
            <a:r>
              <a:rPr lang="en-US" altLang="ko-KR" sz="1500" dirty="0">
                <a:latin typeface="+mj-lt"/>
              </a:rPr>
              <a:t>CSPDarkNet53</a:t>
            </a:r>
            <a:r>
              <a:rPr lang="ko-KR" altLang="en-US" sz="1500" dirty="0">
                <a:latin typeface="+mj-lt"/>
              </a:rPr>
              <a:t>은 </a:t>
            </a:r>
            <a:r>
              <a:rPr lang="en-US" altLang="ko-KR" sz="1500" dirty="0">
                <a:latin typeface="+mj-lt"/>
              </a:rPr>
              <a:t>CSP block</a:t>
            </a:r>
            <a:r>
              <a:rPr lang="ko-KR" altLang="en-US" sz="1500" dirty="0">
                <a:latin typeface="+mj-lt"/>
              </a:rPr>
              <a:t>을 </a:t>
            </a:r>
            <a:r>
              <a:rPr lang="en-US" altLang="ko-KR" sz="1500" dirty="0">
                <a:latin typeface="+mj-lt"/>
              </a:rPr>
              <a:t>1, 2, 8, 8, 4</a:t>
            </a:r>
            <a:r>
              <a:rPr lang="ko-KR" altLang="en-US" sz="1500" dirty="0">
                <a:latin typeface="+mj-lt"/>
              </a:rPr>
              <a:t>번씩 반복하여 </a:t>
            </a:r>
            <a:r>
              <a:rPr lang="en-US" altLang="ko-KR" sz="1500" dirty="0">
                <a:latin typeface="+mj-lt"/>
              </a:rPr>
              <a:t>5</a:t>
            </a:r>
            <a:r>
              <a:rPr lang="ko-KR" altLang="en-US" sz="1500" dirty="0">
                <a:latin typeface="+mj-lt"/>
              </a:rPr>
              <a:t>층을 사용하지만</a:t>
            </a:r>
            <a:r>
              <a:rPr lang="en-US" altLang="ko-KR" sz="1500" dirty="0">
                <a:latin typeface="+mj-lt"/>
              </a:rPr>
              <a:t>, </a:t>
            </a:r>
            <a:r>
              <a:rPr lang="en-US" altLang="ko-KR" sz="1500" dirty="0" err="1">
                <a:latin typeface="+mj-lt"/>
              </a:rPr>
              <a:t>PointPillars</a:t>
            </a:r>
            <a:r>
              <a:rPr lang="ko-KR" altLang="en-US" sz="1500" dirty="0">
                <a:latin typeface="+mj-lt"/>
              </a:rPr>
              <a:t>의 </a:t>
            </a:r>
            <a:r>
              <a:rPr lang="en-US" altLang="ko-KR" sz="1500" dirty="0">
                <a:latin typeface="+mj-lt"/>
              </a:rPr>
              <a:t>Backbone</a:t>
            </a:r>
            <a:r>
              <a:rPr lang="ko-KR" altLang="en-US" sz="1500" dirty="0">
                <a:latin typeface="+mj-lt"/>
              </a:rPr>
              <a:t>의 경우 </a:t>
            </a:r>
            <a:r>
              <a:rPr lang="en-US" altLang="ko-KR" sz="1500" dirty="0">
                <a:latin typeface="+mj-lt"/>
              </a:rPr>
              <a:t>3</a:t>
            </a:r>
            <a:r>
              <a:rPr lang="ko-KR" altLang="en-US" sz="1500" dirty="0">
                <a:latin typeface="+mj-lt"/>
              </a:rPr>
              <a:t>개의 </a:t>
            </a:r>
            <a:r>
              <a:rPr lang="en-US" altLang="ko-KR" sz="1500" dirty="0">
                <a:latin typeface="+mj-lt"/>
              </a:rPr>
              <a:t>output channels [64, 128, 256]</a:t>
            </a:r>
            <a:r>
              <a:rPr lang="ko-KR" altLang="en-US" sz="1500" dirty="0">
                <a:latin typeface="+mj-lt"/>
              </a:rPr>
              <a:t>만이 필요하기에 </a:t>
            </a:r>
            <a:r>
              <a:rPr lang="en-US" altLang="ko-KR" sz="1500" dirty="0">
                <a:latin typeface="+mj-lt"/>
              </a:rPr>
              <a:t>3</a:t>
            </a:r>
            <a:r>
              <a:rPr lang="ko-KR" altLang="en-US" sz="1500" dirty="0">
                <a:latin typeface="+mj-lt"/>
              </a:rPr>
              <a:t>층으로 만들고 각블록을 </a:t>
            </a:r>
            <a:r>
              <a:rPr lang="en-US" altLang="ko-KR" sz="1500" dirty="0">
                <a:latin typeface="+mj-lt"/>
              </a:rPr>
              <a:t>3, 5, 5</a:t>
            </a:r>
            <a:r>
              <a:rPr lang="ko-KR" altLang="en-US" sz="1500" dirty="0">
                <a:latin typeface="+mj-lt"/>
              </a:rPr>
              <a:t>번씩 반복함</a:t>
            </a:r>
            <a:endParaRPr lang="en-US" altLang="ko-KR" sz="1500" dirty="0">
              <a:latin typeface="+mj-lt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67933BB-0A3D-1718-C4F3-26D4ECFD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705" y="2564442"/>
            <a:ext cx="2870641" cy="310197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BEC9957-CECA-2E36-A18B-D54452150B5E}"/>
              </a:ext>
            </a:extLst>
          </p:cNvPr>
          <p:cNvSpPr txBox="1"/>
          <p:nvPr/>
        </p:nvSpPr>
        <p:spPr>
          <a:xfrm>
            <a:off x="9555811" y="2768084"/>
            <a:ext cx="24023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YOLOv6_l</a:t>
            </a:r>
            <a:r>
              <a:rPr lang="ko-KR" altLang="en-US" sz="1500" dirty="0"/>
              <a:t>의 </a:t>
            </a:r>
            <a:r>
              <a:rPr lang="en-US" altLang="ko-KR" sz="1500" dirty="0"/>
              <a:t>Backbone</a:t>
            </a:r>
            <a:r>
              <a:rPr lang="ko-KR" altLang="en-US" sz="1500" dirty="0"/>
              <a:t>으로 사용됨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CSPDarkNet</a:t>
            </a:r>
            <a:r>
              <a:rPr lang="ko-KR" altLang="en-US" sz="1500" dirty="0"/>
              <a:t>과 같은</a:t>
            </a:r>
            <a:r>
              <a:rPr lang="en-US" altLang="ko-KR" sz="1500" dirty="0"/>
              <a:t> </a:t>
            </a:r>
            <a:r>
              <a:rPr lang="ko-KR" altLang="en-US" sz="1500" dirty="0"/>
              <a:t>구조를 사용하여 진행하였고 </a:t>
            </a:r>
            <a:r>
              <a:rPr lang="en-US" altLang="ko-KR" sz="1500" dirty="0"/>
              <a:t>CSP block</a:t>
            </a:r>
            <a:r>
              <a:rPr lang="ko-KR" altLang="en-US" sz="1500" dirty="0"/>
              <a:t>만 교체하여 </a:t>
            </a:r>
            <a:r>
              <a:rPr lang="en-US" altLang="ko-KR" sz="1500" dirty="0"/>
              <a:t>Backbone</a:t>
            </a:r>
            <a:r>
              <a:rPr lang="ko-KR" altLang="en-US" sz="1500" dirty="0"/>
              <a:t>으로 사용함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RepVGG</a:t>
            </a:r>
            <a:r>
              <a:rPr lang="ko-KR" altLang="en-US" sz="1600" dirty="0"/>
              <a:t> </a:t>
            </a:r>
            <a:r>
              <a:rPr lang="en-US" altLang="ko-KR" sz="1600" dirty="0"/>
              <a:t>block</a:t>
            </a:r>
            <a:r>
              <a:rPr lang="en-US" altLang="ko-KR" sz="1500" dirty="0"/>
              <a:t> 3</a:t>
            </a:r>
            <a:r>
              <a:rPr lang="ko-KR" altLang="en-US" sz="1500" dirty="0"/>
              <a:t>층 과 </a:t>
            </a:r>
            <a:r>
              <a:rPr lang="en-US" altLang="ko-KR" sz="1500" dirty="0"/>
              <a:t>3, 5, 5 </a:t>
            </a:r>
            <a:r>
              <a:rPr lang="ko-KR" altLang="en-US" sz="1500" dirty="0"/>
              <a:t>번씩 반복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04CA9-A3B0-8A34-77B2-9F5B329B5C74}"/>
              </a:ext>
            </a:extLst>
          </p:cNvPr>
          <p:cNvSpPr txBox="1"/>
          <p:nvPr/>
        </p:nvSpPr>
        <p:spPr>
          <a:xfrm>
            <a:off x="7032173" y="5845051"/>
            <a:ext cx="190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RepVGG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15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CSPDarkNet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(Epoch == 160, Batch == 6, Training time == ~13h, mAP40)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67140E-9146-1DC8-6C08-32CD64D7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33553"/>
              </p:ext>
            </p:extLst>
          </p:nvPr>
        </p:nvGraphicFramePr>
        <p:xfrm>
          <a:off x="1667565" y="2707492"/>
          <a:ext cx="9185964" cy="2129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994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2160807267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920947337"/>
                    </a:ext>
                  </a:extLst>
                </a:gridCol>
              </a:tblGrid>
              <a:tr h="424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Easy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Ratio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Baseline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73.9592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62.3412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58.3332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4,207,616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CSPDarkNet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74.4968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(+0.5376)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63.0843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(+0.7431)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59.1675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(+0.8343)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2,738,688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CSPBepNet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72.5008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(-1.4584)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61.0834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(-1.2578)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56.8824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(-1.4508)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1,512,192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33490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1244598" y="5194853"/>
            <a:ext cx="973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다음주에는 </a:t>
            </a:r>
            <a:r>
              <a:rPr lang="en-US" altLang="ko-KR" dirty="0" err="1"/>
              <a:t>CSPDarkNet</a:t>
            </a:r>
            <a:r>
              <a:rPr lang="ko-KR" altLang="en-US" dirty="0"/>
              <a:t>과 </a:t>
            </a:r>
            <a:r>
              <a:rPr lang="en-US" altLang="ko-KR" dirty="0" err="1"/>
              <a:t>CSPBepNet</a:t>
            </a:r>
            <a:r>
              <a:rPr lang="ko-KR" altLang="en-US" dirty="0"/>
              <a:t>의 </a:t>
            </a:r>
            <a:r>
              <a:rPr lang="en-US" altLang="ko-KR" dirty="0"/>
              <a:t>block </a:t>
            </a:r>
            <a:r>
              <a:rPr lang="ko-KR" altLang="en-US" dirty="0"/>
              <a:t>반복 횟수를 늘려 </a:t>
            </a:r>
            <a:r>
              <a:rPr lang="en-US" altLang="ko-KR" dirty="0"/>
              <a:t>Baseline</a:t>
            </a:r>
            <a:r>
              <a:rPr lang="ko-KR" altLang="en-US" dirty="0"/>
              <a:t>인 </a:t>
            </a:r>
            <a:r>
              <a:rPr lang="en-US" altLang="ko-KR" dirty="0"/>
              <a:t>Top-Down</a:t>
            </a:r>
            <a:r>
              <a:rPr lang="ko-KR" altLang="en-US" dirty="0"/>
              <a:t>과 비슷한 </a:t>
            </a:r>
            <a:r>
              <a:rPr lang="en-US" altLang="ko-KR" dirty="0"/>
              <a:t>Parameter</a:t>
            </a:r>
            <a:r>
              <a:rPr lang="ko-KR" altLang="en-US" dirty="0"/>
              <a:t>를 갖게 해 성능을 비교해 볼 예정</a:t>
            </a:r>
          </a:p>
        </p:txBody>
      </p:sp>
    </p:spTree>
    <p:extLst>
      <p:ext uri="{BB962C8B-B14F-4D97-AF65-F5344CB8AC3E}">
        <p14:creationId xmlns:p14="http://schemas.microsoft.com/office/powerpoint/2010/main" val="283318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Center Head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537" cy="4351338"/>
          </a:xfrm>
        </p:spPr>
        <p:txBody>
          <a:bodyPr>
            <a:normAutofit/>
          </a:bodyPr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Center-based 3D Object Detection and Tracking (CVPR 2021, </a:t>
            </a:r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Tianwei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Yin)</a:t>
            </a: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Center-Based head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사용할 경우 </a:t>
            </a:r>
            <a:r>
              <a:rPr kumimoji="1" lang="en-US" altLang="ko-KR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nuScene</a:t>
            </a:r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Dataset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</a:t>
            </a:r>
            <a:r>
              <a:rPr kumimoji="1" lang="en-US" altLang="ko-KR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mAP</a:t>
            </a:r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향상</a:t>
            </a:r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kumimoji="1" lang="en-US" altLang="ko-KR" sz="16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KITTI dataset</a:t>
            </a:r>
            <a:r>
              <a:rPr kumimoji="1" lang="ko-KR" altLang="en-US" sz="16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에서도 성능 향상 기대</a:t>
            </a:r>
            <a:endParaRPr kumimoji="1" lang="en-US" altLang="ko-KR" sz="1600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577341-89D5-9950-1EB5-BB06609E5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2208308"/>
            <a:ext cx="4412616" cy="26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9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Center Head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Center Head</a:t>
            </a: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CenterHead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넣었을 때 모든 난이도에 대해 성능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3.1~3.9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정도 하락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CA8240-DE89-B574-EBDA-4AF3F5E72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44506"/>
              </p:ext>
            </p:extLst>
          </p:nvPr>
        </p:nvGraphicFramePr>
        <p:xfrm>
          <a:off x="1849120" y="2677935"/>
          <a:ext cx="8128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AP40 3D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(epoch= 160)</a:t>
                      </a:r>
                      <a:endParaRPr lang="ko-KR" altLang="en-US" sz="14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CenterHead</a:t>
                      </a:r>
                      <a:r>
                        <a:rPr lang="en-US" altLang="ko-KR" sz="1400" b="1" dirty="0"/>
                        <a:t> 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(epoch=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72.5513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(-3.956)</a:t>
                      </a:r>
                      <a:endParaRPr lang="en-US" altLang="ko-KR" b="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61.0547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(-3.671)</a:t>
                      </a:r>
                      <a:endParaRPr lang="en-US" altLang="ko-KR" b="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58.1883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(-3.182)</a:t>
                      </a:r>
                      <a:endParaRPr lang="en-US" altLang="ko-KR" b="0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64135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9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Center Head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Center Head</a:t>
            </a: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하락 분석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제한된 </a:t>
            </a:r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양 </a:t>
            </a:r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KITTI train (3769) vs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nuScene</a:t>
            </a:r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train (28130)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모델의 복잡도 증가로 인한 파라미터 학습이 충분히 되지 않았을 가능성</a:t>
            </a: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FB395F6-1342-2506-1B8E-46923FC09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6614"/>
              </p:ext>
            </p:extLst>
          </p:nvPr>
        </p:nvGraphicFramePr>
        <p:xfrm>
          <a:off x="1849120" y="2677935"/>
          <a:ext cx="8128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AP40 3D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(epoch= 160)</a:t>
                      </a:r>
                      <a:endParaRPr lang="ko-KR" altLang="en-US" sz="14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CenterHead</a:t>
                      </a:r>
                      <a:r>
                        <a:rPr lang="en-US" altLang="ko-KR" sz="1400" b="1" dirty="0"/>
                        <a:t> 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(epoch=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72.5513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(-3.956)</a:t>
                      </a:r>
                      <a:endParaRPr lang="en-US" altLang="ko-KR" b="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61.0547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(-3.671)</a:t>
                      </a:r>
                      <a:endParaRPr lang="en-US" altLang="ko-KR" b="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58.1883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(-3.182)</a:t>
                      </a:r>
                      <a:endParaRPr lang="en-US" altLang="ko-KR" b="0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64135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07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707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Dynamic Voxelization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3394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End-to-End Multi-View Fusion for 3D Object Detection in LiDAR Point Clouds (PMLR 2020, Yin Zhou)</a:t>
            </a:r>
          </a:p>
          <a:p>
            <a:pPr lvl="1"/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Dynamic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Voxelization</a:t>
            </a:r>
          </a:p>
          <a:p>
            <a:pPr lvl="2"/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K = </a:t>
            </a:r>
            <a:r>
              <a:rPr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비어있지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않은 최대 </a:t>
            </a:r>
            <a:r>
              <a:rPr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복셀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 </a:t>
            </a:r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 T = </a:t>
            </a:r>
            <a:r>
              <a:rPr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복셀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안에 들어갈 최대 포인트 수</a:t>
            </a: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Dynamic voxelization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</a:t>
            </a:r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sampling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으로 버리는 과정이 필요가 없어 좋음 → </a:t>
            </a:r>
            <a:r>
              <a:rPr lang="ko-KR" altLang="en-US" sz="16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성능 향상 기대</a:t>
            </a:r>
            <a:endParaRPr lang="en-US" altLang="ko-KR" sz="1600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FC9AB-8249-66D1-F17B-9650CEF1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39" y="2902805"/>
            <a:ext cx="6692348" cy="292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6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6C90F-B5C6-B074-9AEB-D4ACFEDC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 방안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Base Hyperparameter tuning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박민배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1"/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Chan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ge Backbone</a:t>
            </a:r>
          </a:p>
          <a:p>
            <a:pPr lvl="2"/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Exception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김대식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2"/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CSPDarknet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김동영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1"/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Center Head / Dynamic Voxelization (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백근주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1"/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PointMixup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/ Dynamic Voxelization (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박준서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4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707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Dynamic Voxelization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3394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End-to-End Multi-View Fusion for 3D Object Detection in LiDAR Point Clouds (PMLR 2020, Yin Zhou)</a:t>
            </a:r>
          </a:p>
          <a:p>
            <a:pPr lvl="1"/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Dynamic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Voxelization</a:t>
            </a: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Experiments on KITTI Car Detection</a:t>
            </a:r>
          </a:p>
          <a:p>
            <a:pPr lvl="3"/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HV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Hard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Voxelization</a:t>
            </a:r>
          </a:p>
          <a:p>
            <a:pPr lvl="3"/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DV : Dynamic Voxelization</a:t>
            </a:r>
          </a:p>
          <a:p>
            <a:pPr lvl="3"/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SV : Single View</a:t>
            </a:r>
          </a:p>
          <a:p>
            <a:pPr marL="914400" lvl="2" indent="0">
              <a:buNone/>
            </a:pP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Dynamic Voxelization 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 시 </a:t>
            </a: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2" indent="0">
              <a:buNone/>
            </a:pP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모든 난이도에서 성능</a:t>
            </a:r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향상</a:t>
            </a: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2" indent="0">
              <a:buNone/>
            </a:pP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sz="16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Car </a:t>
            </a:r>
            <a:r>
              <a:rPr lang="ko-KR" altLang="en-US" sz="16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뿐만 아니라 </a:t>
            </a:r>
            <a:r>
              <a:rPr lang="en-US" altLang="ko-KR" sz="16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Pedestrian, Cyclist</a:t>
            </a:r>
            <a:r>
              <a:rPr lang="ko-KR" altLang="en-US" sz="16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대해</a:t>
            </a:r>
            <a:endParaRPr lang="en-US" altLang="ko-KR" sz="1600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2" indent="0">
              <a:buNone/>
            </a:pPr>
            <a:r>
              <a:rPr lang="ko-KR" altLang="en-US" sz="16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향상 가능성</a:t>
            </a:r>
            <a:r>
              <a:rPr lang="en-US" altLang="ko-KR" sz="16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085666-3757-D633-D9FE-ABE472D4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272" y="2794004"/>
            <a:ext cx="4364612" cy="38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3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Dynamic Voxelization</a:t>
            </a: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Dynamic Voxelization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넣었을 때 모든 난이도에 대해 성능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0.8~1.2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정도 하락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FB395F6-1342-2506-1B8E-46923FC09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59698"/>
              </p:ext>
            </p:extLst>
          </p:nvPr>
        </p:nvGraphicFramePr>
        <p:xfrm>
          <a:off x="1849120" y="2677935"/>
          <a:ext cx="8128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AP40 3D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(epoch= 160)</a:t>
                      </a:r>
                      <a:endParaRPr lang="ko-KR" altLang="en-US" sz="14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Dynamic Voxelization </a:t>
                      </a:r>
                      <a:r>
                        <a:rPr lang="en-US" altLang="ko-KR" sz="1200" b="1" dirty="0"/>
                        <a:t>(epoch=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75.4072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(-1.1001)</a:t>
                      </a:r>
                      <a:endParaRPr lang="en-US" altLang="ko-KR" b="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63.8551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(-0.871)</a:t>
                      </a:r>
                      <a:endParaRPr lang="en-US" altLang="ko-KR" b="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60.1609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(-1.2094)</a:t>
                      </a:r>
                      <a:endParaRPr lang="en-US" altLang="ko-KR" b="0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641357839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C9F6D1D7-E1C5-0E67-56AA-B9032EDC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707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Dynamic Voxelization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56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Dynamic Voxelization</a:t>
            </a: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하락 분석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2" indent="0">
              <a:buNone/>
            </a:pP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논문의 설명대로 </a:t>
            </a:r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Car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성능이 개선되었지만</a:t>
            </a:r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Cyclist, Pedestrian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성능 하락</a:t>
            </a: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3"/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Cyclist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2~3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하락</a:t>
            </a:r>
            <a:endParaRPr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3"/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Pedestrian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</a:t>
            </a:r>
            <a:r>
              <a:rPr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0.5 </a:t>
            </a:r>
            <a:r>
              <a:rPr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하락</a:t>
            </a:r>
            <a:endParaRPr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9F6D1D7-E1C5-0E67-56AA-B9032EDC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707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Dynamic Voxelization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7055347C-21F3-6F7B-C326-CE13A2584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47730"/>
              </p:ext>
            </p:extLst>
          </p:nvPr>
        </p:nvGraphicFramePr>
        <p:xfrm>
          <a:off x="1849120" y="2677935"/>
          <a:ext cx="8128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AP40 3D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(epoch= 160)</a:t>
                      </a:r>
                      <a:endParaRPr lang="ko-KR" altLang="en-US" sz="14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Dynamic Voxelization </a:t>
                      </a:r>
                      <a:r>
                        <a:rPr lang="en-US" altLang="ko-KR" sz="1200" b="1" dirty="0"/>
                        <a:t>(epoch=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75.4072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(-1.1001)</a:t>
                      </a:r>
                      <a:endParaRPr lang="en-US" altLang="ko-KR" b="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63.8551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(-0.871)</a:t>
                      </a:r>
                      <a:endParaRPr lang="en-US" altLang="ko-KR" b="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60.1609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(-1.2094)</a:t>
                      </a:r>
                      <a:endParaRPr lang="en-US" altLang="ko-KR" b="0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64135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292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다음 주 계획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PillarNet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: Real-Time and High-Performance Pillar-based 3D Object Detection (ECCV 2022, </a:t>
            </a:r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Guangsheng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Shi)</a:t>
            </a: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PillarNet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Second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사용한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Encoder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pPr marL="457200" lvl="1" indent="0"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Pillar based Network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적용하여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nuScene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Waymo dataset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 성능 향상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Encoder </a:t>
            </a:r>
            <a:r>
              <a:rPr kumimoji="1" lang="ko-KR" altLang="en-US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추가 시 성능 개선 여부 확인</a:t>
            </a:r>
            <a:endParaRPr kumimoji="1" lang="en-US" altLang="ko-KR" sz="2000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BCECE2-803B-A038-1B33-6A05F94CD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526" y="2614864"/>
            <a:ext cx="4406832" cy="3878012"/>
          </a:xfrm>
          <a:prstGeom prst="rect">
            <a:avLst/>
          </a:prstGeom>
        </p:spPr>
      </p:pic>
      <p:sp>
        <p:nvSpPr>
          <p:cNvPr id="10" name="모서리가 둥근 직사각형 11">
            <a:extLst>
              <a:ext uri="{FF2B5EF4-FFF2-40B4-BE49-F238E27FC236}">
                <a16:creationId xmlns:a16="http://schemas.microsoft.com/office/drawing/2014/main" id="{78CEA139-3FA6-53C5-C7DF-F4E019AEA2B1}"/>
              </a:ext>
            </a:extLst>
          </p:cNvPr>
          <p:cNvSpPr/>
          <p:nvPr/>
        </p:nvSpPr>
        <p:spPr>
          <a:xfrm>
            <a:off x="7400041" y="3516198"/>
            <a:ext cx="1242806" cy="10840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E4DCBE31-430F-5D9C-C457-58FBF70D49A6}"/>
              </a:ext>
            </a:extLst>
          </p:cNvPr>
          <p:cNvSpPr/>
          <p:nvPr/>
        </p:nvSpPr>
        <p:spPr>
          <a:xfrm>
            <a:off x="10041117" y="3517768"/>
            <a:ext cx="1242806" cy="10840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7EA119C-7A17-7159-EAC8-B2A341AB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707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Dynamic Voxelization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03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PointMixup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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적용 실패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PointPillars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PointMixup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2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다른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깃허브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파일들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두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깃허브에서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요구하는 환경의 차이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PointMixup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적용하기 위한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KITTI dataset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생성파일 재구조화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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남은 발표횟수와 시간부족의 이유로 다른 방법 모색 필요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2" indent="0">
              <a:buNone/>
            </a:pP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9F6D1D7-E1C5-0E67-56AA-B9032EDC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707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PointMixup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054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Dynamic Voxelization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앞에서 설명한 이유대로 비록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클래스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(Car)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대한 성능 향상만 파악됐지만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모든 난이도에서 성능향상이 발견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Car, Pedestrian, Cyclist </a:t>
            </a:r>
            <a:r>
              <a:rPr lang="ko-KR" altLang="en-US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에 대해 성능 향상 기대</a:t>
            </a:r>
            <a:endParaRPr lang="en-US" altLang="ko-KR" sz="2000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2" indent="0">
              <a:buNone/>
            </a:pP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9F6D1D7-E1C5-0E67-56AA-B9032EDC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707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Dynamic Voxelization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45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Dynamic Voxelization</a:t>
            </a: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Dynamic Voxelization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적용시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두 난이도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(Easy, Moderate)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에서 성능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0.2~0.3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상승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   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그러나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 Hard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에서 성능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0.5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감소 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2" indent="0">
              <a:buNone/>
            </a:pP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9F6D1D7-E1C5-0E67-56AA-B9032EDC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707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Dynamic Voxelization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AFC681E-1191-79AE-D065-D8FAB43907E2}"/>
              </a:ext>
            </a:extLst>
          </p:cNvPr>
          <p:cNvGraphicFramePr>
            <a:graphicFrameLocks noGrp="1"/>
          </p:cNvGraphicFramePr>
          <p:nvPr/>
        </p:nvGraphicFramePr>
        <p:xfrm>
          <a:off x="1849119" y="2935685"/>
          <a:ext cx="85822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65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145565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145565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145565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AP40 3D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(epoch= 160)</a:t>
                      </a:r>
                      <a:endParaRPr lang="ko-KR" altLang="en-US" sz="14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Dynamic Voxelization </a:t>
                      </a:r>
                      <a:r>
                        <a:rPr lang="en-US" altLang="ko-KR" sz="1200" b="1" dirty="0"/>
                        <a:t>(epoch=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76.8863 </a:t>
                      </a:r>
                      <a:r>
                        <a:rPr lang="en-US" altLang="ko-KR" sz="1800" b="1" i="0" u="none" strike="noStrike" dirty="0">
                          <a:solidFill>
                            <a:srgbClr val="92D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(+0.3790)</a:t>
                      </a:r>
                      <a:endParaRPr lang="en-US" altLang="ko-KR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64.9727 </a:t>
                      </a:r>
                      <a:r>
                        <a:rPr lang="en-US" altLang="ko-KR" sz="1800" b="1" i="0" u="none" strike="noStrike" dirty="0">
                          <a:solidFill>
                            <a:srgbClr val="92D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(+0.2466)</a:t>
                      </a:r>
                      <a:endParaRPr lang="en-US" altLang="ko-KR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60.7961 </a:t>
                      </a:r>
                      <a:r>
                        <a:rPr lang="en-US" altLang="ko-K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(-0.5742)</a:t>
                      </a:r>
                      <a:endParaRPr lang="en-US" altLang="ko-KR" b="1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64135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74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Dynamic Voxelization</a:t>
            </a: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모든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클래스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(Car, Pedestrian, Cyclist)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에 대해 성능 향상 확인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	</a:t>
            </a:r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Car :  0.1 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상승</a:t>
            </a: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	Pedestrian : 2.5 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상승</a:t>
            </a: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	Cyclist : 0.7 </a:t>
            </a:r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상승</a:t>
            </a: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2" indent="0">
              <a:buNone/>
            </a:pP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9F6D1D7-E1C5-0E67-56AA-B9032EDC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707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Dynamic Voxelization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AFC681E-1191-79AE-D065-D8FAB43907E2}"/>
              </a:ext>
            </a:extLst>
          </p:cNvPr>
          <p:cNvGraphicFramePr>
            <a:graphicFrameLocks noGrp="1"/>
          </p:cNvGraphicFramePr>
          <p:nvPr/>
        </p:nvGraphicFramePr>
        <p:xfrm>
          <a:off x="1849119" y="2935685"/>
          <a:ext cx="85822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65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145565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145565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145565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AP40 3D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(epoch= 160)</a:t>
                      </a:r>
                      <a:endParaRPr lang="ko-KR" altLang="en-US" sz="14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Dynamic Voxelization </a:t>
                      </a:r>
                      <a:r>
                        <a:rPr lang="en-US" altLang="ko-KR" sz="1200" b="1" dirty="0"/>
                        <a:t>(epoch=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76.8863 </a:t>
                      </a:r>
                      <a:r>
                        <a:rPr lang="en-US" altLang="ko-KR" sz="1800" b="1" i="0" u="none" strike="noStrike" dirty="0">
                          <a:solidFill>
                            <a:srgbClr val="92D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(+0.3790)</a:t>
                      </a:r>
                      <a:endParaRPr lang="en-US" altLang="ko-KR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64.9727 </a:t>
                      </a:r>
                      <a:r>
                        <a:rPr lang="en-US" altLang="ko-KR" sz="1800" b="1" i="0" u="none" strike="noStrike" dirty="0">
                          <a:solidFill>
                            <a:srgbClr val="92D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(+0.2466)</a:t>
                      </a:r>
                      <a:endParaRPr lang="en-US" altLang="ko-KR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60.7961 </a:t>
                      </a:r>
                      <a:r>
                        <a:rPr lang="en-US" altLang="ko-K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(-0.5742)</a:t>
                      </a:r>
                      <a:endParaRPr lang="en-US" altLang="ko-KR" b="1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64135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385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다음 주 계획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Dynamic Voxelization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 방안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SECOND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논문에서 사용된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sparse conv.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모델에 적용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Pedestrian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정확도가 다른 두 클래스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(Car, Cyclist)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비해 낮게 나왔는데 박스 사이즈 조정 예정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2" indent="0">
              <a:buNone/>
            </a:pP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EC86CDD-1479-B0C5-4DF3-56F651B6934E}"/>
              </a:ext>
            </a:extLst>
          </p:cNvPr>
          <p:cNvSpPr txBox="1">
            <a:spLocks/>
          </p:cNvSpPr>
          <p:nvPr/>
        </p:nvSpPr>
        <p:spPr>
          <a:xfrm>
            <a:off x="838200" y="3757730"/>
            <a:ext cx="10515600" cy="496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다른 모델의 네트워크 차용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2DF2226-F63F-4C41-13C1-0740CF07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707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Dynamic Voxelization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698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9F6D1D7-E1C5-0E67-56AA-B9032EDC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46" y="2766218"/>
            <a:ext cx="11086707" cy="1325563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감사합니다</a:t>
            </a:r>
            <a:r>
              <a:rPr kumimoji="1" lang="en-US" altLang="ko-KR" sz="5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.</a:t>
            </a:r>
            <a:endParaRPr kumimoji="1" lang="ko-KR" altLang="en-US" sz="56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0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8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Baseline</a:t>
            </a:r>
            <a:endParaRPr kumimoji="1" lang="ko-KR" altLang="en-US" sz="60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036"/>
            <a:ext cx="10515600" cy="415678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Epochs = 160</a:t>
            </a:r>
          </a:p>
          <a:p>
            <a:pPr lvl="1">
              <a:lnSpc>
                <a:spcPct val="150000"/>
              </a:lnSpc>
            </a:pP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Batch Size = 6 </a:t>
            </a:r>
          </a:p>
          <a:p>
            <a:pPr lvl="1">
              <a:lnSpc>
                <a:spcPct val="150000"/>
              </a:lnSpc>
            </a:pP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Optimizer = Adam with decoupled weight decay(</a:t>
            </a:r>
            <a:r>
              <a:rPr lang="en-US" altLang="ko-KR" sz="2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AdamW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Scheduler = </a:t>
            </a:r>
            <a:r>
              <a:rPr lang="en-US" altLang="ko-KR" sz="2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CosineAnnelingLR</a:t>
            </a:r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Voxel Size = [0.16, 0.16, 4]</a:t>
            </a:r>
          </a:p>
        </p:txBody>
      </p:sp>
    </p:spTree>
    <p:extLst>
      <p:ext uri="{BB962C8B-B14F-4D97-AF65-F5344CB8AC3E}">
        <p14:creationId xmlns:p14="http://schemas.microsoft.com/office/powerpoint/2010/main" val="85069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8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Base hyperparameter tuning</a:t>
            </a:r>
            <a:endParaRPr kumimoji="1" lang="ko-KR" altLang="en-US" sz="60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7D28CD2-E0C2-3214-8DF4-416FA5269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48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Batch Size </a:t>
                </a:r>
                <a:r>
                  <a:rPr lang="ko-KR" altLang="en-US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조절</a:t>
                </a:r>
                <a:endParaRPr lang="en-US" altLang="ko-KR" sz="28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Baseline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batch size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: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6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진행한 실험에서의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batch size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: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10</a:t>
                </a:r>
              </a:p>
              <a:p>
                <a:pPr marL="1371600" lvl="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1600" b="1" i="1" smtClean="0">
                        <a:latin typeface="Cambria Math" panose="02040503050406030204" pitchFamily="18" charset="0"/>
                        <a:ea typeface="NanumGothic" panose="020D0604000000000000" pitchFamily="34" charset="-127"/>
                      </a:rPr>
                      <m:t>○ </m:t>
                    </m:r>
                  </m:oMath>
                </a14:m>
                <a:r>
                  <a:rPr lang="ko-KR" altLang="en-US" sz="16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다른 조건들은 </a:t>
                </a:r>
                <a:r>
                  <a:rPr lang="en-US" altLang="ko-KR" sz="16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baseline</a:t>
                </a:r>
                <a:r>
                  <a:rPr lang="ko-KR" altLang="en-US" sz="16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과 동일</a:t>
                </a:r>
                <a:endPara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실험 결과</a:t>
                </a:r>
                <a:endParaRPr lang="en-US" altLang="ko-KR" sz="28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7D28CD2-E0C2-3214-8DF4-416FA5269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482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1B727B0-986B-CE58-9ED6-24D0FA2FF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0617"/>
              </p:ext>
            </p:extLst>
          </p:nvPr>
        </p:nvGraphicFramePr>
        <p:xfrm>
          <a:off x="2032000" y="4617956"/>
          <a:ext cx="8128000" cy="1363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AP40 3D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Baseline</a:t>
                      </a:r>
                      <a:endParaRPr lang="ko-KR" altLang="en-US" sz="1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76.5073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64.7261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61.3703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89616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err="1"/>
                        <a:t>PointPillars</a:t>
                      </a:r>
                      <a:endParaRPr lang="en-US" altLang="ko-KR" sz="1400" b="1" dirty="0"/>
                    </a:p>
                    <a:p>
                      <a:pPr algn="l" latinLnBrk="1"/>
                      <a:r>
                        <a:rPr lang="en-US" altLang="ko-KR" sz="1400" b="1" dirty="0"/>
                        <a:t>(by batch size 10)</a:t>
                      </a:r>
                      <a:endParaRPr lang="ko-KR" altLang="en-US" sz="14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75.6396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(-0.87)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64.2322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(-0.49)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60.7355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(-0.63)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8605A0F-42DB-1AB2-950D-26E3A20A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71" y="3848100"/>
            <a:ext cx="2133600" cy="304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7D6057-7849-681A-D391-56AC24812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857" y="3848100"/>
            <a:ext cx="1498600" cy="25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F21D70-3CF6-1E1E-8895-47F2CE1A3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171" y="4220792"/>
            <a:ext cx="2133600" cy="2471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72A879-3523-CB43-F64C-61353A91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2070" y="4175877"/>
            <a:ext cx="2082800" cy="24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68CA2D-B514-3D43-0918-7531453E03B8}"/>
              </a:ext>
            </a:extLst>
          </p:cNvPr>
          <p:cNvSpPr txBox="1"/>
          <p:nvPr/>
        </p:nvSpPr>
        <p:spPr>
          <a:xfrm>
            <a:off x="6715577" y="3830748"/>
            <a:ext cx="141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anumGothic" pitchFamily="2" charset="-127"/>
                <a:ea typeface="NanumGothic" pitchFamily="2" charset="-127"/>
              </a:rPr>
              <a:t>Batch : 10</a:t>
            </a:r>
            <a:endParaRPr kumimoji="1" lang="ko-Kore-KR" altLang="en-US" sz="1400" b="1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35044-69C8-EBB6-68FD-87236A4474D2}"/>
              </a:ext>
            </a:extLst>
          </p:cNvPr>
          <p:cNvSpPr txBox="1"/>
          <p:nvPr/>
        </p:nvSpPr>
        <p:spPr>
          <a:xfrm>
            <a:off x="6715577" y="4164991"/>
            <a:ext cx="141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anumGothic" pitchFamily="2" charset="-127"/>
                <a:ea typeface="NanumGothic" pitchFamily="2" charset="-127"/>
              </a:rPr>
              <a:t>Batch : 6</a:t>
            </a:r>
            <a:endParaRPr kumimoji="1" lang="ko-Kore-KR" altLang="en-US" sz="1400" b="1" dirty="0">
              <a:latin typeface="NanumGothic" pitchFamily="2" charset="-127"/>
              <a:ea typeface="NanumGothic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BB18F80-C81F-E3E3-5C61-89EF3B9980ED}"/>
              </a:ext>
            </a:extLst>
          </p:cNvPr>
          <p:cNvCxnSpPr>
            <a:cxnSpLocks/>
          </p:cNvCxnSpPr>
          <p:nvPr/>
        </p:nvCxnSpPr>
        <p:spPr>
          <a:xfrm>
            <a:off x="9927771" y="3848100"/>
            <a:ext cx="0" cy="63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60BED530-1862-A389-A7D0-C887D4D42C7D}"/>
              </a:ext>
            </a:extLst>
          </p:cNvPr>
          <p:cNvCxnSpPr>
            <a:cxnSpLocks/>
          </p:cNvCxnSpPr>
          <p:nvPr/>
        </p:nvCxnSpPr>
        <p:spPr>
          <a:xfrm>
            <a:off x="6574971" y="4175877"/>
            <a:ext cx="5549899" cy="7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액자 18">
            <a:extLst>
              <a:ext uri="{FF2B5EF4-FFF2-40B4-BE49-F238E27FC236}">
                <a16:creationId xmlns:a16="http://schemas.microsoft.com/office/drawing/2014/main" id="{3B69F491-59F0-62D4-FD61-99B938D4683F}"/>
              </a:ext>
            </a:extLst>
          </p:cNvPr>
          <p:cNvSpPr/>
          <p:nvPr/>
        </p:nvSpPr>
        <p:spPr>
          <a:xfrm>
            <a:off x="6498771" y="3744686"/>
            <a:ext cx="5693229" cy="797068"/>
          </a:xfrm>
          <a:prstGeom prst="frame">
            <a:avLst>
              <a:gd name="adj1" fmla="val 876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8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Base hyperparameter tuning</a:t>
            </a:r>
            <a:endParaRPr kumimoji="1" lang="ko-KR" altLang="en-US" sz="60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7D28CD2-E0C2-3214-8DF4-416FA5269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48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Learning rate </a:t>
                </a:r>
                <a:r>
                  <a:rPr lang="ko-KR" altLang="en-US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조절</a:t>
                </a:r>
                <a:endParaRPr lang="en-US" altLang="ko-KR" sz="28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Baseline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batch size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: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0.001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진행한 실험에서의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batch size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: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0.005</a:t>
                </a:r>
              </a:p>
              <a:p>
                <a:pPr marL="1371600" lvl="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1600" b="1" i="1" smtClean="0">
                        <a:latin typeface="Cambria Math" panose="02040503050406030204" pitchFamily="18" charset="0"/>
                        <a:ea typeface="NanumGothic" panose="020D0604000000000000" pitchFamily="34" charset="-127"/>
                      </a:rPr>
                      <m:t>○ </m:t>
                    </m:r>
                  </m:oMath>
                </a14:m>
                <a:r>
                  <a:rPr lang="ko-KR" altLang="en-US" sz="16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다른 조건들은 </a:t>
                </a:r>
                <a:r>
                  <a:rPr lang="en-US" altLang="ko-KR" sz="16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baseline</a:t>
                </a:r>
                <a:r>
                  <a:rPr lang="ko-KR" altLang="en-US" sz="16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과 동일</a:t>
                </a:r>
                <a:endPara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실험 결과</a:t>
                </a:r>
                <a:endParaRPr lang="en-US" altLang="ko-KR" sz="28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7D28CD2-E0C2-3214-8DF4-416FA5269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482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1B727B0-986B-CE58-9ED6-24D0FA2FF71A}"/>
              </a:ext>
            </a:extLst>
          </p:cNvPr>
          <p:cNvGraphicFramePr>
            <a:graphicFrameLocks noGrp="1"/>
          </p:cNvGraphicFramePr>
          <p:nvPr/>
        </p:nvGraphicFramePr>
        <p:xfrm>
          <a:off x="1799770" y="4541754"/>
          <a:ext cx="8592460" cy="1363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8115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148115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148115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148115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AP40 3D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Baseline</a:t>
                      </a:r>
                      <a:endParaRPr lang="ko-KR" altLang="en-US" sz="1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76.5073</a:t>
                      </a:r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64.7261</a:t>
                      </a:r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61.3703</a:t>
                      </a:r>
                      <a:endParaRPr lang="ko-KR" altLang="en-US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89616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err="1"/>
                        <a:t>PointPillars</a:t>
                      </a:r>
                      <a:endParaRPr lang="en-US" altLang="ko-KR" sz="1400" b="1" dirty="0"/>
                    </a:p>
                    <a:p>
                      <a:pPr algn="l" latinLnBrk="1"/>
                      <a:r>
                        <a:rPr lang="en-US" altLang="ko-KR" sz="1400" b="1" dirty="0"/>
                        <a:t>(by learning rate 0.005)</a:t>
                      </a:r>
                      <a:endParaRPr lang="ko-KR" altLang="en-US" sz="14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72.1829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(-4.32)</a:t>
                      </a:r>
                      <a:endParaRPr lang="ko-KR" altLang="en-US" b="1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59.5633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(-5.16)</a:t>
                      </a:r>
                      <a:endParaRPr lang="ko-KR" altLang="en-US" b="1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55.7125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(-5.66)</a:t>
                      </a:r>
                      <a:endParaRPr lang="ko-KR" altLang="en-US" b="1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4CD126D-ECD6-AA12-1AB4-8A1E5CFC1A36}"/>
              </a:ext>
            </a:extLst>
          </p:cNvPr>
          <p:cNvSpPr/>
          <p:nvPr/>
        </p:nvSpPr>
        <p:spPr>
          <a:xfrm>
            <a:off x="1034143" y="1748036"/>
            <a:ext cx="9840686" cy="4744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9D49FD-8970-BB92-C311-11BC76C4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553482"/>
            <a:ext cx="4649107" cy="4707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C8429-0D5D-0669-1A7C-CE20F769E138}"/>
              </a:ext>
            </a:extLst>
          </p:cNvPr>
          <p:cNvSpPr txBox="1"/>
          <p:nvPr/>
        </p:nvSpPr>
        <p:spPr>
          <a:xfrm>
            <a:off x="5769429" y="1955715"/>
            <a:ext cx="538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NanumGothic" pitchFamily="2" charset="-127"/>
                <a:ea typeface="NanumGothic" pitchFamily="2" charset="-127"/>
              </a:rPr>
              <a:t>설정한 </a:t>
            </a:r>
            <a:r>
              <a:rPr kumimoji="1" lang="en-US" altLang="ko-KR" b="1" dirty="0">
                <a:latin typeface="NanumGothic" pitchFamily="2" charset="-127"/>
                <a:ea typeface="NanumGothic" pitchFamily="2" charset="-127"/>
              </a:rPr>
              <a:t>learning rate : 0.005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 err="1">
                <a:latin typeface="NanumGothic" pitchFamily="2" charset="-127"/>
                <a:ea typeface="NanumGothic" pitchFamily="2" charset="-127"/>
              </a:rPr>
              <a:t>eta_min</a:t>
            </a:r>
            <a:r>
              <a:rPr kumimoji="1" lang="en-US" altLang="ko-Kore-KR" b="1" dirty="0">
                <a:latin typeface="NanumGothic" pitchFamily="2" charset="-127"/>
                <a:ea typeface="NanumGothic" pitchFamily="2" charset="-127"/>
              </a:rPr>
              <a:t> = 0.05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NanumGothic" pitchFamily="2" charset="-127"/>
                <a:ea typeface="NanumGothic" pitchFamily="2" charset="-127"/>
              </a:rPr>
              <a:t>Learning rate</a:t>
            </a:r>
            <a:r>
              <a:rPr kumimoji="1" lang="ko-Kore-KR" altLang="en-US" b="1" dirty="0">
                <a:latin typeface="NanumGothic" pitchFamily="2" charset="-127"/>
                <a:ea typeface="NanumGothic" pitchFamily="2" charset="-127"/>
              </a:rPr>
              <a:t>를</a:t>
            </a:r>
            <a:r>
              <a:rPr kumimoji="1" lang="ko-KR" altLang="en-US" b="1" dirty="0">
                <a:latin typeface="NanumGothic" pitchFamily="2" charset="-127"/>
                <a:ea typeface="NanumGothic" pitchFamily="2" charset="-127"/>
              </a:rPr>
              <a:t> 고정시키는 역할</a:t>
            </a:r>
            <a:endParaRPr kumimoji="1" lang="ko-Kore-KR" altLang="en-US" b="1" dirty="0">
              <a:latin typeface="NanumGothic" pitchFamily="2" charset="-127"/>
              <a:ea typeface="NanumGothic" pitchFamily="2" charset="-127"/>
            </a:endParaRPr>
          </a:p>
        </p:txBody>
      </p:sp>
      <p:pic>
        <p:nvPicPr>
          <p:cNvPr id="1026" name="Picture 2" descr="How to use CosineAnnealingLR? · Issue #2286 · open-mmlab/mmdetection ·  GitHub">
            <a:extLst>
              <a:ext uri="{FF2B5EF4-FFF2-40B4-BE49-F238E27FC236}">
                <a16:creationId xmlns:a16="http://schemas.microsoft.com/office/drawing/2014/main" id="{585E8AD0-370B-CD9C-8601-843A03412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93" y="3241675"/>
            <a:ext cx="4508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8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8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Base hyperparameter tuning</a:t>
            </a:r>
            <a:endParaRPr kumimoji="1" lang="ko-KR" altLang="en-US" sz="60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238"/>
            <a:ext cx="10515600" cy="400458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추후 개선방안</a:t>
            </a:r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Voxel size 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조정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Voxel 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별 최대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point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개수 조정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>
              <a:lnSpc>
                <a:spcPct val="150000"/>
              </a:lnSpc>
            </a:pP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3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Xception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" name="그림 10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158E8CD2-3099-8799-77E7-B89E9584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289" y="2866686"/>
            <a:ext cx="9145361" cy="2738664"/>
          </a:xfrm>
          <a:prstGeom prst="rect">
            <a:avLst/>
          </a:prstGeom>
        </p:spPr>
      </p:pic>
      <p:pic>
        <p:nvPicPr>
          <p:cNvPr id="9" name="그림 8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E729A786-D95B-95B5-37FD-C853FBBB1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43" y="4099721"/>
            <a:ext cx="4321629" cy="2738664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DA2AB5D-ED23-73BB-16D8-90928D2F0557}"/>
              </a:ext>
            </a:extLst>
          </p:cNvPr>
          <p:cNvSpPr/>
          <p:nvPr/>
        </p:nvSpPr>
        <p:spPr>
          <a:xfrm>
            <a:off x="5463540" y="3107872"/>
            <a:ext cx="1520190" cy="102450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A6F26-54E0-F04B-D13C-A50B10D56D5D}"/>
              </a:ext>
            </a:extLst>
          </p:cNvPr>
          <p:cNvSpPr txBox="1"/>
          <p:nvPr/>
        </p:nvSpPr>
        <p:spPr>
          <a:xfrm>
            <a:off x="925286" y="2193202"/>
            <a:ext cx="9951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PointPillars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Backbone Type Selection For Fast and Accurate LiDAR Object Detection (ICCVG 2022, 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Konard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Lis, Tomasz </a:t>
            </a: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Kryjak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41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1629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Xception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환경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(1)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Colab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pro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CUDA 11.0 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Python 3.8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mmcv-full 1.5.0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mmdet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2.25.3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mmsegmentation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0.29.3</a:t>
            </a:r>
          </a:p>
          <a:p>
            <a:pPr lvl="1"/>
            <a:endParaRPr lang="en-US" altLang="ko-KR" sz="2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sz="2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Baseline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mmcv 2.0.0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mmdet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3.0.0</a:t>
            </a:r>
          </a:p>
          <a:p>
            <a:pPr lvl="2">
              <a:buFont typeface="시스템 서체 일반체"/>
              <a:buChar char="-"/>
            </a:pPr>
            <a:r>
              <a:rPr lang="en-US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mmsegmentation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1.0.0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BDF8B-FD9C-A8DC-F10D-2982C962E0C3}"/>
              </a:ext>
            </a:extLst>
          </p:cNvPr>
          <p:cNvSpPr txBox="1">
            <a:spLocks/>
          </p:cNvSpPr>
          <p:nvPr/>
        </p:nvSpPr>
        <p:spPr>
          <a:xfrm>
            <a:off x="5159829" y="1825625"/>
            <a:ext cx="4321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Layer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7588DE67-9FD2-543A-2BA5-884A3BB03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r="62972"/>
          <a:stretch/>
        </p:blipFill>
        <p:spPr>
          <a:xfrm>
            <a:off x="6096000" y="2699194"/>
            <a:ext cx="2024742" cy="3612706"/>
          </a:xfrm>
          <a:prstGeom prst="rect">
            <a:avLst/>
          </a:prstGeom>
        </p:spPr>
      </p:pic>
      <p:pic>
        <p:nvPicPr>
          <p:cNvPr id="6" name="그림 5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9324D521-861C-2BC6-ED4A-BF84FB92F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26" r="38242"/>
          <a:stretch/>
        </p:blipFill>
        <p:spPr>
          <a:xfrm>
            <a:off x="8131628" y="2699194"/>
            <a:ext cx="1404257" cy="3612706"/>
          </a:xfrm>
          <a:prstGeom prst="rect">
            <a:avLst/>
          </a:prstGeom>
        </p:spPr>
      </p:pic>
      <p:pic>
        <p:nvPicPr>
          <p:cNvPr id="8" name="그림 7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BCC9BC3A-37F1-F47D-9AAC-5588A9309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0" t="1" r="2534" b="37915"/>
          <a:stretch/>
        </p:blipFill>
        <p:spPr>
          <a:xfrm>
            <a:off x="9546771" y="2688308"/>
            <a:ext cx="2024742" cy="2242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A83823-A67A-6E47-334A-DE2FD4279EBB}"/>
              </a:ext>
            </a:extLst>
          </p:cNvPr>
          <p:cNvSpPr txBox="1"/>
          <p:nvPr/>
        </p:nvSpPr>
        <p:spPr>
          <a:xfrm>
            <a:off x="8380184" y="5101772"/>
            <a:ext cx="907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Gulim" panose="020B0600000101010101" pitchFamily="34" charset="-127"/>
                <a:ea typeface="Gulim" panose="020B0600000101010101" pitchFamily="34" charset="-127"/>
              </a:rPr>
              <a:t>5</a:t>
            </a:r>
            <a:r>
              <a:rPr kumimoji="1" lang="ko-KR" altLang="en-US" sz="1200" dirty="0">
                <a:latin typeface="Gulim" panose="020B0600000101010101" pitchFamily="34" charset="-127"/>
                <a:ea typeface="Gulim" panose="020B0600000101010101" pitchFamily="34" charset="-127"/>
              </a:rPr>
              <a:t>번 반복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148D75-4568-18D4-DE6D-96282FA1985B}"/>
              </a:ext>
            </a:extLst>
          </p:cNvPr>
          <p:cNvSpPr/>
          <p:nvPr/>
        </p:nvSpPr>
        <p:spPr>
          <a:xfrm>
            <a:off x="8403771" y="4505547"/>
            <a:ext cx="878115" cy="14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81334F-1BCD-9DCD-9BF7-B621FC721957}"/>
              </a:ext>
            </a:extLst>
          </p:cNvPr>
          <p:cNvCxnSpPr/>
          <p:nvPr/>
        </p:nvCxnSpPr>
        <p:spPr>
          <a:xfrm flipV="1">
            <a:off x="8833755" y="4746171"/>
            <a:ext cx="0" cy="35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7F411C32-EBF8-4B3C-E2EF-0D421681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t="26524" r="62972" b="53045"/>
          <a:stretch/>
        </p:blipFill>
        <p:spPr>
          <a:xfrm>
            <a:off x="6096000" y="4421174"/>
            <a:ext cx="2024742" cy="738130"/>
          </a:xfrm>
          <a:prstGeom prst="rect">
            <a:avLst/>
          </a:prstGeom>
        </p:spPr>
      </p:pic>
      <p:pic>
        <p:nvPicPr>
          <p:cNvPr id="16" name="그림 15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B631B303-0C19-B7D5-6A4F-CCC0926DE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t="48337" r="62972" b="31232"/>
          <a:stretch/>
        </p:blipFill>
        <p:spPr>
          <a:xfrm>
            <a:off x="6096000" y="5214043"/>
            <a:ext cx="2024742" cy="73813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F6DB5B-1A92-6580-2D07-02D6929D82AE}"/>
              </a:ext>
            </a:extLst>
          </p:cNvPr>
          <p:cNvSpPr/>
          <p:nvPr/>
        </p:nvSpPr>
        <p:spPr>
          <a:xfrm>
            <a:off x="6830783" y="5959732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0D4A17-37E4-09E3-8082-6AB5CC76659A}"/>
              </a:ext>
            </a:extLst>
          </p:cNvPr>
          <p:cNvSpPr/>
          <p:nvPr/>
        </p:nvSpPr>
        <p:spPr>
          <a:xfrm>
            <a:off x="8294091" y="2961308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3A3696-854B-6842-B106-C890FFD7F498}"/>
              </a:ext>
            </a:extLst>
          </p:cNvPr>
          <p:cNvSpPr/>
          <p:nvPr/>
        </p:nvSpPr>
        <p:spPr>
          <a:xfrm>
            <a:off x="8303164" y="4196173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D15C51-9BDB-5A67-5FAB-FAED868CC3E4}"/>
              </a:ext>
            </a:extLst>
          </p:cNvPr>
          <p:cNvSpPr/>
          <p:nvPr/>
        </p:nvSpPr>
        <p:spPr>
          <a:xfrm>
            <a:off x="10231452" y="2961308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B7C236-7F0A-554B-4400-C45EBE41FA18}"/>
              </a:ext>
            </a:extLst>
          </p:cNvPr>
          <p:cNvSpPr/>
          <p:nvPr/>
        </p:nvSpPr>
        <p:spPr>
          <a:xfrm>
            <a:off x="10274472" y="4799655"/>
            <a:ext cx="1161036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7FE6A56C-CC37-C3D0-5B02-C791E7ACE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8303164" y="3266489"/>
            <a:ext cx="1199264" cy="235916"/>
          </a:xfrm>
          <a:prstGeom prst="rect">
            <a:avLst/>
          </a:prstGeom>
        </p:spPr>
      </p:pic>
      <p:pic>
        <p:nvPicPr>
          <p:cNvPr id="24" name="그림 23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6E43249B-5340-40E7-4C47-31272C362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8298285" y="3510314"/>
            <a:ext cx="1199264" cy="235916"/>
          </a:xfrm>
          <a:prstGeom prst="rect">
            <a:avLst/>
          </a:prstGeom>
        </p:spPr>
      </p:pic>
      <p:pic>
        <p:nvPicPr>
          <p:cNvPr id="25" name="그림 24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C21064DA-1E8B-5748-29C7-20562634B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8303164" y="3745124"/>
            <a:ext cx="1199264" cy="235916"/>
          </a:xfrm>
          <a:prstGeom prst="rect">
            <a:avLst/>
          </a:prstGeom>
        </p:spPr>
      </p:pic>
      <p:pic>
        <p:nvPicPr>
          <p:cNvPr id="26" name="그림 25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62878E85-04CA-80B0-B397-3DB8EED3B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10154536" y="3279504"/>
            <a:ext cx="1344246" cy="235916"/>
          </a:xfrm>
          <a:prstGeom prst="rect">
            <a:avLst/>
          </a:prstGeom>
        </p:spPr>
      </p:pic>
      <p:pic>
        <p:nvPicPr>
          <p:cNvPr id="27" name="그림 26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15F1C8F4-1D38-C515-2F56-EC0759F1E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10166683" y="3510314"/>
            <a:ext cx="1344246" cy="235916"/>
          </a:xfrm>
          <a:prstGeom prst="rect">
            <a:avLst/>
          </a:prstGeom>
        </p:spPr>
      </p:pic>
      <p:pic>
        <p:nvPicPr>
          <p:cNvPr id="28" name="그림 27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0EC03430-60F7-B0A3-9048-687E5A64D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10158591" y="4037026"/>
            <a:ext cx="1344246" cy="235916"/>
          </a:xfrm>
          <a:prstGeom prst="rect">
            <a:avLst/>
          </a:prstGeom>
        </p:spPr>
      </p:pic>
      <p:pic>
        <p:nvPicPr>
          <p:cNvPr id="29" name="그림 28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A932AA78-6A9D-9B47-AC17-A42725C84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10158591" y="4292290"/>
            <a:ext cx="1344246" cy="23591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839829-A65E-2F52-4B88-06C8AB97C39E}"/>
              </a:ext>
            </a:extLst>
          </p:cNvPr>
          <p:cNvSpPr/>
          <p:nvPr/>
        </p:nvSpPr>
        <p:spPr>
          <a:xfrm>
            <a:off x="6830783" y="2961307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996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Xception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(1)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FB395F6-1342-2506-1B8E-46923FC09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69150"/>
              </p:ext>
            </p:extLst>
          </p:nvPr>
        </p:nvGraphicFramePr>
        <p:xfrm>
          <a:off x="1849120" y="2677935"/>
          <a:ext cx="8128000" cy="1981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AP40 3D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Baseline</a:t>
                      </a:r>
                      <a:endParaRPr lang="ko-KR" altLang="en-US" sz="1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76.5692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64.3555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60.7544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89616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Xception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(epoch = 80)</a:t>
                      </a:r>
                      <a:endParaRPr lang="ko-KR" altLang="en-US" sz="14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70.0652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(-6.5)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58.4409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(-5.9)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54.0154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(-6.7)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Xception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(epoch=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71.2533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(-5.3)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57.8940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(-6.5)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53.9587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(-6.8)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3578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942596-AE19-B84E-36E9-DA0D48C296FA}"/>
              </a:ext>
            </a:extLst>
          </p:cNvPr>
          <p:cNvSpPr txBox="1"/>
          <p:nvPr/>
        </p:nvSpPr>
        <p:spPr>
          <a:xfrm>
            <a:off x="1849120" y="5048755"/>
            <a:ext cx="864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kumimoji="1" lang="en-US" altLang="ko-KR" dirty="0"/>
              <a:t>Baseline</a:t>
            </a:r>
            <a:r>
              <a:rPr kumimoji="1" lang="ko-KR" altLang="en-US" dirty="0"/>
              <a:t>에 비해 </a:t>
            </a:r>
            <a:r>
              <a:rPr kumimoji="1" lang="en-US" altLang="ko-KR" dirty="0" err="1"/>
              <a:t>PointPillars</a:t>
            </a:r>
            <a:r>
              <a:rPr kumimoji="1" lang="ko-KR" altLang="en-US" dirty="0"/>
              <a:t> 자체의 최적화 차이</a:t>
            </a:r>
            <a:r>
              <a:rPr kumimoji="1" lang="en-US" altLang="ko-KR" dirty="0"/>
              <a:t> + ground plane </a:t>
            </a:r>
            <a:r>
              <a:rPr kumimoji="1" lang="ko-KR" altLang="en-US" dirty="0"/>
              <a:t>정보 미사용으로 </a:t>
            </a:r>
            <a:r>
              <a:rPr kumimoji="1" lang="en-US" altLang="ko-KR" dirty="0"/>
              <a:t>AP </a:t>
            </a:r>
            <a:r>
              <a:rPr kumimoji="1" lang="ko-KR" altLang="en-US" dirty="0"/>
              <a:t>값의 차이가 큰 것을 확인 </a:t>
            </a:r>
          </a:p>
        </p:txBody>
      </p:sp>
    </p:spTree>
    <p:extLst>
      <p:ext uri="{BB962C8B-B14F-4D97-AF65-F5344CB8AC3E}">
        <p14:creationId xmlns:p14="http://schemas.microsoft.com/office/powerpoint/2010/main" val="4561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1583</Words>
  <Application>Microsoft Macintosh PowerPoint</Application>
  <PresentationFormat>와이드스크린</PresentationFormat>
  <Paragraphs>496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시스템 서체 일반체</vt:lpstr>
      <vt:lpstr>Gulim</vt:lpstr>
      <vt:lpstr>Malgun Gothic</vt:lpstr>
      <vt:lpstr>Malgun Gothic</vt:lpstr>
      <vt:lpstr>NanumGothic</vt:lpstr>
      <vt:lpstr>NANUMGOTHIC EXTRABOLD</vt:lpstr>
      <vt:lpstr>Arial</vt:lpstr>
      <vt:lpstr>Cambria Math</vt:lpstr>
      <vt:lpstr>Wingdings</vt:lpstr>
      <vt:lpstr>Office 테마</vt:lpstr>
      <vt:lpstr>창의학기제 11주차 발표</vt:lpstr>
      <vt:lpstr>목차</vt:lpstr>
      <vt:lpstr>Baseline</vt:lpstr>
      <vt:lpstr>Base hyperparameter tuning</vt:lpstr>
      <vt:lpstr>Base hyperparameter tuning</vt:lpstr>
      <vt:lpstr>Base hyperparameter tuning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– Center Head</vt:lpstr>
      <vt:lpstr>PointPillars 개선 방안 – Center Head</vt:lpstr>
      <vt:lpstr>PointPillars 개선 방안 – Center Head</vt:lpstr>
      <vt:lpstr>PointPillars 개선 방안 – Dynamic Voxelization</vt:lpstr>
      <vt:lpstr>PointPillars 개선 방안 – Dynamic Voxelization</vt:lpstr>
      <vt:lpstr>PointPillars 개선 방안 – Dynamic Voxelization</vt:lpstr>
      <vt:lpstr>PointPillars 개선 방안 – Dynamic Voxelization</vt:lpstr>
      <vt:lpstr>PointPillars 개선 방안 – Dynamic Voxelization</vt:lpstr>
      <vt:lpstr>PointPillars 개선 방안 – PointMixup</vt:lpstr>
      <vt:lpstr>PointPillars 개선 방안 – Dynamic Voxelization</vt:lpstr>
      <vt:lpstr>PointPillars 개선 방안 – Dynamic Voxelization</vt:lpstr>
      <vt:lpstr>PointPillars 개선 방안 – Dynamic Voxelization</vt:lpstr>
      <vt:lpstr>PointPillars 개선 방안 – Dynamic Voxelization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창의학기제 11주차 발표</dc:title>
  <dc:creator>김대식</dc:creator>
  <cp:lastModifiedBy>박민배</cp:lastModifiedBy>
  <cp:revision>20</cp:revision>
  <dcterms:created xsi:type="dcterms:W3CDTF">2023-05-16T12:06:14Z</dcterms:created>
  <dcterms:modified xsi:type="dcterms:W3CDTF">2023-05-17T04:29:44Z</dcterms:modified>
</cp:coreProperties>
</file>