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91" r:id="rId4"/>
    <p:sldId id="293" r:id="rId5"/>
    <p:sldId id="292" r:id="rId6"/>
    <p:sldId id="263" r:id="rId7"/>
    <p:sldId id="265" r:id="rId8"/>
    <p:sldId id="288" r:id="rId9"/>
    <p:sldId id="289" r:id="rId10"/>
    <p:sldId id="290" r:id="rId11"/>
    <p:sldId id="276" r:id="rId12"/>
    <p:sldId id="277" r:id="rId13"/>
    <p:sldId id="267" r:id="rId14"/>
    <p:sldId id="278" r:id="rId15"/>
    <p:sldId id="279" r:id="rId16"/>
    <p:sldId id="280" r:id="rId17"/>
    <p:sldId id="281" r:id="rId18"/>
    <p:sldId id="282" r:id="rId19"/>
    <p:sldId id="283" r:id="rId20"/>
    <p:sldId id="28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9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EDBF-3F9E-4F7D-92B2-C63613E829F3}" type="datetimeFigureOut">
              <a:rPr lang="ko-KR" altLang="en-US" smtClean="0"/>
              <a:t>2023. 5. 24.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89CB3-DAF4-48D9-9F0D-B9BF9081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1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A20C8-8301-45B8-BA7E-4769E9EA1B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4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A20C8-8301-45B8-BA7E-4769E9EA1B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61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A20C8-8301-45B8-BA7E-4769E9EA1BA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21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A20C8-8301-45B8-BA7E-4769E9EA1BA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20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A20C8-8301-45B8-BA7E-4769E9EA1BA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90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A20C8-8301-45B8-BA7E-4769E9EA1BA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59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A20C8-8301-45B8-BA7E-4769E9EA1BA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957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A20C8-8301-45B8-BA7E-4769E9EA1BA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4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1F708-95DC-FDCF-6F4F-D80BF026F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6FCACF-1999-BF70-7824-77B02FB54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0DD53-6801-4861-CE47-F06F59A2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278E7-0A1E-B293-A164-FB2A76A4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A9A35-14E8-262B-9B4F-865A9067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BACBB-9982-FC91-9C0E-55B97B85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DC06A3-BEAB-5CA9-3AA8-36E30FDB0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2330D-3DE0-43C1-6CBF-9050DDB5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9FE4E-7DA4-8295-CE94-DFC7125F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59A69-B77F-8FB7-A4DB-797272B4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556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CD9D37-1876-CCE4-C47F-15F33D479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E5F3AC-D424-AE93-3B00-223733E7F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11985-533B-C00D-BAB0-8945F5F0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F314F-F2DB-596D-C549-16C367DD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71696-CB48-3A0A-7351-C2CACECC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479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A6752-A09F-813F-05AD-C9A18307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C23B2-88E6-52AD-F052-AEADC428E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98E53-BFB8-BF5E-A088-EDAA011E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B4D40-099B-484C-FA5B-324A2144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A0035-9056-57DE-27EE-61A77616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106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27ABB-3989-1E1F-C4A0-461344EE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085FD-0220-4505-1002-9D5582C6D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75C71-0EE3-DCDC-B50C-D281E617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96ED8-C569-277C-CF19-5BE810F8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29888-AE8A-16E4-FB02-1AFCBC3B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737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065E0-13EB-0702-97AA-79A1DA6A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B88AF-09C2-815B-EFFA-A0828A7F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E7E1E7-1DF7-DD37-FA3B-FB9F2DE85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CE017E-1964-A0D0-7520-643A1270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2023. 5. 24.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7EC18-8490-E9D7-D03B-6D6FEF35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D9EC33-EDA3-C6D5-A246-28A09FB2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84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6F64B-F312-A80D-5DE6-F84DBAD7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E5D665-CAE9-F0B1-3EBE-810C9A2FA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13A2F-2EF6-2AE0-2DFC-363C886FD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BD49C0-9D33-DA2A-F49B-915FD32E5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F4480-B064-DBF6-158D-51AFF222F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1C5DE9-3CD2-1316-6C5D-915775A5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2023. 5. 24.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A9E35A-1BD0-4771-4456-8D5F9A0C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2C3B73-A61F-664A-4809-C0C1B3B0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715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E72D1-7B32-1A64-5441-20994E3E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F45D01-4A9F-B592-200F-C440F3B0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2023. 5. 24.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805BBE-1D1D-123B-133E-CD05F2EE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ACD845-73BB-30A3-436A-1805554C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58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80289C-2D77-F581-2A54-9C768761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2023. 5. 24.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46DFDD-0611-3B3E-75AB-6513C378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E3893-A37E-19AC-8C47-9E16D4C4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52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803F8-A21C-F71D-97F9-E57407FC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B951E-E510-0860-D881-B290E13CD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C1CF0D-52D5-94CF-6DA8-3ED3E2930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095A53-D8DB-6DBB-1638-2B4EA75C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2023. 5. 24.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78F42-D404-DC13-2C4A-375C6B17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F857F-D9C1-FC72-1C71-7F435FE2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496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CB4DE-BEF0-2CA9-EEBB-09BE54C5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AA7AD4-C0CB-0181-E37A-61E1085EF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2665A4-4871-E35B-D561-283B5AE76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209FA-CBA0-3802-07BA-B2670598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A06E-F988-C84E-A50F-E32BF48D2338}" type="datetimeFigureOut">
              <a:rPr kumimoji="1" lang="ko-KR" altLang="en-US" smtClean="0"/>
              <a:t>2023. 5. 24.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6C72B-5483-7923-3969-A2DA088A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76639-93DF-839B-F4D7-D298334A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723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145C6C-403B-FF27-03BF-E7484C80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DB2083-E17D-AE07-1282-444322C8C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EB98F-2DF9-CFA7-8859-A8C4F25ED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1A06E-F988-C84E-A50F-E32BF48D2338}" type="datetimeFigureOut">
              <a:rPr kumimoji="1" lang="ko-KR" altLang="en-US" smtClean="0"/>
              <a:t>2023. 5. 24.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EDEA4-B924-29AE-19CF-97700BF12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F4FA8-A3CD-EACA-4430-4F1D7D3DE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0776-4CF5-4244-88C0-506F144711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20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1E204-2AE1-3A96-2C38-DA590FAED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1142"/>
            <a:ext cx="9144000" cy="1909763"/>
          </a:xfrm>
        </p:spPr>
        <p:txBody>
          <a:bodyPr/>
          <a:lstStyle/>
          <a:p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창의학기제 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12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주차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2295A1-6506-E206-C248-CA18F6CC4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5325"/>
            <a:ext cx="9144000" cy="1035274"/>
          </a:xfrm>
        </p:spPr>
        <p:txBody>
          <a:bodyPr>
            <a:normAutofit/>
          </a:bodyPr>
          <a:lstStyle/>
          <a:p>
            <a:r>
              <a:rPr kumimoji="1" lang="en-US" altLang="ko-KR" sz="28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PointPillars</a:t>
            </a:r>
            <a:r>
              <a:rPr kumimoji="1"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실습 </a:t>
            </a:r>
            <a:r>
              <a:rPr kumimoji="1"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(3)</a:t>
            </a:r>
          </a:p>
          <a:p>
            <a:r>
              <a:rPr kumimoji="1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5/18</a:t>
            </a:r>
            <a:r>
              <a:rPr kumimoji="1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~</a:t>
            </a:r>
            <a:r>
              <a:rPr kumimoji="1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5/23</a:t>
            </a:r>
            <a:endParaRPr kumimoji="1"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F4253-BFB3-6AF4-FD6B-6D96587319C8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EC2A4-C49E-4E15-210C-8735C63B0593}"/>
              </a:ext>
            </a:extLst>
          </p:cNvPr>
          <p:cNvSpPr txBox="1"/>
          <p:nvPr/>
        </p:nvSpPr>
        <p:spPr>
          <a:xfrm>
            <a:off x="3004456" y="3081790"/>
            <a:ext cx="618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자율주행을 위한 딥러닝 기반 </a:t>
            </a:r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3D </a:t>
            </a:r>
            <a:r>
              <a: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객체 탐지</a:t>
            </a:r>
          </a:p>
        </p:txBody>
      </p:sp>
    </p:spTree>
    <p:extLst>
      <p:ext uri="{BB962C8B-B14F-4D97-AF65-F5344CB8AC3E}">
        <p14:creationId xmlns:p14="http://schemas.microsoft.com/office/powerpoint/2010/main" val="712620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ResNeXt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실험 결과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FB395F6-1342-2506-1B8E-46923FC09E53}"/>
              </a:ext>
            </a:extLst>
          </p:cNvPr>
          <p:cNvGraphicFramePr>
            <a:graphicFrameLocks noGrp="1"/>
          </p:cNvGraphicFramePr>
          <p:nvPr/>
        </p:nvGraphicFramePr>
        <p:xfrm>
          <a:off x="1849120" y="2677935"/>
          <a:ext cx="8128000" cy="198127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33587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7002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1754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0050791"/>
                    </a:ext>
                  </a:extLst>
                </a:gridCol>
              </a:tblGrid>
              <a:tr h="33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Model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Easy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99059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Baseline</a:t>
                      </a:r>
                      <a:endParaRPr lang="ko-KR" altLang="en-US" sz="1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76.5692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64.3555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60.7544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889616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+ </a:t>
                      </a:r>
                      <a:r>
                        <a:rPr lang="en-US" altLang="ko-KR" sz="1400" b="1" dirty="0" err="1"/>
                        <a:t>Xception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en-US" altLang="ko-KR" sz="1200" b="1" dirty="0"/>
                        <a:t>(epoch= 160)</a:t>
                      </a:r>
                      <a:endParaRPr lang="ko-KR" altLang="en-US" sz="12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74.5481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(-2.02)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64.2538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(-0.1)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60.7603 </a:t>
                      </a:r>
                      <a:r>
                        <a:rPr lang="en-US" altLang="ko-KR" sz="18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(+0.006)</a:t>
                      </a:r>
                      <a:endParaRPr lang="en-US" altLang="ko-KR" sz="18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7286903"/>
                  </a:ext>
                </a:extLst>
              </a:tr>
              <a:tr h="61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+ </a:t>
                      </a:r>
                      <a:r>
                        <a:rPr lang="en-US" altLang="ko-KR" sz="1400" b="1" dirty="0" err="1"/>
                        <a:t>ResNeXt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en-US" altLang="ko-KR" sz="1200" b="1" dirty="0"/>
                        <a:t>(epoch = 160)</a:t>
                      </a:r>
                      <a:endParaRPr lang="ko-KR" altLang="en-US" sz="12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74.3076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(-2.26)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62.9554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(-1.4)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58.9847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(-1.77)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13578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942596-AE19-B84E-36E9-DA0D48C296FA}"/>
              </a:ext>
            </a:extLst>
          </p:cNvPr>
          <p:cNvSpPr txBox="1"/>
          <p:nvPr/>
        </p:nvSpPr>
        <p:spPr>
          <a:xfrm>
            <a:off x="1849120" y="5048755"/>
            <a:ext cx="950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Xception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보다 </a:t>
            </a:r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ResNeXt</a:t>
            </a:r>
            <a:r>
              <a:rPr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으로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backbone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변경했을 때 성능이 더 떨어지는 것으로 확인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Xception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 </a:t>
            </a:r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ResNeXt</a:t>
            </a:r>
            <a:r>
              <a:rPr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ensemble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해서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backbone</a:t>
            </a:r>
            <a:r>
              <a:rPr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으로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사용해 성능을 향상시킬 계획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45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지난주 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Remind</a:t>
            </a:r>
          </a:p>
          <a:p>
            <a:pPr marL="0" indent="0">
              <a:buNone/>
            </a:pP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실행 결과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(Epoch == 160, Batch == 6, Training time == ~13h, mAP40)</a:t>
            </a: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E67140E-9146-1DC8-6C08-32CD64D7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027811"/>
              </p:ext>
            </p:extLst>
          </p:nvPr>
        </p:nvGraphicFramePr>
        <p:xfrm>
          <a:off x="1667565" y="2707492"/>
          <a:ext cx="9185964" cy="212958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30994">
                  <a:extLst>
                    <a:ext uri="{9D8B030D-6E8A-4147-A177-3AD203B41FA5}">
                      <a16:colId xmlns:a16="http://schemas.microsoft.com/office/drawing/2014/main" val="1327150939"/>
                    </a:ext>
                  </a:extLst>
                </a:gridCol>
                <a:gridCol w="1530994">
                  <a:extLst>
                    <a:ext uri="{9D8B030D-6E8A-4147-A177-3AD203B41FA5}">
                      <a16:colId xmlns:a16="http://schemas.microsoft.com/office/drawing/2014/main" val="1184594532"/>
                    </a:ext>
                  </a:extLst>
                </a:gridCol>
                <a:gridCol w="1530994">
                  <a:extLst>
                    <a:ext uri="{9D8B030D-6E8A-4147-A177-3AD203B41FA5}">
                      <a16:colId xmlns:a16="http://schemas.microsoft.com/office/drawing/2014/main" val="1242469023"/>
                    </a:ext>
                  </a:extLst>
                </a:gridCol>
                <a:gridCol w="1530994">
                  <a:extLst>
                    <a:ext uri="{9D8B030D-6E8A-4147-A177-3AD203B41FA5}">
                      <a16:colId xmlns:a16="http://schemas.microsoft.com/office/drawing/2014/main" val="3552023144"/>
                    </a:ext>
                  </a:extLst>
                </a:gridCol>
                <a:gridCol w="1530994">
                  <a:extLst>
                    <a:ext uri="{9D8B030D-6E8A-4147-A177-3AD203B41FA5}">
                      <a16:colId xmlns:a16="http://schemas.microsoft.com/office/drawing/2014/main" val="2160807267"/>
                    </a:ext>
                  </a:extLst>
                </a:gridCol>
                <a:gridCol w="1530994">
                  <a:extLst>
                    <a:ext uri="{9D8B030D-6E8A-4147-A177-3AD203B41FA5}">
                      <a16:colId xmlns:a16="http://schemas.microsoft.com/office/drawing/2014/main" val="1920947337"/>
                    </a:ext>
                  </a:extLst>
                </a:gridCol>
              </a:tblGrid>
              <a:tr h="4247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Easy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Ratio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Parameter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43975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Baseline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73.9592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62.3412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58.3332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4,207,616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748448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CSPDarkNet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74.4968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(+0.5376)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63.0843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(+0.7431)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59.1675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(+0.8343)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2,738,688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835787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CSPBepNet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72.5008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(-1.4584)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61.0834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(-1.2578)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56.8824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(-1.4508)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1,512,192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33490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7F6247-39B6-395D-4FEA-BFD95DA361F1}"/>
              </a:ext>
            </a:extLst>
          </p:cNvPr>
          <p:cNvSpPr txBox="1"/>
          <p:nvPr/>
        </p:nvSpPr>
        <p:spPr>
          <a:xfrm>
            <a:off x="1244598" y="5194853"/>
            <a:ext cx="973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이번주에는 </a:t>
            </a:r>
            <a:r>
              <a:rPr lang="en-US" altLang="ko-KR" dirty="0" err="1"/>
              <a:t>CSPBepNet</a:t>
            </a:r>
            <a:r>
              <a:rPr lang="ko-KR" altLang="en-US" dirty="0"/>
              <a:t>의 </a:t>
            </a:r>
            <a:r>
              <a:rPr lang="en-US" altLang="ko-KR" dirty="0"/>
              <a:t>block </a:t>
            </a:r>
            <a:r>
              <a:rPr lang="ko-KR" altLang="en-US" dirty="0"/>
              <a:t>반복 횟수를 늘려 </a:t>
            </a:r>
            <a:r>
              <a:rPr lang="en-US" altLang="ko-KR" dirty="0"/>
              <a:t>Baseline</a:t>
            </a:r>
            <a:r>
              <a:rPr lang="ko-KR" altLang="en-US" dirty="0"/>
              <a:t>인 </a:t>
            </a:r>
            <a:r>
              <a:rPr lang="en-US" altLang="ko-KR" dirty="0"/>
              <a:t>Top-Down</a:t>
            </a:r>
            <a:r>
              <a:rPr lang="ko-KR" altLang="en-US" dirty="0"/>
              <a:t>과 비슷한 연산 량을 갖게 해 성능을 비교해 볼 예정</a:t>
            </a:r>
          </a:p>
        </p:txBody>
      </p:sp>
    </p:spTree>
    <p:extLst>
      <p:ext uri="{BB962C8B-B14F-4D97-AF65-F5344CB8AC3E}">
        <p14:creationId xmlns:p14="http://schemas.microsoft.com/office/powerpoint/2010/main" val="283318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FLOPs (Floating point Operation Per Second)</a:t>
            </a:r>
          </a:p>
          <a:p>
            <a:pPr marL="0" indent="0">
              <a:buNone/>
            </a:pPr>
            <a:r>
              <a:rPr kumimoji="1" lang="en-US" altLang="ko-KR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- 1</a:t>
            </a:r>
            <a:r>
              <a:rPr kumimoji="1" lang="ko-KR" altLang="en-US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초 동안 얼마나 많은 연산을 하는지를</a:t>
            </a:r>
            <a:r>
              <a:rPr kumimoji="1" lang="en-US" altLang="ko-KR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나타내는 지표로 총 연산 량의 횟수를 말함</a:t>
            </a:r>
            <a:endParaRPr kumimoji="1" lang="en-US" altLang="ko-KR" sz="15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F6247-39B6-395D-4FEA-BFD95DA361F1}"/>
              </a:ext>
            </a:extLst>
          </p:cNvPr>
          <p:cNvSpPr txBox="1"/>
          <p:nvPr/>
        </p:nvSpPr>
        <p:spPr>
          <a:xfrm>
            <a:off x="1228582" y="4884060"/>
            <a:ext cx="9734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FLOPs</a:t>
            </a:r>
            <a:r>
              <a:rPr lang="ko-KR" altLang="en-US" dirty="0"/>
              <a:t>의 값을 보면 </a:t>
            </a:r>
            <a:r>
              <a:rPr lang="en-US" altLang="ko-KR" dirty="0" err="1"/>
              <a:t>CSPDarkNet</a:t>
            </a:r>
            <a:r>
              <a:rPr lang="ko-KR" altLang="en-US" dirty="0"/>
              <a:t>이 가장 많은 연산을 하고</a:t>
            </a:r>
            <a:r>
              <a:rPr lang="en-US" altLang="ko-KR" dirty="0"/>
              <a:t>, </a:t>
            </a:r>
            <a:r>
              <a:rPr lang="en-US" altLang="ko-KR" dirty="0" err="1"/>
              <a:t>CSPBepNet</a:t>
            </a:r>
            <a:r>
              <a:rPr lang="ko-KR" altLang="en-US" dirty="0"/>
              <a:t>이 가장 적은 연산 량을 갖음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CSPBepNet</a:t>
            </a:r>
            <a:r>
              <a:rPr lang="ko-KR" altLang="en-US" dirty="0"/>
              <a:t>도 비슷한 연산 량을 갖게 되면 성능이 오를 것을 기대함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154EBFF-2667-DCF5-8E42-104CF1862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60643"/>
              </p:ext>
            </p:extLst>
          </p:nvPr>
        </p:nvGraphicFramePr>
        <p:xfrm>
          <a:off x="2031995" y="2961439"/>
          <a:ext cx="8127999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992971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156440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02701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Parameter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i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FLOPs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24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Baseline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4,207,616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29.71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10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CSPDarkNet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2,738,688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41.97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46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CSPBepNet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1,512,192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20.28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41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76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BDF8B-FD9C-A8DC-F10D-2982C962E0C3}"/>
              </a:ext>
            </a:extLst>
          </p:cNvPr>
          <p:cNvSpPr txBox="1">
            <a:spLocks/>
          </p:cNvSpPr>
          <p:nvPr/>
        </p:nvSpPr>
        <p:spPr>
          <a:xfrm>
            <a:off x="859660" y="1253331"/>
            <a:ext cx="4321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CSPBEPBackbone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067933BB-0A3D-1718-C4F3-26D4ECFD0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60" y="2448139"/>
            <a:ext cx="2870641" cy="3101975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E8B02E2-A8EF-2413-8263-F373D5151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33517"/>
              </p:ext>
            </p:extLst>
          </p:nvPr>
        </p:nvGraphicFramePr>
        <p:xfrm>
          <a:off x="4724621" y="2388178"/>
          <a:ext cx="5950410" cy="316193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983470">
                  <a:extLst>
                    <a:ext uri="{9D8B030D-6E8A-4147-A177-3AD203B41FA5}">
                      <a16:colId xmlns:a16="http://schemas.microsoft.com/office/drawing/2014/main" val="480350717"/>
                    </a:ext>
                  </a:extLst>
                </a:gridCol>
                <a:gridCol w="1983470">
                  <a:extLst>
                    <a:ext uri="{9D8B030D-6E8A-4147-A177-3AD203B41FA5}">
                      <a16:colId xmlns:a16="http://schemas.microsoft.com/office/drawing/2014/main" val="2320091113"/>
                    </a:ext>
                  </a:extLst>
                </a:gridCol>
                <a:gridCol w="1983470">
                  <a:extLst>
                    <a:ext uri="{9D8B030D-6E8A-4147-A177-3AD203B41FA5}">
                      <a16:colId xmlns:a16="http://schemas.microsoft.com/office/drawing/2014/main" val="2285148864"/>
                    </a:ext>
                  </a:extLst>
                </a:gridCol>
              </a:tblGrid>
              <a:tr h="790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Repeated</a:t>
                      </a:r>
                    </a:p>
                    <a:p>
                      <a:pPr algn="ctr" latinLnBrk="1"/>
                      <a:r>
                        <a:rPr lang="en-US" altLang="ko-KR" dirty="0"/>
                        <a:t>① ② 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FLOPs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Compared to Baseline (29.71)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140522"/>
                  </a:ext>
                </a:extLst>
              </a:tr>
              <a:tr h="790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[ 3, 5, 5 ]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20.28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68.26%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027006"/>
                  </a:ext>
                </a:extLst>
              </a:tr>
              <a:tr h="790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[ 4, 8, 20 ]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35.45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119.32%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478102"/>
                  </a:ext>
                </a:extLst>
              </a:tr>
              <a:tr h="790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[ 6, 12, 12 ]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46.02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154.89%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4248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7C45862-92E0-5711-9393-A12F50749527}"/>
              </a:ext>
            </a:extLst>
          </p:cNvPr>
          <p:cNvSpPr txBox="1"/>
          <p:nvPr/>
        </p:nvSpPr>
        <p:spPr>
          <a:xfrm>
            <a:off x="3723675" y="2879899"/>
            <a:ext cx="404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①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F660D-1173-40A8-D895-030A4D8D7DBF}"/>
              </a:ext>
            </a:extLst>
          </p:cNvPr>
          <p:cNvSpPr txBox="1"/>
          <p:nvPr/>
        </p:nvSpPr>
        <p:spPr>
          <a:xfrm>
            <a:off x="3723675" y="3612949"/>
            <a:ext cx="404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②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9C13B1-EC55-601B-4410-FDA99B815A23}"/>
              </a:ext>
            </a:extLst>
          </p:cNvPr>
          <p:cNvSpPr txBox="1"/>
          <p:nvPr/>
        </p:nvSpPr>
        <p:spPr>
          <a:xfrm>
            <a:off x="3717049" y="4502887"/>
            <a:ext cx="404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15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CSPBepNet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실행 결과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(Epoch == 160, Batch == 6, Training time == ~13h, mAP40)</a:t>
            </a: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E67140E-9146-1DC8-6C08-32CD64D7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255703"/>
              </p:ext>
            </p:extLst>
          </p:nvPr>
        </p:nvGraphicFramePr>
        <p:xfrm>
          <a:off x="1667565" y="2707492"/>
          <a:ext cx="9185964" cy="276966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30994">
                  <a:extLst>
                    <a:ext uri="{9D8B030D-6E8A-4147-A177-3AD203B41FA5}">
                      <a16:colId xmlns:a16="http://schemas.microsoft.com/office/drawing/2014/main" val="1327150939"/>
                    </a:ext>
                  </a:extLst>
                </a:gridCol>
                <a:gridCol w="1530994">
                  <a:extLst>
                    <a:ext uri="{9D8B030D-6E8A-4147-A177-3AD203B41FA5}">
                      <a16:colId xmlns:a16="http://schemas.microsoft.com/office/drawing/2014/main" val="1184594532"/>
                    </a:ext>
                  </a:extLst>
                </a:gridCol>
                <a:gridCol w="1530994">
                  <a:extLst>
                    <a:ext uri="{9D8B030D-6E8A-4147-A177-3AD203B41FA5}">
                      <a16:colId xmlns:a16="http://schemas.microsoft.com/office/drawing/2014/main" val="1242469023"/>
                    </a:ext>
                  </a:extLst>
                </a:gridCol>
                <a:gridCol w="1530994">
                  <a:extLst>
                    <a:ext uri="{9D8B030D-6E8A-4147-A177-3AD203B41FA5}">
                      <a16:colId xmlns:a16="http://schemas.microsoft.com/office/drawing/2014/main" val="3552023144"/>
                    </a:ext>
                  </a:extLst>
                </a:gridCol>
                <a:gridCol w="1530994">
                  <a:extLst>
                    <a:ext uri="{9D8B030D-6E8A-4147-A177-3AD203B41FA5}">
                      <a16:colId xmlns:a16="http://schemas.microsoft.com/office/drawing/2014/main" val="2160807267"/>
                    </a:ext>
                  </a:extLst>
                </a:gridCol>
                <a:gridCol w="1530994">
                  <a:extLst>
                    <a:ext uri="{9D8B030D-6E8A-4147-A177-3AD203B41FA5}">
                      <a16:colId xmlns:a16="http://schemas.microsoft.com/office/drawing/2014/main" val="1920947337"/>
                    </a:ext>
                  </a:extLst>
                </a:gridCol>
              </a:tblGrid>
              <a:tr h="4247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Easy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Compared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FLOPs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43975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Baseline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73.9592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62.3412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58.3332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 - 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29.71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748448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CSPBepNet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72.5008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(-1.4584)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61.0834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(-1.2578)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56.8824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(-1.4508)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 - 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20.28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835787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CSPBepNet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72.3789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(-1.5803)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61.4004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(-0.9408)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57.2960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(-1.0372)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↓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↑↑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35.45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827861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CSPBepNet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72.7452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(-1.2140)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60.5919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(-1.7493)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56.6782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(-1.6550)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  <a:r>
                        <a:rPr lang="ko-KR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↓↓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46.02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0098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7F6247-39B6-395D-4FEA-BFD95DA361F1}"/>
              </a:ext>
            </a:extLst>
          </p:cNvPr>
          <p:cNvSpPr txBox="1"/>
          <p:nvPr/>
        </p:nvSpPr>
        <p:spPr>
          <a:xfrm>
            <a:off x="1274969" y="5764696"/>
            <a:ext cx="973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Layer</a:t>
            </a:r>
            <a:r>
              <a:rPr lang="ko-KR" altLang="en-US" dirty="0"/>
              <a:t>의 반복 횟수를 늘려도 성능은 </a:t>
            </a:r>
            <a:r>
              <a:rPr lang="en-US" altLang="ko-KR" dirty="0"/>
              <a:t>Baseline</a:t>
            </a:r>
            <a:r>
              <a:rPr lang="ko-KR" altLang="en-US" dirty="0"/>
              <a:t>을 넘기지 못함</a:t>
            </a:r>
            <a:r>
              <a:rPr lang="en-US" altLang="ko-KR" dirty="0"/>
              <a:t>. </a:t>
            </a:r>
            <a:r>
              <a:rPr lang="ko-KR" altLang="en-US" dirty="0"/>
              <a:t>해당 </a:t>
            </a:r>
            <a:r>
              <a:rPr lang="en-US" altLang="ko-KR" dirty="0"/>
              <a:t>Backbone</a:t>
            </a:r>
            <a:r>
              <a:rPr lang="ko-KR" altLang="en-US" dirty="0"/>
              <a:t>은 </a:t>
            </a:r>
            <a:r>
              <a:rPr lang="en-US" altLang="ko-KR" dirty="0"/>
              <a:t>KITTI </a:t>
            </a:r>
            <a:r>
              <a:rPr lang="ko-KR" altLang="en-US" dirty="0"/>
              <a:t>데이터셋에 적합하지 않다고 생각하여 다음 모델인 </a:t>
            </a:r>
            <a:r>
              <a:rPr lang="en-US" altLang="ko-KR" dirty="0" err="1"/>
              <a:t>ConvNeXt</a:t>
            </a:r>
            <a:r>
              <a:rPr lang="ko-KR" altLang="en-US" dirty="0"/>
              <a:t>를 사용해 볼 예정</a:t>
            </a:r>
          </a:p>
        </p:txBody>
      </p:sp>
    </p:spTree>
    <p:extLst>
      <p:ext uri="{BB962C8B-B14F-4D97-AF65-F5344CB8AC3E}">
        <p14:creationId xmlns:p14="http://schemas.microsoft.com/office/powerpoint/2010/main" val="2626614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–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PillarNet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PillarNet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(ECCV 2022, </a:t>
            </a:r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Guangsheng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Shi)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Encoder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Sparse Convolution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추가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	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특징 추출 더 잘하도록 함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	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nuScene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Waymo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에서 성능 향상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	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KITTI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에서도 성능 개선 여부 확인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Sparse Conv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적용 시 장점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/>
            <a:r>
              <a:rPr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 경량화 → 더 많은 배치 추가 가능</a:t>
            </a:r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/>
            <a:r>
              <a:rPr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연산 속도 향상</a:t>
            </a:r>
            <a:endParaRPr lang="en-US" altLang="ko-KR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340BBB-14D2-4AB7-3116-71C33F03F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966" y="2298951"/>
            <a:ext cx="4406832" cy="38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87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PillarNet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실행 결과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(Epoch == 160, Batch == 48, Training time == ~18h, AP@40)</a:t>
            </a: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E67140E-9146-1DC8-6C08-32CD64D7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478"/>
              </p:ext>
            </p:extLst>
          </p:nvPr>
        </p:nvGraphicFramePr>
        <p:xfrm>
          <a:off x="1667565" y="2707492"/>
          <a:ext cx="7654970" cy="148950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30994">
                  <a:extLst>
                    <a:ext uri="{9D8B030D-6E8A-4147-A177-3AD203B41FA5}">
                      <a16:colId xmlns:a16="http://schemas.microsoft.com/office/drawing/2014/main" val="1327150939"/>
                    </a:ext>
                  </a:extLst>
                </a:gridCol>
                <a:gridCol w="1530994">
                  <a:extLst>
                    <a:ext uri="{9D8B030D-6E8A-4147-A177-3AD203B41FA5}">
                      <a16:colId xmlns:a16="http://schemas.microsoft.com/office/drawing/2014/main" val="1184594532"/>
                    </a:ext>
                  </a:extLst>
                </a:gridCol>
                <a:gridCol w="1530994">
                  <a:extLst>
                    <a:ext uri="{9D8B030D-6E8A-4147-A177-3AD203B41FA5}">
                      <a16:colId xmlns:a16="http://schemas.microsoft.com/office/drawing/2014/main" val="1242469023"/>
                    </a:ext>
                  </a:extLst>
                </a:gridCol>
                <a:gridCol w="1530994">
                  <a:extLst>
                    <a:ext uri="{9D8B030D-6E8A-4147-A177-3AD203B41FA5}">
                      <a16:colId xmlns:a16="http://schemas.microsoft.com/office/drawing/2014/main" val="3552023144"/>
                    </a:ext>
                  </a:extLst>
                </a:gridCol>
                <a:gridCol w="1530994">
                  <a:extLst>
                    <a:ext uri="{9D8B030D-6E8A-4147-A177-3AD203B41FA5}">
                      <a16:colId xmlns:a16="http://schemas.microsoft.com/office/drawing/2014/main" val="2160807267"/>
                    </a:ext>
                  </a:extLst>
                </a:gridCol>
              </a:tblGrid>
              <a:tr h="4247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Easy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Compared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43975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Baseline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76.5073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64.7261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61.3703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 - 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748448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Custom </a:t>
                      </a:r>
                      <a:r>
                        <a:rPr lang="en-US" altLang="ko-KR" dirty="0" err="1"/>
                        <a:t>PillarNet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53.2419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(-23.2654)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43.7225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(-21.0036)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39,8212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(-21.5491)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 - 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8357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7F6247-39B6-395D-4FEA-BFD95DA361F1}"/>
              </a:ext>
            </a:extLst>
          </p:cNvPr>
          <p:cNvSpPr txBox="1"/>
          <p:nvPr/>
        </p:nvSpPr>
        <p:spPr>
          <a:xfrm>
            <a:off x="1274969" y="4497368"/>
            <a:ext cx="9734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성능 차이가 매우 극심하게 드러남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원인으로는 </a:t>
            </a:r>
            <a:r>
              <a:rPr lang="en-US" altLang="ko-KR" dirty="0"/>
              <a:t>feature map</a:t>
            </a:r>
            <a:r>
              <a:rPr lang="ko-KR" altLang="en-US" dirty="0"/>
              <a:t>의 크기가 너무 작아지는 것이 원인으로 판단됨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[0.16, 0.16, 4]</a:t>
            </a:r>
            <a:r>
              <a:rPr lang="ko-KR" altLang="en-US" dirty="0"/>
              <a:t>의 </a:t>
            </a:r>
            <a:r>
              <a:rPr lang="en-US" altLang="ko-KR" dirty="0"/>
              <a:t>pillar size</a:t>
            </a:r>
            <a:r>
              <a:rPr lang="ko-KR" altLang="en-US" dirty="0"/>
              <a:t>에 대응되는 </a:t>
            </a:r>
            <a:r>
              <a:rPr lang="en-US" altLang="ko-KR" dirty="0"/>
              <a:t>feature map  = [432, 496]</a:t>
            </a:r>
            <a:r>
              <a:rPr lang="ko-KR" altLang="en-US" dirty="0"/>
              <a:t>을</a:t>
            </a:r>
            <a:endParaRPr lang="en-US" altLang="ko-KR" dirty="0"/>
          </a:p>
          <a:p>
            <a:pPr lvl="1"/>
            <a:r>
              <a:rPr lang="en-US" altLang="ko-KR" dirty="0"/>
              <a:t>    16</a:t>
            </a:r>
            <a:r>
              <a:rPr lang="ko-KR" altLang="en-US" dirty="0"/>
              <a:t>배까지 </a:t>
            </a:r>
            <a:r>
              <a:rPr lang="en-US" altLang="ko-KR" dirty="0"/>
              <a:t>down sample </a:t>
            </a:r>
            <a:r>
              <a:rPr lang="ko-KR" altLang="en-US" dirty="0"/>
              <a:t>진행 시 </a:t>
            </a:r>
            <a:r>
              <a:rPr lang="en-US" altLang="ko-KR" dirty="0"/>
              <a:t>feature map  = [27, 31]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이를 해결하기 위해 </a:t>
            </a:r>
            <a:r>
              <a:rPr lang="en-US" altLang="ko-KR" dirty="0">
                <a:solidFill>
                  <a:srgbClr val="FF0000"/>
                </a:solidFill>
              </a:rPr>
              <a:t>voxel size</a:t>
            </a:r>
            <a:r>
              <a:rPr lang="ko-KR" altLang="en-US" dirty="0">
                <a:solidFill>
                  <a:srgbClr val="FF0000"/>
                </a:solidFill>
              </a:rPr>
              <a:t>를 더 작게 하여 </a:t>
            </a:r>
            <a:r>
              <a:rPr lang="en-US" altLang="ko-KR" dirty="0">
                <a:solidFill>
                  <a:srgbClr val="FF0000"/>
                </a:solidFill>
              </a:rPr>
              <a:t>feature map</a:t>
            </a:r>
            <a:r>
              <a:rPr lang="ko-KR" altLang="en-US" dirty="0">
                <a:solidFill>
                  <a:srgbClr val="FF0000"/>
                </a:solidFill>
              </a:rPr>
              <a:t>이 적절하게 커지게 하면 성능 개선이 이루어질 것으로 보임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46A2439-AF33-BDE7-9CF4-58CCB822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–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PillarNet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4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15" y="356294"/>
            <a:ext cx="11042863" cy="1325563"/>
          </a:xfrm>
        </p:spPr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–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Dynamic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Voxelization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지난주 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Remind</a:t>
            </a:r>
          </a:p>
          <a:p>
            <a:pPr marL="0" indent="0">
              <a:buNone/>
            </a:pP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실행 결과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(Epoch == 160, Batch == 6, Training time == ~13h, mAP40)</a:t>
            </a: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E67140E-9146-1DC8-6C08-32CD64D70EE6}"/>
              </a:ext>
            </a:extLst>
          </p:cNvPr>
          <p:cNvGraphicFramePr>
            <a:graphicFrameLocks noGrp="1"/>
          </p:cNvGraphicFramePr>
          <p:nvPr/>
        </p:nvGraphicFramePr>
        <p:xfrm>
          <a:off x="1274969" y="3063024"/>
          <a:ext cx="9208168" cy="187653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302042">
                  <a:extLst>
                    <a:ext uri="{9D8B030D-6E8A-4147-A177-3AD203B41FA5}">
                      <a16:colId xmlns:a16="http://schemas.microsoft.com/office/drawing/2014/main" val="1327150939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1184594532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1242469023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3552023144"/>
                    </a:ext>
                  </a:extLst>
                </a:gridCol>
              </a:tblGrid>
              <a:tr h="535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Easy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43975"/>
                  </a:ext>
                </a:extLst>
              </a:tr>
              <a:tr h="535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Baseline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73.9592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62.3412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58.3332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748448"/>
                  </a:ext>
                </a:extLst>
              </a:tr>
              <a:tr h="806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Dynamic</a:t>
                      </a:r>
                    </a:p>
                    <a:p>
                      <a:pPr algn="ctr" latinLnBrk="1"/>
                      <a:r>
                        <a:rPr lang="en-US" altLang="ko-KR" dirty="0"/>
                        <a:t>Voxelization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76.8863 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(+0.3790)</a:t>
                      </a:r>
                      <a:endParaRPr lang="en-US" altLang="ko-KR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64.9727 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(+0.2466)</a:t>
                      </a:r>
                      <a:endParaRPr lang="en-US" altLang="ko-KR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60.7961 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(-0.5742)</a:t>
                      </a:r>
                      <a:endParaRPr lang="en-US" altLang="ko-KR" b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3618357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7F6247-39B6-395D-4FEA-BFD95DA361F1}"/>
              </a:ext>
            </a:extLst>
          </p:cNvPr>
          <p:cNvSpPr txBox="1"/>
          <p:nvPr/>
        </p:nvSpPr>
        <p:spPr>
          <a:xfrm>
            <a:off x="838200" y="5384207"/>
            <a:ext cx="9734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이번주에는 </a:t>
            </a:r>
            <a:r>
              <a:rPr lang="en-US" altLang="ko-KR" dirty="0"/>
              <a:t>Dynamic Voxelization</a:t>
            </a:r>
            <a:r>
              <a:rPr lang="ko-KR" altLang="en-US" dirty="0"/>
              <a:t>을 적용시킨 상태에서 </a:t>
            </a:r>
            <a:r>
              <a:rPr lang="en-US" altLang="ko-KR" dirty="0"/>
              <a:t>Pedestrian</a:t>
            </a:r>
            <a:r>
              <a:rPr lang="ko-KR" altLang="en-US" dirty="0"/>
              <a:t>의 </a:t>
            </a:r>
            <a:r>
              <a:rPr lang="en-US" altLang="ko-KR" dirty="0"/>
              <a:t>anchor box</a:t>
            </a:r>
            <a:r>
              <a:rPr lang="ko-KR" altLang="en-US" dirty="0"/>
              <a:t>의 </a:t>
            </a:r>
            <a:r>
              <a:rPr lang="en-US" altLang="ko-KR" dirty="0"/>
              <a:t>range</a:t>
            </a:r>
            <a:r>
              <a:rPr lang="ko-KR" altLang="en-US" dirty="0"/>
              <a:t>를 좀 더 늘려보고 </a:t>
            </a:r>
            <a:r>
              <a:rPr lang="en-US" altLang="ko-KR" dirty="0"/>
              <a:t>data preprocessing</a:t>
            </a:r>
            <a:r>
              <a:rPr lang="ko-KR" altLang="en-US" dirty="0"/>
              <a:t>과정에서 </a:t>
            </a:r>
            <a:r>
              <a:rPr lang="en-US" altLang="ko-KR" dirty="0"/>
              <a:t>random rotation</a:t>
            </a:r>
            <a:r>
              <a:rPr lang="ko-KR" altLang="en-US" dirty="0"/>
              <a:t>의 범위를 변경시킬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43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15" y="356294"/>
            <a:ext cx="11042863" cy="1325563"/>
          </a:xfrm>
        </p:spPr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–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Dynamic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Voxelization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Pedestrian Anchor Box 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크기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조정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실행 결과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(Epoch == 160, Batch == 6, Training time == ~13h, mAP40)</a:t>
            </a: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E67140E-9146-1DC8-6C08-32CD64D70EE6}"/>
              </a:ext>
            </a:extLst>
          </p:cNvPr>
          <p:cNvGraphicFramePr>
            <a:graphicFrameLocks noGrp="1"/>
          </p:cNvGraphicFramePr>
          <p:nvPr/>
        </p:nvGraphicFramePr>
        <p:xfrm>
          <a:off x="1214810" y="3479160"/>
          <a:ext cx="9208168" cy="1984542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302042">
                  <a:extLst>
                    <a:ext uri="{9D8B030D-6E8A-4147-A177-3AD203B41FA5}">
                      <a16:colId xmlns:a16="http://schemas.microsoft.com/office/drawing/2014/main" val="1327150939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1184594532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1242469023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3552023144"/>
                    </a:ext>
                  </a:extLst>
                </a:gridCol>
              </a:tblGrid>
              <a:tr h="535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Easy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43975"/>
                  </a:ext>
                </a:extLst>
              </a:tr>
              <a:tr h="535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Baseline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76.5073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64.7261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61.3703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251748448"/>
                  </a:ext>
                </a:extLst>
              </a:tr>
              <a:tr h="806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Dynamic</a:t>
                      </a:r>
                    </a:p>
                    <a:p>
                      <a:pPr algn="ctr" latinLnBrk="1"/>
                      <a:r>
                        <a:rPr lang="en-US" altLang="ko-KR" dirty="0"/>
                        <a:t>Voxelization</a:t>
                      </a:r>
                    </a:p>
                    <a:p>
                      <a:pPr algn="ctr" latinLnBrk="1"/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75.9647 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(-0.5426)</a:t>
                      </a:r>
                      <a:endParaRPr lang="en-US" altLang="ko-KR" b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64.2347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(-0.4914)</a:t>
                      </a:r>
                      <a:endParaRPr lang="en-US" altLang="ko-KR" b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61.1167 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(-0.2536)</a:t>
                      </a:r>
                      <a:endParaRPr lang="en-US" altLang="ko-KR" b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3618357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7F6247-39B6-395D-4FEA-BFD95DA361F1}"/>
              </a:ext>
            </a:extLst>
          </p:cNvPr>
          <p:cNvSpPr txBox="1"/>
          <p:nvPr/>
        </p:nvSpPr>
        <p:spPr>
          <a:xfrm>
            <a:off x="951481" y="5853797"/>
            <a:ext cx="973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Anchor box</a:t>
            </a:r>
            <a:r>
              <a:rPr lang="ko-KR" altLang="en-US" dirty="0"/>
              <a:t>의 크기가 적절하지 않은 것인지 오히려 성능이 더욱 떨어졌다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2CDF4-74E8-4872-3C60-7A63EF2634C2}"/>
              </a:ext>
            </a:extLst>
          </p:cNvPr>
          <p:cNvSpPr txBox="1"/>
          <p:nvPr/>
        </p:nvSpPr>
        <p:spPr>
          <a:xfrm>
            <a:off x="951481" y="2870215"/>
            <a:ext cx="973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</a:t>
            </a:r>
            <a:r>
              <a:rPr lang="en-US" altLang="ko-KR" dirty="0"/>
              <a:t>w, l, h : (0.6 0.8 1.73) (meters)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변경 후 </a:t>
            </a:r>
            <a:r>
              <a:rPr lang="en-US" altLang="ko-KR" dirty="0">
                <a:sym typeface="Wingdings" panose="05000000000000000000" pitchFamily="2" charset="2"/>
              </a:rPr>
              <a:t>: (0.8 1.0 1.93) (meters)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614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15" y="356294"/>
            <a:ext cx="11042863" cy="1325563"/>
          </a:xfrm>
        </p:spPr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–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Dynamic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Voxelization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Random Rotation </a:t>
            </a:r>
            <a:r>
              <a:rPr kumimoji="1"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범위 조정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실행 결과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(Epoch == 160, Batch == 6, Training time == ~13h, mAP40)</a:t>
            </a: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E67140E-9146-1DC8-6C08-32CD64D70EE6}"/>
              </a:ext>
            </a:extLst>
          </p:cNvPr>
          <p:cNvGraphicFramePr>
            <a:graphicFrameLocks noGrp="1"/>
          </p:cNvGraphicFramePr>
          <p:nvPr/>
        </p:nvGraphicFramePr>
        <p:xfrm>
          <a:off x="1214810" y="3479160"/>
          <a:ext cx="9208168" cy="1984542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302042">
                  <a:extLst>
                    <a:ext uri="{9D8B030D-6E8A-4147-A177-3AD203B41FA5}">
                      <a16:colId xmlns:a16="http://schemas.microsoft.com/office/drawing/2014/main" val="1327150939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1184594532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1242469023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3552023144"/>
                    </a:ext>
                  </a:extLst>
                </a:gridCol>
              </a:tblGrid>
              <a:tr h="535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Easy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43975"/>
                  </a:ext>
                </a:extLst>
              </a:tr>
              <a:tr h="535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Baseline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76.5073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64.7261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61.3703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251748448"/>
                  </a:ext>
                </a:extLst>
              </a:tr>
              <a:tr h="806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Dynamic</a:t>
                      </a:r>
                    </a:p>
                    <a:p>
                      <a:pPr algn="ctr" latinLnBrk="1"/>
                      <a:r>
                        <a:rPr lang="en-US" altLang="ko-KR" dirty="0"/>
                        <a:t>Voxelization</a:t>
                      </a:r>
                    </a:p>
                    <a:p>
                      <a:pPr algn="ctr" latinLnBrk="1"/>
                      <a:r>
                        <a:rPr lang="en-US" altLang="ko-KR" dirty="0"/>
                        <a:t>+ R.R </a:t>
                      </a:r>
                      <a:r>
                        <a:rPr lang="ko-KR" altLang="en-US" dirty="0"/>
                        <a:t>범위 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76.0969 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(-0.4104)</a:t>
                      </a:r>
                      <a:endParaRPr lang="en-US" altLang="ko-KR" b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64.2944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(-0.4317)</a:t>
                      </a:r>
                      <a:endParaRPr lang="en-US" altLang="ko-KR" b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effectLst/>
                        </a:rPr>
                        <a:t>59.9940 </a:t>
                      </a:r>
                    </a:p>
                    <a:p>
                      <a:pPr algn="ctr"/>
                      <a:r>
                        <a:rPr lang="en-US" altLang="ko-KR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(-1.3763)</a:t>
                      </a:r>
                      <a:endParaRPr lang="en-US" altLang="ko-KR" b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3618357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7F6247-39B6-395D-4FEA-BFD95DA361F1}"/>
              </a:ext>
            </a:extLst>
          </p:cNvPr>
          <p:cNvSpPr txBox="1"/>
          <p:nvPr/>
        </p:nvSpPr>
        <p:spPr>
          <a:xfrm>
            <a:off x="951481" y="5853797"/>
            <a:ext cx="9734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Random Rotation</a:t>
            </a:r>
            <a:r>
              <a:rPr lang="ko-KR" altLang="en-US" dirty="0"/>
              <a:t>의 범위를 더 크게 가져가면 다양한 각도의 객체들을 학습하여 검출이 잘 될 줄 알았지만 오히려 성능이 더욱 떨어짐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내주에는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Data Augmentation</a:t>
            </a:r>
            <a:r>
              <a:rPr lang="ko-KR" altLang="en-US" dirty="0">
                <a:solidFill>
                  <a:srgbClr val="FF0000"/>
                </a:solidFill>
              </a:rPr>
              <a:t>을 적용</a:t>
            </a:r>
            <a:r>
              <a:rPr lang="ko-KR" altLang="en-US" dirty="0"/>
              <a:t>하여 모델의 성능변화를 탐구해볼 계획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F2CDF4-74E8-4872-3C60-7A63EF2634C2}"/>
                  </a:ext>
                </a:extLst>
              </p:cNvPr>
              <p:cNvSpPr txBox="1"/>
              <p:nvPr/>
            </p:nvSpPr>
            <p:spPr>
              <a:xfrm>
                <a:off x="951481" y="2870215"/>
                <a:ext cx="9734827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기존 </a:t>
                </a:r>
                <a:r>
                  <a:rPr lang="en-US" altLang="ko-KR" dirty="0"/>
                  <a:t>: [-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] (meters)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변경 후 </a:t>
                </a:r>
                <a:r>
                  <a:rPr lang="en-US" altLang="ko-KR" dirty="0">
                    <a:sym typeface="Wingdings" panose="05000000000000000000" pitchFamily="2" charset="2"/>
                  </a:rPr>
                  <a:t>: </a:t>
                </a:r>
                <a:r>
                  <a:rPr lang="en-US" altLang="ko-KR" dirty="0"/>
                  <a:t>[-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]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F2CDF4-74E8-4872-3C60-7A63EF263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81" y="2870215"/>
                <a:ext cx="9734827" cy="459741"/>
              </a:xfrm>
              <a:prstGeom prst="rect">
                <a:avLst/>
              </a:prstGeom>
              <a:blipFill>
                <a:blip r:embed="rId3"/>
                <a:stretch>
                  <a:fillRect l="-376" t="-2667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51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6C90F-B5C6-B074-9AEB-D4ACFEDC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개선 방안</a:t>
            </a:r>
            <a:endPara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Base Hyperparameter tuning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박민배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lvl="1"/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Chan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ge Backbone</a:t>
            </a:r>
          </a:p>
          <a:p>
            <a:pPr lvl="2"/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Exception / </a:t>
            </a:r>
            <a:r>
              <a:rPr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ResNeXt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김대식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lvl="2"/>
            <a:r>
              <a:rPr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CSPDarknet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(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김동영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lvl="1"/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PillarNet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(</a:t>
            </a:r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백근주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lvl="1"/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Dynamic Voxelization(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박준서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67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9F6D1D7-E1C5-0E67-56AA-B9032EDC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46" y="2766218"/>
            <a:ext cx="11086707" cy="1325563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5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감사합니다</a:t>
            </a:r>
            <a:r>
              <a:rPr kumimoji="1" lang="en-US" altLang="ko-KR" sz="5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.</a:t>
            </a:r>
            <a:endParaRPr kumimoji="1" lang="ko-KR" altLang="en-US" sz="5600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50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0603585-8B54-B863-6535-9C426DFAC69C}"/>
              </a:ext>
            </a:extLst>
          </p:cNvPr>
          <p:cNvSpPr txBox="1">
            <a:spLocks/>
          </p:cNvSpPr>
          <p:nvPr/>
        </p:nvSpPr>
        <p:spPr>
          <a:xfrm>
            <a:off x="1012371" y="441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Base hyperparameter tuning</a:t>
            </a:r>
            <a:endParaRPr kumimoji="1" lang="ko-KR" altLang="en-US" sz="6000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DB6B3DD1-4069-588E-1D27-5026F5E2F24D}"/>
              </a:ext>
            </a:extLst>
          </p:cNvPr>
          <p:cNvSpPr txBox="1">
            <a:spLocks/>
          </p:cNvSpPr>
          <p:nvPr/>
        </p:nvSpPr>
        <p:spPr>
          <a:xfrm>
            <a:off x="838200" y="166233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Baseline</a:t>
            </a:r>
          </a:p>
          <a:p>
            <a:pPr lvl="2">
              <a:lnSpc>
                <a:spcPct val="100000"/>
              </a:lnSpc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Epochs = 160</a:t>
            </a:r>
          </a:p>
          <a:p>
            <a:pPr lvl="2">
              <a:lnSpc>
                <a:spcPct val="100000"/>
              </a:lnSpc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Batch size = 6</a:t>
            </a:r>
          </a:p>
          <a:p>
            <a:pPr lvl="2">
              <a:lnSpc>
                <a:spcPct val="100000"/>
              </a:lnSpc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Optimizer = Adam with decoupled weight decay(</a:t>
            </a:r>
            <a:r>
              <a:rPr lang="en-US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AdamW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Scheduler = </a:t>
            </a:r>
            <a:r>
              <a:rPr lang="en-US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CosineAnnelingLR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>
              <a:lnSpc>
                <a:spcPct val="100000"/>
              </a:lnSpc>
            </a:pP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실험 결과 </a:t>
            </a:r>
            <a:r>
              <a:rPr lang="en-US" altLang="ko-KR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-US" altLang="ko-KR" sz="18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mAP</a:t>
            </a:r>
            <a:r>
              <a:rPr lang="en-US" altLang="ko-KR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40)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7D8838DA-6A21-E794-51FF-C2960B4BCA5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565929"/>
          <a:ext cx="8128000" cy="185074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33587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7002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1754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0050791"/>
                    </a:ext>
                  </a:extLst>
                </a:gridCol>
              </a:tblGrid>
              <a:tr h="33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Model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Easy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99059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Baseline</a:t>
                      </a:r>
                      <a:endParaRPr lang="ko-KR" altLang="en-US" sz="1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76.5073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64.7261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61.3703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889616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PointPillars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i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(by batch size 10)</a:t>
                      </a:r>
                      <a:endParaRPr lang="ko-KR" altLang="en-US" sz="12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75.6396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(-0.87)</a:t>
                      </a:r>
                      <a:endParaRPr lang="ko-KR" altLang="en-US" b="0" i="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64.2322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(-0.49)</a:t>
                      </a:r>
                      <a:endParaRPr lang="ko-KR" altLang="en-US" b="0" i="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60.7355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(-0.63)</a:t>
                      </a:r>
                      <a:endParaRPr lang="ko-KR" altLang="en-US" b="0" i="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7286903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PointPillars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200" b="1" i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(by learning rate 0.005)</a:t>
                      </a:r>
                      <a:endParaRPr lang="ko-KR" altLang="en-US" sz="11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72.1829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(-4.32)</a:t>
                      </a:r>
                      <a:endParaRPr lang="ko-KR" altLang="en-US" b="0" i="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59.5633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(-5.16)</a:t>
                      </a:r>
                      <a:endParaRPr lang="ko-KR" altLang="en-US" b="0" i="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55.7125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(-5.66)</a:t>
                      </a:r>
                      <a:endParaRPr lang="ko-KR" altLang="en-US" b="0" i="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53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19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0603585-8B54-B863-6535-9C426DFAC69C}"/>
              </a:ext>
            </a:extLst>
          </p:cNvPr>
          <p:cNvSpPr txBox="1">
            <a:spLocks/>
          </p:cNvSpPr>
          <p:nvPr/>
        </p:nvSpPr>
        <p:spPr>
          <a:xfrm>
            <a:off x="1012371" y="441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Base hyperparameter tuning</a:t>
            </a:r>
            <a:endParaRPr kumimoji="1" lang="ko-KR" altLang="en-US" sz="6000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DB6B3DD1-4069-588E-1D27-5026F5E2F2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62339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50000"/>
                  </a:lnSpc>
                </a:pPr>
                <a:r>
                  <a:rPr lang="en-US" altLang="ko-KR" sz="28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Voxel</a:t>
                </a:r>
                <a:r>
                  <a:rPr lang="ko-KR" altLang="en-US" sz="28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별 최대 </a:t>
                </a:r>
                <a:r>
                  <a:rPr lang="en-US" altLang="ko-KR" sz="28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point</a:t>
                </a:r>
                <a:r>
                  <a:rPr lang="ko-KR" altLang="en-US" sz="28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의 개수 조절</a:t>
                </a:r>
                <a:endParaRPr lang="en-US" altLang="ko-KR" sz="28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Baseline</a:t>
                </a: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의 최대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point</a:t>
                </a: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의 개수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:</a:t>
                </a: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32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진행한 실험에서의 최대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point</a:t>
                </a: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의 개수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:</a:t>
                </a: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40</a:t>
                </a:r>
              </a:p>
              <a:p>
                <a:pPr marL="1371600" lvl="3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ko-KR" altLang="en-US" sz="1600" b="1" i="1" smtClean="0">
                        <a:latin typeface="Cambria Math" panose="02040503050406030204" pitchFamily="18" charset="0"/>
                        <a:ea typeface="NanumGothic" panose="020D0604000000000000" pitchFamily="34" charset="-127"/>
                      </a:rPr>
                      <m:t>○ </m:t>
                    </m:r>
                  </m:oMath>
                </a14:m>
                <a:r>
                  <a:rPr lang="ko-KR" altLang="en-US" sz="16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다른 조건들은 </a:t>
                </a:r>
                <a:r>
                  <a:rPr lang="en-US" altLang="ko-KR" sz="16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baseline</a:t>
                </a:r>
                <a:r>
                  <a:rPr lang="ko-KR" altLang="en-US" sz="16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과 동일</a:t>
                </a:r>
                <a:endParaRPr lang="en-US" altLang="ko-KR" sz="16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8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실험 결과</a:t>
                </a:r>
                <a:r>
                  <a:rPr lang="en-US" altLang="ko-KR" sz="28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lang="en-US" altLang="ko-KR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(</a:t>
                </a:r>
                <a:r>
                  <a:rPr lang="en-US" altLang="ko-KR" sz="2000" b="1" dirty="0" err="1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mAP</a:t>
                </a:r>
                <a:r>
                  <a:rPr lang="en-US" altLang="ko-KR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40)</a:t>
                </a:r>
                <a:endParaRPr lang="en-US" altLang="ko-KR" sz="28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mc:Choice>
        <mc:Fallback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DB6B3DD1-4069-588E-1D27-5026F5E2F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62339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7D8838DA-6A21-E794-51FF-C2960B4BCA5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757107"/>
          <a:ext cx="8128000" cy="136306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33587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7002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1754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0050791"/>
                    </a:ext>
                  </a:extLst>
                </a:gridCol>
              </a:tblGrid>
              <a:tr h="33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Model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Easy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99059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Baseline</a:t>
                      </a:r>
                      <a:endParaRPr lang="ko-KR" altLang="en-US" sz="1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76.5073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64.7261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61.3703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889616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PointPillars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i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(by max point 40)</a:t>
                      </a:r>
                      <a:endParaRPr lang="ko-KR" altLang="en-US" sz="12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77.3098 </a:t>
                      </a:r>
                      <a:r>
                        <a:rPr lang="en-US" altLang="ko-KR" sz="18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(+0.803)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65.9938 </a:t>
                      </a:r>
                      <a:r>
                        <a:rPr lang="en-US" altLang="ko-KR" sz="18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(+1.268)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62.1434 </a:t>
                      </a:r>
                      <a:r>
                        <a:rPr lang="en-US" altLang="ko-KR" sz="18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(+0.773)</a:t>
                      </a:r>
                      <a:endParaRPr lang="en-US" altLang="ko-KR" sz="18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7286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32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EFD9C1-FBDF-EE09-D617-76335958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289" y="3927304"/>
            <a:ext cx="2044700" cy="215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A91E7C-7C17-B1F7-7916-8090D8108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494" y="3914604"/>
            <a:ext cx="2070100" cy="228600"/>
          </a:xfrm>
          <a:prstGeom prst="rect">
            <a:avLst/>
          </a:prstGeom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C1C26C8-33DE-B0C7-9638-B43A8D534292}"/>
              </a:ext>
            </a:extLst>
          </p:cNvPr>
          <p:cNvCxnSpPr>
            <a:cxnSpLocks/>
          </p:cNvCxnSpPr>
          <p:nvPr/>
        </p:nvCxnSpPr>
        <p:spPr>
          <a:xfrm>
            <a:off x="6574971" y="4175877"/>
            <a:ext cx="5549899" cy="7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B77AD7C5-2169-5963-52D8-01FEDCB3BBFD}"/>
              </a:ext>
            </a:extLst>
          </p:cNvPr>
          <p:cNvCxnSpPr>
            <a:cxnSpLocks/>
          </p:cNvCxnSpPr>
          <p:nvPr/>
        </p:nvCxnSpPr>
        <p:spPr>
          <a:xfrm>
            <a:off x="9680741" y="3825308"/>
            <a:ext cx="0" cy="636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466C17-80D3-4338-F678-427B98EE7720}"/>
              </a:ext>
            </a:extLst>
          </p:cNvPr>
          <p:cNvSpPr txBox="1"/>
          <p:nvPr/>
        </p:nvSpPr>
        <p:spPr>
          <a:xfrm>
            <a:off x="6498442" y="4190480"/>
            <a:ext cx="1415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anumGothic" pitchFamily="2" charset="-127"/>
                <a:ea typeface="NanumGothic" pitchFamily="2" charset="-127"/>
              </a:rPr>
              <a:t>Batch : 10</a:t>
            </a:r>
            <a:endParaRPr kumimoji="1" lang="ko-Kore-KR" altLang="en-US" sz="1400" b="1" dirty="0"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156D5F-A2CB-AF95-A773-9C9035EA5ED6}"/>
              </a:ext>
            </a:extLst>
          </p:cNvPr>
          <p:cNvSpPr txBox="1"/>
          <p:nvPr/>
        </p:nvSpPr>
        <p:spPr>
          <a:xfrm>
            <a:off x="6508065" y="3874192"/>
            <a:ext cx="1415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anumGothic" pitchFamily="2" charset="-127"/>
                <a:ea typeface="NanumGothic" pitchFamily="2" charset="-127"/>
              </a:rPr>
              <a:t>Batch : 6</a:t>
            </a:r>
            <a:endParaRPr kumimoji="1" lang="ko-Kore-KR" altLang="en-US" sz="1400" b="1" dirty="0">
              <a:latin typeface="NanumGothic" pitchFamily="2" charset="-127"/>
              <a:ea typeface="NanumGothic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9C1ACC7-FC1E-E7B5-2CE4-EF3BDDACD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289" y="4228044"/>
            <a:ext cx="2070100" cy="228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22E539A-8600-ADA7-F968-B471AED3A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1370" y="4234409"/>
            <a:ext cx="1460500" cy="215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0603585-8B54-B863-6535-9C426DFAC69C}"/>
              </a:ext>
            </a:extLst>
          </p:cNvPr>
          <p:cNvSpPr txBox="1">
            <a:spLocks/>
          </p:cNvSpPr>
          <p:nvPr/>
        </p:nvSpPr>
        <p:spPr>
          <a:xfrm>
            <a:off x="1012371" y="441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Base hyperparameter tuning</a:t>
            </a:r>
            <a:endParaRPr kumimoji="1" lang="ko-KR" altLang="en-US" sz="6000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DB6B3DD1-4069-588E-1D27-5026F5E2F2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62339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50000"/>
                  </a:lnSpc>
                </a:pPr>
                <a:r>
                  <a:rPr lang="en-US" altLang="ko-KR" sz="28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Voxel</a:t>
                </a:r>
                <a:r>
                  <a:rPr lang="ko-KR" altLang="en-US" sz="28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별 최대 </a:t>
                </a:r>
                <a:r>
                  <a:rPr lang="en-US" altLang="ko-KR" sz="28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point</a:t>
                </a:r>
                <a:r>
                  <a:rPr lang="ko-KR" altLang="en-US" sz="28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의 개수</a:t>
                </a:r>
                <a:r>
                  <a:rPr lang="en-US" altLang="ko-KR" sz="28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&amp; batch size </a:t>
                </a:r>
                <a:r>
                  <a:rPr lang="ko-KR" altLang="en-US" sz="28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조절</a:t>
                </a:r>
                <a:endParaRPr lang="en-US" altLang="ko-KR" sz="28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Baseline</a:t>
                </a: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의 최대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point</a:t>
                </a: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의 개수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:</a:t>
                </a: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32,</a:t>
                </a: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batch size : 6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진행한 실험에서의 최대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point</a:t>
                </a: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의 개수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:</a:t>
                </a:r>
                <a:r>
                  <a:rPr lang="ko-KR" altLang="en-US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lang="en-US" altLang="ko-KR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40, batch size : 10</a:t>
                </a:r>
              </a:p>
              <a:p>
                <a:pPr marL="1371600" lvl="3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ko-KR" altLang="en-US" sz="1600" b="1" i="1" smtClean="0">
                        <a:latin typeface="Cambria Math" panose="02040503050406030204" pitchFamily="18" charset="0"/>
                        <a:ea typeface="NanumGothic" panose="020D0604000000000000" pitchFamily="34" charset="-127"/>
                      </a:rPr>
                      <m:t>○ </m:t>
                    </m:r>
                  </m:oMath>
                </a14:m>
                <a:r>
                  <a:rPr lang="ko-KR" altLang="en-US" sz="16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다른 조건들은 </a:t>
                </a:r>
                <a:r>
                  <a:rPr lang="en-US" altLang="ko-KR" sz="16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baseline</a:t>
                </a:r>
                <a:r>
                  <a:rPr lang="ko-KR" altLang="en-US" sz="16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과 동일</a:t>
                </a:r>
                <a:endParaRPr lang="en-US" altLang="ko-KR" sz="16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8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실험 결과</a:t>
                </a:r>
                <a:r>
                  <a:rPr lang="en-US" altLang="ko-KR" sz="28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lang="en-US" altLang="ko-KR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(</a:t>
                </a:r>
                <a:r>
                  <a:rPr lang="en-US" altLang="ko-KR" sz="2000" b="1" dirty="0" err="1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mAP</a:t>
                </a:r>
                <a:r>
                  <a:rPr lang="en-US" altLang="ko-KR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40)</a:t>
                </a:r>
                <a:endParaRPr lang="en-US" altLang="ko-KR" sz="28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mc:Choice>
        <mc:Fallback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DB6B3DD1-4069-588E-1D27-5026F5E2F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62339"/>
                <a:ext cx="10515600" cy="43513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7D8838DA-6A21-E794-51FF-C2960B4BCA5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757107"/>
          <a:ext cx="8128000" cy="136306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33587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7002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1754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0050791"/>
                    </a:ext>
                  </a:extLst>
                </a:gridCol>
              </a:tblGrid>
              <a:tr h="33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Model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Easy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99059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Baseline</a:t>
                      </a:r>
                      <a:endParaRPr lang="ko-KR" altLang="en-US" sz="1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76.5073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64.7261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61.3703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889616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PointPillars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i="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(by max point 40)</a:t>
                      </a:r>
                      <a:endParaRPr lang="ko-KR" altLang="en-US" sz="12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74.4866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(-2.021)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63.635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(-1.091)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59.6042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(-1.766)</a:t>
                      </a:r>
                      <a:endParaRPr lang="en-US" altLang="ko-KR" sz="18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728690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6E353F1-73C6-B15A-DAA9-0BED03819B08}"/>
              </a:ext>
            </a:extLst>
          </p:cNvPr>
          <p:cNvSpPr/>
          <p:nvPr/>
        </p:nvSpPr>
        <p:spPr>
          <a:xfrm>
            <a:off x="1046943" y="1758408"/>
            <a:ext cx="11145057" cy="4539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9F3FD-5DA2-4248-3502-B23D17A1F95C}"/>
              </a:ext>
            </a:extLst>
          </p:cNvPr>
          <p:cNvSpPr txBox="1">
            <a:spLocks/>
          </p:cNvSpPr>
          <p:nvPr/>
        </p:nvSpPr>
        <p:spPr>
          <a:xfrm>
            <a:off x="838200" y="17276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다음주 계획</a:t>
            </a:r>
            <a:endParaRPr lang="en-US" altLang="ko-KR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앞서서 실험했던 결과들을 토대로 실험 예정</a:t>
            </a:r>
            <a:endPara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45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Xception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지난 주 결과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FB395F6-1342-2506-1B8E-46923FC09E53}"/>
              </a:ext>
            </a:extLst>
          </p:cNvPr>
          <p:cNvGraphicFramePr>
            <a:graphicFrameLocks noGrp="1"/>
          </p:cNvGraphicFramePr>
          <p:nvPr/>
        </p:nvGraphicFramePr>
        <p:xfrm>
          <a:off x="1849120" y="2677935"/>
          <a:ext cx="8128000" cy="206410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33587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7002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1754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0050791"/>
                    </a:ext>
                  </a:extLst>
                </a:gridCol>
              </a:tblGrid>
              <a:tr h="33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Model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Easy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99059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Baseline</a:t>
                      </a:r>
                      <a:endParaRPr lang="ko-KR" altLang="en-US" sz="1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76.5692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64.3555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60.7544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889616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+ </a:t>
                      </a:r>
                      <a:r>
                        <a:rPr lang="en-US" altLang="ko-KR" sz="1400" b="1" dirty="0" err="1"/>
                        <a:t>Xception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en-US" altLang="ko-KR" sz="1200" b="1" dirty="0"/>
                        <a:t>(epoch= 160)</a:t>
                      </a:r>
                      <a:endParaRPr lang="ko-KR" altLang="en-US" sz="12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74.5481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(-2.02)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64.2538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(-0.1)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60.7603 </a:t>
                      </a:r>
                      <a:r>
                        <a:rPr lang="en-US" altLang="ko-KR" sz="18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(+0.006)</a:t>
                      </a:r>
                      <a:endParaRPr lang="en-US" altLang="ko-KR" sz="18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7286903"/>
                  </a:ext>
                </a:extLst>
              </a:tr>
              <a:tr h="61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+ </a:t>
                      </a:r>
                      <a:r>
                        <a:rPr lang="en-US" altLang="ko-KR" sz="1400" b="1" dirty="0" err="1"/>
                        <a:t>Xception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en-US" altLang="ko-KR" sz="1200" b="1" dirty="0" err="1"/>
                        <a:t>max_points</a:t>
                      </a:r>
                      <a:r>
                        <a:rPr lang="en-US" altLang="ko-KR" sz="1200" b="1" dirty="0"/>
                        <a:t>= 64)</a:t>
                      </a:r>
                      <a:endParaRPr lang="ko-KR" altLang="en-US" sz="12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75.0692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(-1.5)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64.4655 </a:t>
                      </a:r>
                      <a:r>
                        <a:rPr lang="en-US" altLang="ko-KR" sz="18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(+0.11)</a:t>
                      </a:r>
                      <a:endParaRPr lang="en-US" altLang="ko-KR" sz="18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60.2324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(-0.5)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13578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942596-AE19-B84E-36E9-DA0D48C296FA}"/>
              </a:ext>
            </a:extLst>
          </p:cNvPr>
          <p:cNvSpPr txBox="1"/>
          <p:nvPr/>
        </p:nvSpPr>
        <p:spPr>
          <a:xfrm>
            <a:off x="1849120" y="5048755"/>
            <a:ext cx="86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kumimoji="1" lang="en-US" altLang="ko-KR" b="1" dirty="0"/>
              <a:t>Baseline</a:t>
            </a:r>
            <a:r>
              <a:rPr kumimoji="1" lang="ko-KR" altLang="en-US" b="1" dirty="0"/>
              <a:t>과 비교했을 때 비슷하게 값이 나오는 것을 확인</a:t>
            </a:r>
            <a:endParaRPr kumimoji="1"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7937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Xception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개선 방안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2202922-8DE9-5D92-7435-DAB2FBDD051A}"/>
              </a:ext>
            </a:extLst>
          </p:cNvPr>
          <p:cNvSpPr txBox="1">
            <a:spLocks/>
          </p:cNvSpPr>
          <p:nvPr/>
        </p:nvSpPr>
        <p:spPr>
          <a:xfrm>
            <a:off x="1250769" y="2237105"/>
            <a:ext cx="9460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Layer – Middle flow 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반복 증가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(</a:t>
            </a:r>
            <a:r>
              <a:rPr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layer_num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 [3 5 5] 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→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[3 8 5])</a:t>
            </a: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9" name="그림 8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A0E17735-3EBE-457F-5EA1-1AACB4B37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" r="62972"/>
          <a:stretch/>
        </p:blipFill>
        <p:spPr>
          <a:xfrm>
            <a:off x="2186940" y="3110674"/>
            <a:ext cx="2024742" cy="3612706"/>
          </a:xfrm>
          <a:prstGeom prst="rect">
            <a:avLst/>
          </a:prstGeom>
        </p:spPr>
      </p:pic>
      <p:pic>
        <p:nvPicPr>
          <p:cNvPr id="10" name="그림 9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1171DEDE-C913-2038-2513-78FBD8953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26" r="38242"/>
          <a:stretch/>
        </p:blipFill>
        <p:spPr>
          <a:xfrm>
            <a:off x="4222568" y="3110674"/>
            <a:ext cx="1404257" cy="3612706"/>
          </a:xfrm>
          <a:prstGeom prst="rect">
            <a:avLst/>
          </a:prstGeom>
        </p:spPr>
      </p:pic>
      <p:pic>
        <p:nvPicPr>
          <p:cNvPr id="11" name="그림 10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1EAFB0F9-D250-0C4B-48E1-F9E340CEE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50" t="1" r="2534" b="37915"/>
          <a:stretch/>
        </p:blipFill>
        <p:spPr>
          <a:xfrm>
            <a:off x="5637711" y="3099788"/>
            <a:ext cx="2024742" cy="22429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401AD1-344C-E44C-9AE8-2AA15E8FBFFB}"/>
              </a:ext>
            </a:extLst>
          </p:cNvPr>
          <p:cNvSpPr txBox="1"/>
          <p:nvPr/>
        </p:nvSpPr>
        <p:spPr>
          <a:xfrm>
            <a:off x="4325065" y="5527089"/>
            <a:ext cx="119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8</a:t>
            </a:r>
            <a:r>
              <a:rPr kumimoji="1" lang="ko-KR" altLang="en-US" b="1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번 </a:t>
            </a:r>
            <a:r>
              <a:rPr kumimoji="1" lang="ko-KR" altLang="en-US" b="1" dirty="0">
                <a:latin typeface="Gulim" panose="020B0600000101010101" pitchFamily="34" charset="-127"/>
                <a:ea typeface="Gulim" panose="020B0600000101010101" pitchFamily="34" charset="-127"/>
              </a:rPr>
              <a:t>반복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090861-F99D-2F1A-68FA-40B4D95E9405}"/>
              </a:ext>
            </a:extLst>
          </p:cNvPr>
          <p:cNvSpPr/>
          <p:nvPr/>
        </p:nvSpPr>
        <p:spPr>
          <a:xfrm>
            <a:off x="4494711" y="4917027"/>
            <a:ext cx="878115" cy="146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DF68A6B-39D8-3F10-B51E-CE4AE55B5FB7}"/>
              </a:ext>
            </a:extLst>
          </p:cNvPr>
          <p:cNvCxnSpPr/>
          <p:nvPr/>
        </p:nvCxnSpPr>
        <p:spPr>
          <a:xfrm flipV="1">
            <a:off x="4924695" y="5157651"/>
            <a:ext cx="0" cy="355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09CEE79D-AE7B-2BE3-6ED3-4E5EF03CD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" t="26524" r="62972" b="53045"/>
          <a:stretch/>
        </p:blipFill>
        <p:spPr>
          <a:xfrm>
            <a:off x="2186940" y="4832654"/>
            <a:ext cx="2024742" cy="738130"/>
          </a:xfrm>
          <a:prstGeom prst="rect">
            <a:avLst/>
          </a:prstGeom>
        </p:spPr>
      </p:pic>
      <p:pic>
        <p:nvPicPr>
          <p:cNvPr id="16" name="그림 15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771363D0-A71C-8066-3BC7-22A0E58AB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" t="48337" r="62972" b="31232"/>
          <a:stretch/>
        </p:blipFill>
        <p:spPr>
          <a:xfrm>
            <a:off x="2186940" y="5625523"/>
            <a:ext cx="2024742" cy="73813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E35643-936C-08F2-EB6A-87F831C3950A}"/>
              </a:ext>
            </a:extLst>
          </p:cNvPr>
          <p:cNvSpPr/>
          <p:nvPr/>
        </p:nvSpPr>
        <p:spPr>
          <a:xfrm>
            <a:off x="2921723" y="6371212"/>
            <a:ext cx="1079328" cy="13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72F84A-1EBF-A5E5-8A1D-A7ABA79BB6D8}"/>
              </a:ext>
            </a:extLst>
          </p:cNvPr>
          <p:cNvSpPr/>
          <p:nvPr/>
        </p:nvSpPr>
        <p:spPr>
          <a:xfrm>
            <a:off x="4385031" y="3372788"/>
            <a:ext cx="1079328" cy="13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F29201-28EC-D57D-2213-243ECED70E95}"/>
              </a:ext>
            </a:extLst>
          </p:cNvPr>
          <p:cNvSpPr/>
          <p:nvPr/>
        </p:nvSpPr>
        <p:spPr>
          <a:xfrm>
            <a:off x="4394104" y="4607653"/>
            <a:ext cx="1079328" cy="13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2D14BE-61D1-033F-71DB-130F23E8AA58}"/>
              </a:ext>
            </a:extLst>
          </p:cNvPr>
          <p:cNvSpPr/>
          <p:nvPr/>
        </p:nvSpPr>
        <p:spPr>
          <a:xfrm>
            <a:off x="6322392" y="3372788"/>
            <a:ext cx="1079328" cy="13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1C36F4-E76C-8DFA-2CC8-C11FD0454562}"/>
              </a:ext>
            </a:extLst>
          </p:cNvPr>
          <p:cNvSpPr/>
          <p:nvPr/>
        </p:nvSpPr>
        <p:spPr>
          <a:xfrm>
            <a:off x="6365412" y="5211135"/>
            <a:ext cx="1161036" cy="13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2" name="그림 21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289DEC32-7C4F-4222-C5DE-B6800C011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5" t="47728" r="64248" b="45742"/>
          <a:stretch/>
        </p:blipFill>
        <p:spPr>
          <a:xfrm>
            <a:off x="4394104" y="3677969"/>
            <a:ext cx="1199264" cy="235916"/>
          </a:xfrm>
          <a:prstGeom prst="rect">
            <a:avLst/>
          </a:prstGeom>
        </p:spPr>
      </p:pic>
      <p:pic>
        <p:nvPicPr>
          <p:cNvPr id="23" name="그림 22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8368D98B-EA92-EA43-86C6-FF7EBB097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5" t="47728" r="64248" b="45742"/>
          <a:stretch/>
        </p:blipFill>
        <p:spPr>
          <a:xfrm>
            <a:off x="4389225" y="3921794"/>
            <a:ext cx="1199264" cy="235916"/>
          </a:xfrm>
          <a:prstGeom prst="rect">
            <a:avLst/>
          </a:prstGeom>
        </p:spPr>
      </p:pic>
      <p:pic>
        <p:nvPicPr>
          <p:cNvPr id="24" name="그림 23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24ACF42F-FD39-7E98-3D17-C152A5345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5" t="47728" r="64248" b="45742"/>
          <a:stretch/>
        </p:blipFill>
        <p:spPr>
          <a:xfrm>
            <a:off x="4394104" y="4156604"/>
            <a:ext cx="1199264" cy="235916"/>
          </a:xfrm>
          <a:prstGeom prst="rect">
            <a:avLst/>
          </a:prstGeom>
        </p:spPr>
      </p:pic>
      <p:pic>
        <p:nvPicPr>
          <p:cNvPr id="25" name="그림 24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CA3BCE3D-079E-E55C-11BB-C97925F80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5" t="47728" r="64248" b="45742"/>
          <a:stretch/>
        </p:blipFill>
        <p:spPr>
          <a:xfrm>
            <a:off x="6245476" y="3690984"/>
            <a:ext cx="1344246" cy="235916"/>
          </a:xfrm>
          <a:prstGeom prst="rect">
            <a:avLst/>
          </a:prstGeom>
        </p:spPr>
      </p:pic>
      <p:pic>
        <p:nvPicPr>
          <p:cNvPr id="26" name="그림 25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BF64A0AC-A7BC-03A4-1721-1BC4C4B6E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5" t="47728" r="64248" b="45742"/>
          <a:stretch/>
        </p:blipFill>
        <p:spPr>
          <a:xfrm>
            <a:off x="6257623" y="3921794"/>
            <a:ext cx="1344246" cy="235916"/>
          </a:xfrm>
          <a:prstGeom prst="rect">
            <a:avLst/>
          </a:prstGeom>
        </p:spPr>
      </p:pic>
      <p:pic>
        <p:nvPicPr>
          <p:cNvPr id="27" name="그림 26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7BB363A6-C68B-5FFF-BD03-122810839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5" t="47728" r="64248" b="45742"/>
          <a:stretch/>
        </p:blipFill>
        <p:spPr>
          <a:xfrm>
            <a:off x="6249531" y="4448506"/>
            <a:ext cx="1344246" cy="235916"/>
          </a:xfrm>
          <a:prstGeom prst="rect">
            <a:avLst/>
          </a:prstGeom>
        </p:spPr>
      </p:pic>
      <p:pic>
        <p:nvPicPr>
          <p:cNvPr id="28" name="그림 27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A694250B-AD6F-D441-3491-4BCE9B2F6A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5" t="47728" r="64248" b="45742"/>
          <a:stretch/>
        </p:blipFill>
        <p:spPr>
          <a:xfrm>
            <a:off x="6249531" y="4703770"/>
            <a:ext cx="1344246" cy="23591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22F581-DF51-6227-E0D8-F7E62B538846}"/>
              </a:ext>
            </a:extLst>
          </p:cNvPr>
          <p:cNvSpPr/>
          <p:nvPr/>
        </p:nvSpPr>
        <p:spPr>
          <a:xfrm>
            <a:off x="2921723" y="3372787"/>
            <a:ext cx="1079328" cy="13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544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Xception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실험 결과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FB395F6-1342-2506-1B8E-46923FC09E53}"/>
              </a:ext>
            </a:extLst>
          </p:cNvPr>
          <p:cNvGraphicFramePr>
            <a:graphicFrameLocks noGrp="1"/>
          </p:cNvGraphicFramePr>
          <p:nvPr/>
        </p:nvGraphicFramePr>
        <p:xfrm>
          <a:off x="1849120" y="2677935"/>
          <a:ext cx="8128000" cy="224698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33587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7002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1754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0050791"/>
                    </a:ext>
                  </a:extLst>
                </a:gridCol>
              </a:tblGrid>
              <a:tr h="33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Model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Easy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Moderate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Hard</a:t>
                      </a:r>
                      <a:endParaRPr lang="ko-KR" altLang="en-US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99059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Baseline</a:t>
                      </a:r>
                      <a:endParaRPr lang="ko-KR" altLang="en-US" sz="1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76.5692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64.3555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60.7544</a:t>
                      </a:r>
                      <a:endParaRPr lang="ko-KR" altLang="en-US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889616"/>
                  </a:ext>
                </a:extLst>
              </a:tr>
              <a:tr h="4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+ </a:t>
                      </a:r>
                      <a:r>
                        <a:rPr lang="en-US" altLang="ko-KR" sz="1400" b="1" dirty="0" err="1"/>
                        <a:t>Xception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en-US" altLang="ko-KR" sz="1200" b="1" dirty="0" err="1"/>
                        <a:t>max_points</a:t>
                      </a:r>
                      <a:r>
                        <a:rPr lang="en-US" altLang="ko-KR" sz="1200" b="1" dirty="0"/>
                        <a:t> = 64)</a:t>
                      </a:r>
                      <a:endParaRPr lang="ko-KR" altLang="en-US" sz="12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74.5481 </a:t>
                      </a:r>
                      <a:r>
                        <a:rPr lang="en-US" altLang="ko-KR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(-2.02)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64.2538 </a:t>
                      </a:r>
                      <a:r>
                        <a:rPr lang="en-US" altLang="ko-KR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(-0.1)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60.7603 </a:t>
                      </a:r>
                      <a:r>
                        <a:rPr lang="en-US" altLang="ko-KR" sz="18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(+0.006)</a:t>
                      </a:r>
                      <a:endParaRPr lang="en-US" altLang="ko-KR" sz="18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7286903"/>
                  </a:ext>
                </a:extLst>
              </a:tr>
              <a:tr h="61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PointPillars</a:t>
                      </a:r>
                      <a:r>
                        <a:rPr lang="en-US" altLang="ko-KR" sz="1400" b="1" dirty="0"/>
                        <a:t> + </a:t>
                      </a:r>
                      <a:r>
                        <a:rPr lang="en-US" altLang="ko-KR" sz="1400" b="1" dirty="0" err="1"/>
                        <a:t>Xception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en-US" altLang="ko-KR" sz="1200" b="1" dirty="0" err="1"/>
                        <a:t>layer_num</a:t>
                      </a:r>
                      <a:r>
                        <a:rPr lang="en-US" altLang="ko-KR" sz="1200" b="1" dirty="0"/>
                        <a:t> = [3 8 5])</a:t>
                      </a:r>
                      <a:endParaRPr lang="ko-KR" altLang="en-US" sz="1200" b="1" i="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73.8974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(-2.67)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62.7612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(-1.59)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58.7690 </a:t>
                      </a:r>
                      <a:r>
                        <a:rPr lang="en-US" altLang="ko-KR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(-1.99)</a:t>
                      </a:r>
                      <a:endParaRPr lang="en-US" altLang="ko-KR" sz="1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13578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942596-AE19-B84E-36E9-DA0D48C296FA}"/>
              </a:ext>
            </a:extLst>
          </p:cNvPr>
          <p:cNvSpPr txBox="1"/>
          <p:nvPr/>
        </p:nvSpPr>
        <p:spPr>
          <a:xfrm>
            <a:off x="1849120" y="5048755"/>
            <a:ext cx="86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Xception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middle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flow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번 반복하면서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값이 낮아지는 것을 확인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23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B899-AC0C-6335-D619-D9BC21D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PointPillars</a:t>
            </a:r>
            <a:r>
              <a:rPr kumimoji="1" lang="en-US" altLang="ko-KR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ko-KR" altLang="en-US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개선 방안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</a:t>
            </a:r>
            <a:r>
              <a:rPr kumimoji="1" lang="ko-KR" altLang="en-US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36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Change Backbone</a:t>
            </a:r>
            <a:endParaRPr kumimoji="1" lang="ko-KR" altLang="en-US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9F3E-0FD4-77F5-E89C-61B373AF7DBD}"/>
              </a:ext>
            </a:extLst>
          </p:cNvPr>
          <p:cNvSpPr txBox="1"/>
          <p:nvPr/>
        </p:nvSpPr>
        <p:spPr>
          <a:xfrm>
            <a:off x="0" y="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창의학기제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-007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D28CD2-E0C2-3214-8DF4-416FA52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ResNeXt</a:t>
            </a:r>
            <a:endParaRPr kumimoji="1"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개선 방안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/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 descr="텍스트, 도표, 폰트, 평면도이(가) 표시된 사진&#10;&#10;자동 생성된 설명">
            <a:extLst>
              <a:ext uri="{FF2B5EF4-FFF2-40B4-BE49-F238E27FC236}">
                <a16:creationId xmlns:a16="http://schemas.microsoft.com/office/drawing/2014/main" id="{1FE46BB8-6DD6-AEE6-DFEC-7F505B33D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3" y="2709862"/>
            <a:ext cx="6858000" cy="3314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1E31A7-06A5-CAF2-3EC3-4D93B3510FF7}"/>
              </a:ext>
            </a:extLst>
          </p:cNvPr>
          <p:cNvSpPr txBox="1"/>
          <p:nvPr/>
        </p:nvSpPr>
        <p:spPr>
          <a:xfrm>
            <a:off x="1877787" y="5925168"/>
            <a:ext cx="9960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dirty="0" err="1"/>
              <a:t>ResNet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F1E3AB-7601-52C3-DD35-F8CA39BC756D}"/>
              </a:ext>
            </a:extLst>
          </p:cNvPr>
          <p:cNvSpPr txBox="1"/>
          <p:nvPr/>
        </p:nvSpPr>
        <p:spPr>
          <a:xfrm>
            <a:off x="5236029" y="5916097"/>
            <a:ext cx="11212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dirty="0" err="1"/>
              <a:t>ResNeXt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45550C-D91A-8B91-72A2-132AD5EAA7AC}"/>
              </a:ext>
            </a:extLst>
          </p:cNvPr>
          <p:cNvSpPr txBox="1"/>
          <p:nvPr/>
        </p:nvSpPr>
        <p:spPr>
          <a:xfrm>
            <a:off x="8425543" y="2982005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ResNet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ResNeXt</a:t>
            </a:r>
            <a:r>
              <a:rPr kumimoji="1" lang="ko-KR" altLang="en-US" dirty="0"/>
              <a:t>로 발전시키면서 </a:t>
            </a:r>
            <a:r>
              <a:rPr kumimoji="1" lang="en-US" altLang="ko-KR" dirty="0"/>
              <a:t>‘Grouped Convolution’</a:t>
            </a:r>
            <a:r>
              <a:rPr kumimoji="1" lang="ko-KR" altLang="en-US" dirty="0"/>
              <a:t>이라는 개념이 등장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Xception</a:t>
            </a:r>
            <a:r>
              <a:rPr kumimoji="1" lang="ko-KR" altLang="en-US" dirty="0"/>
              <a:t>에서 사용한 </a:t>
            </a:r>
            <a:r>
              <a:rPr kumimoji="1" lang="en-US" altLang="ko-KR" dirty="0" err="1"/>
              <a:t>Seperable</a:t>
            </a:r>
            <a:r>
              <a:rPr kumimoji="1" lang="en-US" altLang="ko-KR" dirty="0"/>
              <a:t> Convolution </a:t>
            </a:r>
            <a:r>
              <a:rPr kumimoji="1" lang="ko-KR" altLang="en-US" dirty="0"/>
              <a:t>과 유사한 개념이지만 </a:t>
            </a:r>
            <a:r>
              <a:rPr kumimoji="1" lang="en-US" altLang="ko-KR" dirty="0"/>
              <a:t>Grouped Convolution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2D CNN</a:t>
            </a:r>
            <a:r>
              <a:rPr kumimoji="1" lang="ko-KR" altLang="en-US" dirty="0"/>
              <a:t>에서 더 좋은 성능을 보임</a:t>
            </a:r>
          </a:p>
        </p:txBody>
      </p:sp>
    </p:spTree>
    <p:extLst>
      <p:ext uri="{BB962C8B-B14F-4D97-AF65-F5344CB8AC3E}">
        <p14:creationId xmlns:p14="http://schemas.microsoft.com/office/powerpoint/2010/main" val="921279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1447</Words>
  <Application>Microsoft Macintosh PowerPoint</Application>
  <PresentationFormat>와이드스크린</PresentationFormat>
  <Paragraphs>403</Paragraphs>
  <Slides>20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Gulim</vt:lpstr>
      <vt:lpstr>맑은 고딕</vt:lpstr>
      <vt:lpstr>맑은 고딕</vt:lpstr>
      <vt:lpstr>NanumGothic</vt:lpstr>
      <vt:lpstr>NANUMGOTHIC EXTRABOLD</vt:lpstr>
      <vt:lpstr>Arial</vt:lpstr>
      <vt:lpstr>Cambria Math</vt:lpstr>
      <vt:lpstr>Office 테마</vt:lpstr>
      <vt:lpstr>창의학기제 12주차 발표</vt:lpstr>
      <vt:lpstr>목차</vt:lpstr>
      <vt:lpstr>PowerPoint 프레젠테이션</vt:lpstr>
      <vt:lpstr>PowerPoint 프레젠테이션</vt:lpstr>
      <vt:lpstr>PowerPoint 프레젠테이션</vt:lpstr>
      <vt:lpstr>PointPillars 개선 방안 - Change Backbone</vt:lpstr>
      <vt:lpstr>PointPillars 개선 방안 - Change Backbone</vt:lpstr>
      <vt:lpstr>PointPillars 개선 방안 - Change Backbone</vt:lpstr>
      <vt:lpstr>PointPillars 개선 방안 - Change Backbone</vt:lpstr>
      <vt:lpstr>PointPillars 개선 방안 - Change Backbone</vt:lpstr>
      <vt:lpstr>PointPillars 개선 방안 - Change Backbone</vt:lpstr>
      <vt:lpstr>PointPillars 개선 방안 - Change Backbone</vt:lpstr>
      <vt:lpstr>PointPillars 개선 방안 - Change Backbone</vt:lpstr>
      <vt:lpstr>PointPillars 개선 방안 - Change Backbone</vt:lpstr>
      <vt:lpstr>PointPillars 개선 방안 – PillarNet</vt:lpstr>
      <vt:lpstr>PointPillars 개선 방안 – PillarNet</vt:lpstr>
      <vt:lpstr>PointPillars 개선 방안 – Dynamic Voxelization</vt:lpstr>
      <vt:lpstr>PointPillars 개선 방안 – Dynamic Voxelization</vt:lpstr>
      <vt:lpstr>PointPillars 개선 방안 – Dynamic Voxelization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창의학기제 11주차 발표</dc:title>
  <dc:creator>김대식</dc:creator>
  <cp:lastModifiedBy>박민배</cp:lastModifiedBy>
  <cp:revision>45</cp:revision>
  <dcterms:created xsi:type="dcterms:W3CDTF">2023-05-16T12:06:14Z</dcterms:created>
  <dcterms:modified xsi:type="dcterms:W3CDTF">2023-05-24T04:37:46Z</dcterms:modified>
</cp:coreProperties>
</file>