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0" r:id="rId4"/>
    <p:sldId id="294" r:id="rId5"/>
    <p:sldId id="296" r:id="rId6"/>
    <p:sldId id="295" r:id="rId7"/>
    <p:sldId id="297" r:id="rId8"/>
    <p:sldId id="300" r:id="rId9"/>
    <p:sldId id="298" r:id="rId10"/>
    <p:sldId id="303" r:id="rId11"/>
    <p:sldId id="304" r:id="rId12"/>
    <p:sldId id="305" r:id="rId13"/>
    <p:sldId id="283" r:id="rId14"/>
    <p:sldId id="301" r:id="rId15"/>
    <p:sldId id="302" r:id="rId16"/>
    <p:sldId id="2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48"/>
  </p:normalViewPr>
  <p:slideViewPr>
    <p:cSldViewPr snapToGrid="0">
      <p:cViewPr varScale="1">
        <p:scale>
          <a:sx n="46" d="100"/>
          <a:sy n="46" d="100"/>
        </p:scale>
        <p:origin x="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EDBF-3F9E-4F7D-92B2-C63613E829F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89CB3-DAF4-48D9-9F0D-B9BF9081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1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3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2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4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3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1F708-95DC-FDCF-6F4F-D80BF026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FCACF-1999-BF70-7824-77B02FB5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DD53-6801-4861-CE47-F06F59A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78E7-0A1E-B293-A164-FB2A76A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9A35-14E8-262B-9B4F-865A906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ACBB-9982-FC91-9C0E-55B97B8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DC06A3-BEAB-5CA9-3AA8-36E30FDB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2330D-3DE0-43C1-6CBF-9050DDB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FE4E-7DA4-8295-CE94-DFC7125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9A69-B77F-8FB7-A4DB-797272B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5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CD9D37-1876-CCE4-C47F-15F33D47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E5F3AC-D424-AE93-3B00-223733E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11985-533B-C00D-BAB0-8945F5F0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314F-F2DB-596D-C549-16C367DD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71696-CB48-3A0A-7351-C2CACEC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6752-A09F-813F-05AD-C9A18307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C23B2-88E6-52AD-F052-AEADC428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8E53-BFB8-BF5E-A088-EDAA011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B4D40-099B-484C-FA5B-324A2144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A0035-9056-57DE-27EE-61A7761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0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7ABB-3989-1E1F-C4A0-461344EE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85FD-0220-4505-1002-9D5582C6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75C71-0EE3-DCDC-B50C-D281E61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96ED8-C569-277C-CF19-5BE810F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9888-AE8A-16E4-FB02-1AFCBC3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3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5E0-13EB-0702-97AA-79A1DA6A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B88AF-09C2-815B-EFFA-A0828A7F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7E1E7-1DF7-DD37-FA3B-FB9F2DE8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E017E-1964-A0D0-7520-643A1270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EC18-8490-E9D7-D03B-6D6FEF35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EC33-EDA3-C6D5-A246-28A09FB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F64B-F312-A80D-5DE6-F84DBAD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5D665-CAE9-F0B1-3EBE-810C9A2F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13A2F-2EF6-2AE0-2DFC-363C886F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D49C0-9D33-DA2A-F49B-915FD32E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F4480-B064-DBF6-158D-51AFF222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1C5DE9-3CD2-1316-6C5D-915775A5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9E35A-1BD0-4771-4456-8D5F9A0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C3B73-A61F-664A-4809-C0C1B3B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1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72D1-7B32-1A64-5441-20994E3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45D01-4A9F-B592-200F-C440F3B0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805BBE-1D1D-123B-133E-CD05F2E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CD845-73BB-30A3-436A-1805554C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0289C-2D77-F581-2A54-9C768761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46DFDD-0611-3B3E-75AB-6513C378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3893-A37E-19AC-8C47-9E16D4C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5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03F8-A21C-F71D-97F9-E57407F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951E-E510-0860-D881-B290E13C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1CF0D-52D5-94CF-6DA8-3ED3E293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95A53-D8DB-6DBB-1638-2B4EA75C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78F42-D404-DC13-2C4A-375C6B17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F857F-D9C1-FC72-1C71-7F435FE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9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CB4DE-BEF0-2CA9-EEBB-09BE54C5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A7AD4-C0CB-0181-E37A-61E1085EF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665A4-4871-E35B-D561-283B5AE7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209FA-CBA0-3802-07BA-B26705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6C72B-5483-7923-3969-A2DA088A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6639-93DF-839B-F4D7-D298334A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2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45C6C-403B-FF27-03BF-E7484C8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B2083-E17D-AE07-1282-444322C8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EB98F-2DF9-CFA7-8859-A8C4F25E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A06E-F988-C84E-A50F-E32BF48D2338}" type="datetimeFigureOut">
              <a:rPr kumimoji="1" lang="ko-KR" altLang="en-US" smtClean="0"/>
              <a:t>2023-06-07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DEA4-B924-29AE-19CF-97700BF1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4FA8-A3CD-EACA-4430-4F1D7D3D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0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E204-2AE1-3A96-2C38-DA590FAE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142"/>
            <a:ext cx="9144000" cy="1909763"/>
          </a:xfrm>
        </p:spPr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창의학기제 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14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295A1-6506-E206-C248-CA18F6CC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325"/>
            <a:ext cx="9144000" cy="1035274"/>
          </a:xfrm>
        </p:spPr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(3)</a:t>
            </a:r>
          </a:p>
          <a:p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5/25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6/7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F4253-BFB3-6AF4-FD6B-6D96587319C8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EC2A4-C49E-4E15-210C-8735C63B0593}"/>
              </a:ext>
            </a:extLst>
          </p:cNvPr>
          <p:cNvSpPr txBox="1"/>
          <p:nvPr/>
        </p:nvSpPr>
        <p:spPr>
          <a:xfrm>
            <a:off x="3004456" y="3081790"/>
            <a:ext cx="618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자율주행을 위한 딥러닝 기반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3D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 탐지</a:t>
            </a:r>
          </a:p>
        </p:txBody>
      </p:sp>
    </p:spTree>
    <p:extLst>
      <p:ext uri="{BB962C8B-B14F-4D97-AF65-F5344CB8AC3E}">
        <p14:creationId xmlns:p14="http://schemas.microsoft.com/office/powerpoint/2010/main" val="71262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PillarNet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실험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28106"/>
              </p:ext>
            </p:extLst>
          </p:nvPr>
        </p:nvGraphicFramePr>
        <p:xfrm>
          <a:off x="1116620" y="3129356"/>
          <a:ext cx="9208168" cy="18765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PillarNet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53.2419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(-23.2654)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43.7225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(-21.0036)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39.8212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(-21.5491)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0" y="5397401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 sample</a:t>
            </a:r>
            <a:r>
              <a:rPr lang="ko-KR" altLang="en-US" dirty="0"/>
              <a:t>을 </a:t>
            </a:r>
            <a:r>
              <a:rPr lang="en-US" altLang="ko-KR" dirty="0"/>
              <a:t>16</a:t>
            </a:r>
            <a:r>
              <a:rPr lang="ko-KR" altLang="en-US" dirty="0"/>
              <a:t>배까지 진행하기에 </a:t>
            </a:r>
            <a:r>
              <a:rPr lang="en-US" altLang="ko-KR" dirty="0"/>
              <a:t>feature map size</a:t>
            </a:r>
            <a:r>
              <a:rPr lang="ko-KR" altLang="en-US" dirty="0"/>
              <a:t>가 너무 작아져 성능 하락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해결을 위해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Voxel size</a:t>
            </a:r>
            <a:r>
              <a:rPr lang="ko-KR" altLang="en-US" dirty="0">
                <a:solidFill>
                  <a:srgbClr val="FF0000"/>
                </a:solidFill>
              </a:rPr>
              <a:t>를 더 작게 해서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이 적절하게 커지게 해 성능 개선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CDF4-74E8-4872-3C60-7A63EF2634C2}"/>
              </a:ext>
            </a:extLst>
          </p:cNvPr>
          <p:cNvSpPr txBox="1"/>
          <p:nvPr/>
        </p:nvSpPr>
        <p:spPr>
          <a:xfrm>
            <a:off x="951481" y="2422522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: Encoder X </a:t>
            </a:r>
            <a:r>
              <a:rPr lang="en-US" altLang="ko-KR" dirty="0">
                <a:sym typeface="Wingdings" panose="05000000000000000000" pitchFamily="2" charset="2"/>
              </a:rPr>
              <a:t> Sparse Convolution</a:t>
            </a:r>
            <a:r>
              <a:rPr lang="ko-KR" altLang="en-US" dirty="0">
                <a:sym typeface="Wingdings" panose="05000000000000000000" pitchFamily="2" charset="2"/>
              </a:rPr>
              <a:t>을 이용한 </a:t>
            </a:r>
            <a:r>
              <a:rPr lang="en-US" altLang="ko-KR" dirty="0">
                <a:sym typeface="Wingdings" panose="05000000000000000000" pitchFamily="2" charset="2"/>
              </a:rPr>
              <a:t>Encoder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27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PillarNet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with smaller voxel size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14688"/>
              </p:ext>
            </p:extLst>
          </p:nvPr>
        </p:nvGraphicFramePr>
        <p:xfrm>
          <a:off x="1116620" y="3129356"/>
          <a:ext cx="9208168" cy="225886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PillarNet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Voxel size </a:t>
                      </a:r>
                    </a:p>
                    <a:p>
                      <a:pPr algn="ctr" latinLnBrk="1"/>
                      <a:r>
                        <a:rPr lang="en-US" altLang="ko-KR" dirty="0"/>
                        <a:t>[0.08, 0.08, 4]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66.2427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(-10.2646)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55.4887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(-9.2473)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51.7545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(-9.6185)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0" y="5397401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Voxel size</a:t>
            </a:r>
            <a:r>
              <a:rPr lang="ko-KR" altLang="en-US" dirty="0"/>
              <a:t>보다 작게 했을 때 성능 향상이 된 것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Baseline</a:t>
            </a:r>
            <a:r>
              <a:rPr lang="ko-KR" altLang="en-US" dirty="0"/>
              <a:t>보다 성능이 여전히 낮아</a:t>
            </a:r>
            <a:r>
              <a:rPr lang="en-US" altLang="ko-KR" dirty="0"/>
              <a:t>, Voxel size</a:t>
            </a:r>
            <a:r>
              <a:rPr lang="ko-KR" altLang="en-US" dirty="0"/>
              <a:t>를 조금 더 작게 하여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CDF4-74E8-4872-3C60-7A63EF2634C2}"/>
              </a:ext>
            </a:extLst>
          </p:cNvPr>
          <p:cNvSpPr txBox="1"/>
          <p:nvPr/>
        </p:nvSpPr>
        <p:spPr>
          <a:xfrm>
            <a:off x="951481" y="2422522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: Voxel size [0.16, 0.16, 4]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Voxel size [0.08, 0.08,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PillarNet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with smaller voxel size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7530"/>
              </p:ext>
            </p:extLst>
          </p:nvPr>
        </p:nvGraphicFramePr>
        <p:xfrm>
          <a:off x="1116620" y="3129356"/>
          <a:ext cx="9208168" cy="225886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PillarNet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Voxel size </a:t>
                      </a:r>
                    </a:p>
                    <a:p>
                      <a:pPr algn="ctr" latinLnBrk="1"/>
                      <a:r>
                        <a:rPr lang="en-US" altLang="ko-KR" dirty="0"/>
                        <a:t>[0.04, 0.04, 4]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65.1112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(-11.3961)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55.0611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(-9.6650)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51.3303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(-10.0400)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0" y="5397401"/>
            <a:ext cx="97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Voxel size</a:t>
            </a:r>
            <a:r>
              <a:rPr lang="ko-KR" altLang="en-US" dirty="0"/>
              <a:t>를 더 작게 했음에도</a:t>
            </a:r>
            <a:r>
              <a:rPr lang="en-US" altLang="ko-KR" dirty="0"/>
              <a:t>, </a:t>
            </a:r>
            <a:r>
              <a:rPr lang="ko-KR" altLang="en-US" dirty="0"/>
              <a:t>성능 </a:t>
            </a:r>
            <a:r>
              <a:rPr lang="ko-KR" altLang="en-US"/>
              <a:t>개선은 없었음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가 늘어나면서 </a:t>
            </a:r>
            <a:r>
              <a:rPr lang="en-US" altLang="ko-KR" dirty="0"/>
              <a:t>Gradient Vanishing </a:t>
            </a:r>
            <a:r>
              <a:rPr lang="ko-KR" altLang="en-US" dirty="0"/>
              <a:t>문제가 생긴 것으로 추측됨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Skip Connection</a:t>
            </a:r>
            <a:r>
              <a:rPr lang="ko-KR" altLang="en-US" dirty="0"/>
              <a:t>으로 모델 성능 개선 시도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CDF4-74E8-4872-3C60-7A63EF2634C2}"/>
              </a:ext>
            </a:extLst>
          </p:cNvPr>
          <p:cNvSpPr txBox="1"/>
          <p:nvPr/>
        </p:nvSpPr>
        <p:spPr>
          <a:xfrm>
            <a:off x="951481" y="2422522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: Voxel size [0.16, 0.16, 4]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Voxel size [0.04, 0.04,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68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Data Augmentation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실험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Random Rotation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범위 조정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DV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12862"/>
              </p:ext>
            </p:extLst>
          </p:nvPr>
        </p:nvGraphicFramePr>
        <p:xfrm>
          <a:off x="1116620" y="3129356"/>
          <a:ext cx="9208168" cy="19845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Dynamic</a:t>
                      </a:r>
                    </a:p>
                    <a:p>
                      <a:pPr algn="ctr" latinLnBrk="1"/>
                      <a:r>
                        <a:rPr lang="en-US" altLang="ko-KR" dirty="0"/>
                        <a:t>Voxelization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+ R.R </a:t>
                      </a:r>
                      <a:r>
                        <a:rPr lang="ko-KR" altLang="en-US" dirty="0"/>
                        <a:t>범위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76.0969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(-0.4104)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64.2944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(-0.4317)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59.9940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(-1.3763)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0" y="5397401"/>
            <a:ext cx="97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Rotation</a:t>
            </a:r>
            <a:r>
              <a:rPr lang="ko-KR" altLang="en-US" dirty="0"/>
              <a:t>의 범위를 더 크게 가져가면 다양한 각도의 객체들을 학습하여 검출이 잘 될 줄 알았지만 오히려 성능이 더욱 떨어짐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내주에는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 Augmentation</a:t>
            </a:r>
            <a:r>
              <a:rPr lang="ko-KR" altLang="en-US" dirty="0">
                <a:solidFill>
                  <a:srgbClr val="FF0000"/>
                </a:solidFill>
              </a:rPr>
              <a:t>을 적용</a:t>
            </a:r>
            <a:r>
              <a:rPr lang="ko-KR" altLang="en-US" dirty="0"/>
              <a:t>하여 모델의 성능변화를 탐구해볼 계획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/>
              <p:nvPr/>
            </p:nvSpPr>
            <p:spPr>
              <a:xfrm>
                <a:off x="951481" y="2422522"/>
                <a:ext cx="9734827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 </a:t>
                </a:r>
                <a:r>
                  <a:rPr lang="en-US" altLang="ko-KR" dirty="0"/>
                  <a:t>: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 (meters)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변경 후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:r>
                  <a:rPr lang="en-US" altLang="ko-KR" dirty="0"/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1" y="2422522"/>
                <a:ext cx="9734827" cy="459741"/>
              </a:xfrm>
              <a:prstGeom prst="rect">
                <a:avLst/>
              </a:prstGeom>
              <a:blipFill>
                <a:blip r:embed="rId3"/>
                <a:stretch>
                  <a:fillRect l="-376" t="-1316"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Data Augmentation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 Rotation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범위 조정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without DV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98483"/>
              </p:ext>
            </p:extLst>
          </p:nvPr>
        </p:nvGraphicFramePr>
        <p:xfrm>
          <a:off x="1214810" y="3141630"/>
          <a:ext cx="9208168" cy="18765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R.R </a:t>
                      </a:r>
                      <a:r>
                        <a:rPr lang="ko-KR" altLang="en-US" dirty="0"/>
                        <a:t>범위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77.9436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(+1.4363)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65.7619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(+1.0358)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60.8421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(-0.5282)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1" y="5577009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</a:t>
            </a:r>
            <a:r>
              <a:rPr lang="en-US" altLang="ko-KR" dirty="0" err="1"/>
              <a:t>PointPillars</a:t>
            </a:r>
            <a:r>
              <a:rPr lang="en-US" altLang="ko-KR" dirty="0"/>
              <a:t> </a:t>
            </a:r>
            <a:r>
              <a:rPr lang="ko-KR" altLang="en-US" dirty="0"/>
              <a:t>논문대로 </a:t>
            </a:r>
            <a:r>
              <a:rPr lang="en-US" altLang="ko-KR" dirty="0"/>
              <a:t>random rotation</a:t>
            </a:r>
            <a:r>
              <a:rPr lang="ko-KR" altLang="en-US" dirty="0"/>
              <a:t>을 적용하니 미약하지만 </a:t>
            </a:r>
            <a:r>
              <a:rPr lang="en-US" altLang="ko-KR" dirty="0"/>
              <a:t>baseline</a:t>
            </a:r>
            <a:r>
              <a:rPr lang="ko-KR" altLang="en-US" dirty="0"/>
              <a:t>보다 성능이 소폭 상승된 것을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/>
              <p:nvPr/>
            </p:nvSpPr>
            <p:spPr>
              <a:xfrm>
                <a:off x="951481" y="2422522"/>
                <a:ext cx="9734827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 </a:t>
                </a:r>
                <a:r>
                  <a:rPr lang="en-US" altLang="ko-KR" dirty="0"/>
                  <a:t>: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 (meters)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변경 후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:r>
                  <a:rPr lang="en-US" altLang="ko-KR" dirty="0"/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1" y="2422522"/>
                <a:ext cx="9734827" cy="459741"/>
              </a:xfrm>
              <a:prstGeom prst="rect">
                <a:avLst/>
              </a:prstGeom>
              <a:blipFill>
                <a:blip r:embed="rId3"/>
                <a:stretch>
                  <a:fillRect l="-376" t="-1316"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4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Data Augmentation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 Rotation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범위 조정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without DV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92567"/>
              </p:ext>
            </p:extLst>
          </p:nvPr>
        </p:nvGraphicFramePr>
        <p:xfrm>
          <a:off x="1214809" y="2851716"/>
          <a:ext cx="9208168" cy="18765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R.R </a:t>
                      </a:r>
                      <a:r>
                        <a:rPr lang="ko-KR" altLang="en-US" dirty="0"/>
                        <a:t>범위 조정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+ train </a:t>
                      </a:r>
                      <a:r>
                        <a:rPr lang="ko-KR" altLang="en-US" dirty="0"/>
                        <a:t>개수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79.351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(+2.8437)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67.3984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(+1.6723)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60.4779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(-0.8924)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1" y="4822530"/>
            <a:ext cx="9734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rotation</a:t>
            </a:r>
            <a:r>
              <a:rPr lang="ko-KR" altLang="en-US" dirty="0"/>
              <a:t>에 </a:t>
            </a:r>
            <a:r>
              <a:rPr lang="en-US" altLang="ko-KR" dirty="0"/>
              <a:t>train data</a:t>
            </a:r>
            <a:r>
              <a:rPr lang="ko-KR" altLang="en-US" dirty="0"/>
              <a:t>의 수를 증가시키니 </a:t>
            </a:r>
            <a:r>
              <a:rPr lang="en-US" altLang="ko-KR" dirty="0"/>
              <a:t>Hard</a:t>
            </a:r>
            <a:r>
              <a:rPr lang="ko-KR" altLang="en-US" dirty="0"/>
              <a:t> 난이도를 제외한 다른 난이도에서 </a:t>
            </a:r>
            <a:r>
              <a:rPr lang="en-US" altLang="ko-KR" dirty="0"/>
              <a:t>random rotation</a:t>
            </a:r>
            <a:r>
              <a:rPr lang="ko-KR" altLang="en-US" dirty="0"/>
              <a:t>만 적용한 것보다 더 성능이 오름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데이터의 수 증가가 원인일 가능성이 높다고 생각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하지만 </a:t>
            </a:r>
            <a:r>
              <a:rPr lang="en-US" altLang="ko-KR" dirty="0">
                <a:sym typeface="Wingdings" panose="05000000000000000000" pitchFamily="2" charset="2"/>
              </a:rPr>
              <a:t>Hard </a:t>
            </a:r>
            <a:r>
              <a:rPr lang="ko-KR" altLang="en-US" dirty="0">
                <a:sym typeface="Wingdings" panose="05000000000000000000" pitchFamily="2" charset="2"/>
              </a:rPr>
              <a:t>난이도에서 성능이 </a:t>
            </a:r>
            <a:r>
              <a:rPr lang="en-US" altLang="ko-KR" dirty="0">
                <a:sym typeface="Wingdings" panose="05000000000000000000" pitchFamily="2" charset="2"/>
              </a:rPr>
              <a:t>0.3</a:t>
            </a:r>
            <a:r>
              <a:rPr lang="ko-KR" altLang="en-US" dirty="0">
                <a:sym typeface="Wingdings" panose="05000000000000000000" pitchFamily="2" charset="2"/>
              </a:rPr>
              <a:t>정도 더 하락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</a:t>
            </a:r>
            <a:r>
              <a:rPr lang="ko-KR" altLang="en-US" dirty="0">
                <a:sym typeface="Wingdings" panose="05000000000000000000" pitchFamily="2" charset="2"/>
              </a:rPr>
              <a:t>추측하기로 </a:t>
            </a:r>
            <a:r>
              <a:rPr lang="en-US" altLang="ko-KR" dirty="0">
                <a:sym typeface="Wingdings" panose="05000000000000000000" pitchFamily="2" charset="2"/>
              </a:rPr>
              <a:t>Hard </a:t>
            </a:r>
            <a:r>
              <a:rPr lang="ko-KR" altLang="en-US" dirty="0">
                <a:sym typeface="Wingdings" panose="05000000000000000000" pitchFamily="2" charset="2"/>
              </a:rPr>
              <a:t>난이도는 겹쳐진 물체 같은 구분하기 어려운 클래스들이 많아서 </a:t>
            </a:r>
            <a:r>
              <a:rPr lang="en-US" altLang="ko-KR" dirty="0">
                <a:sym typeface="Wingdings" panose="05000000000000000000" pitchFamily="2" charset="2"/>
              </a:rPr>
              <a:t>	   </a:t>
            </a:r>
            <a:r>
              <a:rPr lang="ko-KR" altLang="en-US" dirty="0">
                <a:sym typeface="Wingdings" panose="05000000000000000000" pitchFamily="2" charset="2"/>
              </a:rPr>
              <a:t>다른 처리를 해주어야 성능개선이 보일 것 같음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CDF4-74E8-4872-3C60-7A63EF2634C2}"/>
              </a:ext>
            </a:extLst>
          </p:cNvPr>
          <p:cNvSpPr txBox="1"/>
          <p:nvPr/>
        </p:nvSpPr>
        <p:spPr>
          <a:xfrm>
            <a:off x="951481" y="2422522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train 3769</a:t>
            </a:r>
            <a:r>
              <a:rPr lang="ko-KR" altLang="en-US" dirty="0"/>
              <a:t>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신규 </a:t>
            </a:r>
            <a:r>
              <a:rPr lang="en-US" altLang="ko-KR" dirty="0">
                <a:sym typeface="Wingdings" panose="05000000000000000000" pitchFamily="2" charset="2"/>
              </a:rPr>
              <a:t>train 5653</a:t>
            </a:r>
            <a:r>
              <a:rPr lang="ko-KR" altLang="en-US" dirty="0">
                <a:sym typeface="Wingdings" panose="05000000000000000000" pitchFamily="2" charset="2"/>
              </a:rPr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6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6" y="2766218"/>
            <a:ext cx="11086707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감사합니다</a:t>
            </a:r>
            <a:r>
              <a:rPr kumimoji="1" lang="en-US" altLang="ko-KR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.</a:t>
            </a:r>
            <a:endParaRPr kumimoji="1" lang="ko-KR" altLang="en-US" sz="56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6C90F-B5C6-B074-9AEB-D4ACFED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 Hyperparameter tuning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박민배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Chan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ge Backbone</a:t>
            </a:r>
          </a:p>
          <a:p>
            <a:pPr lvl="2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Exception /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김대식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2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ConvNeXt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김동영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백근주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Augmentation(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박준서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6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2677935"/>
          <a:ext cx="8128000" cy="198127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74.5481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(-2.02)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64.2538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(-0.1)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60.7603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(+0.006)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ResNeXt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 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74.3076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(-2.26)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62.9554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(-1.4)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58.9847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(-1.77)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Xception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ResNeXt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backbone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변경했을 때 성능이 더 떨어지는 것으로 확인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Xception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ResNeXt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ensemble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해서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backbone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사용해 성능을 향상시킬 계획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45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65237"/>
              </p:ext>
            </p:extLst>
          </p:nvPr>
        </p:nvGraphicFramePr>
        <p:xfrm>
          <a:off x="1849120" y="2677935"/>
          <a:ext cx="8128000" cy="188122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ResNeXt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 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74.3076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(-2.26)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62.9554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(-1.4)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58.9847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(-1.77)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ResNeXt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100" b="1" dirty="0" err="1"/>
                        <a:t>max_num</a:t>
                      </a:r>
                      <a:r>
                        <a:rPr lang="en-US" altLang="ko-KR" sz="1100" b="1" dirty="0"/>
                        <a:t> = 64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74.8013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(-1.76)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63.0627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(-1.3)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58.9331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(-1.82)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2464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89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Pillar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안에 포함되는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point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수가 증가할수록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mAP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성능이 나아진다는 것을 확인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channels = [64, 128, 256, 64, 126, 256, 256]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6D6AF61-E86A-715C-A4D2-4542B27C3C32}"/>
              </a:ext>
            </a:extLst>
          </p:cNvPr>
          <p:cNvGrpSpPr/>
          <p:nvPr/>
        </p:nvGrpSpPr>
        <p:grpSpPr>
          <a:xfrm>
            <a:off x="1774374" y="2340427"/>
            <a:ext cx="3461656" cy="2747963"/>
            <a:chOff x="1371600" y="2688308"/>
            <a:chExt cx="5475513" cy="3623592"/>
          </a:xfrm>
        </p:grpSpPr>
        <p:pic>
          <p:nvPicPr>
            <p:cNvPr id="27" name="그림 26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4AE23E20-C398-DCDC-8C80-C9EB8B202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1" r="62972"/>
            <a:stretch/>
          </p:blipFill>
          <p:spPr>
            <a:xfrm>
              <a:off x="1371600" y="2699194"/>
              <a:ext cx="2024742" cy="3612706"/>
            </a:xfrm>
            <a:prstGeom prst="rect">
              <a:avLst/>
            </a:prstGeom>
          </p:spPr>
        </p:pic>
        <p:pic>
          <p:nvPicPr>
            <p:cNvPr id="28" name="그림 27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4F7E0506-EF72-F616-7D22-A0A7473E0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126" r="38242"/>
            <a:stretch/>
          </p:blipFill>
          <p:spPr>
            <a:xfrm>
              <a:off x="3407228" y="2699194"/>
              <a:ext cx="1404257" cy="3612706"/>
            </a:xfrm>
            <a:prstGeom prst="rect">
              <a:avLst/>
            </a:prstGeom>
          </p:spPr>
        </p:pic>
        <p:pic>
          <p:nvPicPr>
            <p:cNvPr id="29" name="그림 28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8625D0FA-23E3-E02E-AC5C-BEA65A2DC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50" t="1" r="2534" b="37915"/>
            <a:stretch/>
          </p:blipFill>
          <p:spPr>
            <a:xfrm>
              <a:off x="4822371" y="2688308"/>
              <a:ext cx="2024742" cy="224292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81157B-9F98-3FC0-8541-028D4385C472}"/>
                </a:ext>
              </a:extLst>
            </p:cNvPr>
            <p:cNvSpPr txBox="1"/>
            <p:nvPr/>
          </p:nvSpPr>
          <p:spPr>
            <a:xfrm>
              <a:off x="3655784" y="5101772"/>
              <a:ext cx="90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latin typeface="Gulim" panose="020B0600000101010101" pitchFamily="34" charset="-127"/>
                  <a:ea typeface="Gulim" panose="020B0600000101010101" pitchFamily="34" charset="-127"/>
                </a:rPr>
                <a:t>5</a:t>
              </a:r>
              <a:r>
                <a:rPr kumimoji="1" lang="ko-KR" altLang="en-US" sz="1200" dirty="0">
                  <a:latin typeface="Gulim" panose="020B0600000101010101" pitchFamily="34" charset="-127"/>
                  <a:ea typeface="Gulim" panose="020B0600000101010101" pitchFamily="34" charset="-127"/>
                </a:rPr>
                <a:t>번 반복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AB74C1-4B90-EEC4-E88C-C1FCF097D8CE}"/>
                </a:ext>
              </a:extLst>
            </p:cNvPr>
            <p:cNvSpPr/>
            <p:nvPr/>
          </p:nvSpPr>
          <p:spPr>
            <a:xfrm>
              <a:off x="3679371" y="4505547"/>
              <a:ext cx="878115" cy="146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DFB435F-158F-47C8-8CD2-05BCFD06CD1D}"/>
                </a:ext>
              </a:extLst>
            </p:cNvPr>
            <p:cNvCxnSpPr/>
            <p:nvPr/>
          </p:nvCxnSpPr>
          <p:spPr>
            <a:xfrm flipV="1">
              <a:off x="4109355" y="4746171"/>
              <a:ext cx="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7F4B5937-2DCD-33F3-89E1-0E217B624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1" t="26524" r="62972" b="53045"/>
            <a:stretch/>
          </p:blipFill>
          <p:spPr>
            <a:xfrm>
              <a:off x="1371600" y="4421174"/>
              <a:ext cx="2024742" cy="738130"/>
            </a:xfrm>
            <a:prstGeom prst="rect">
              <a:avLst/>
            </a:prstGeom>
          </p:spPr>
        </p:pic>
        <p:pic>
          <p:nvPicPr>
            <p:cNvPr id="34" name="그림 33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CCF4C25D-CDEA-C90E-B491-8311785DF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1" t="48337" r="62972" b="31232"/>
            <a:stretch/>
          </p:blipFill>
          <p:spPr>
            <a:xfrm>
              <a:off x="1371600" y="5214043"/>
              <a:ext cx="2024742" cy="73813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CC2710-4E0E-7811-0E75-74ACF8D8759B}"/>
                </a:ext>
              </a:extLst>
            </p:cNvPr>
            <p:cNvSpPr/>
            <p:nvPr/>
          </p:nvSpPr>
          <p:spPr>
            <a:xfrm>
              <a:off x="2106383" y="5959732"/>
              <a:ext cx="1079328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D1FFC0F-0DE9-7FC3-2D90-694190411C94}"/>
                </a:ext>
              </a:extLst>
            </p:cNvPr>
            <p:cNvSpPr/>
            <p:nvPr/>
          </p:nvSpPr>
          <p:spPr>
            <a:xfrm>
              <a:off x="3569691" y="2961308"/>
              <a:ext cx="1079328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08817D-C083-3F5A-FDF1-C0F4EBFB7F7A}"/>
                </a:ext>
              </a:extLst>
            </p:cNvPr>
            <p:cNvSpPr/>
            <p:nvPr/>
          </p:nvSpPr>
          <p:spPr>
            <a:xfrm>
              <a:off x="3578764" y="4196173"/>
              <a:ext cx="1079328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04ACA6F-DB81-98D3-282D-0401D7F9596F}"/>
                </a:ext>
              </a:extLst>
            </p:cNvPr>
            <p:cNvSpPr/>
            <p:nvPr/>
          </p:nvSpPr>
          <p:spPr>
            <a:xfrm>
              <a:off x="5507052" y="2961308"/>
              <a:ext cx="1079328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D88100E-9B4F-94C9-7F41-12D27C662D1E}"/>
                </a:ext>
              </a:extLst>
            </p:cNvPr>
            <p:cNvSpPr/>
            <p:nvPr/>
          </p:nvSpPr>
          <p:spPr>
            <a:xfrm>
              <a:off x="5550072" y="4799655"/>
              <a:ext cx="1161036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0" name="그림 39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13FDB49D-CA59-94CF-803A-B3899A2FB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3578764" y="3266489"/>
              <a:ext cx="1199264" cy="235916"/>
            </a:xfrm>
            <a:prstGeom prst="rect">
              <a:avLst/>
            </a:prstGeom>
          </p:spPr>
        </p:pic>
        <p:pic>
          <p:nvPicPr>
            <p:cNvPr id="41" name="그림 40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7DE8E219-FC8B-09F2-336C-FFD05FF2D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3573885" y="3510314"/>
              <a:ext cx="1199264" cy="235916"/>
            </a:xfrm>
            <a:prstGeom prst="rect">
              <a:avLst/>
            </a:prstGeom>
          </p:spPr>
        </p:pic>
        <p:pic>
          <p:nvPicPr>
            <p:cNvPr id="42" name="그림 41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01B5588A-A68B-ABD1-8E2E-ED8165CCF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3578764" y="3745124"/>
              <a:ext cx="1199264" cy="235916"/>
            </a:xfrm>
            <a:prstGeom prst="rect">
              <a:avLst/>
            </a:prstGeom>
          </p:spPr>
        </p:pic>
        <p:pic>
          <p:nvPicPr>
            <p:cNvPr id="43" name="그림 42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F1AFE173-9869-E344-846C-B8531A415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5430136" y="3279504"/>
              <a:ext cx="1344246" cy="235916"/>
            </a:xfrm>
            <a:prstGeom prst="rect">
              <a:avLst/>
            </a:prstGeom>
          </p:spPr>
        </p:pic>
        <p:pic>
          <p:nvPicPr>
            <p:cNvPr id="44" name="그림 43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92F8D470-359D-7AB9-0B82-6BC0BB23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5442283" y="3510314"/>
              <a:ext cx="1344246" cy="235916"/>
            </a:xfrm>
            <a:prstGeom prst="rect">
              <a:avLst/>
            </a:prstGeom>
          </p:spPr>
        </p:pic>
        <p:pic>
          <p:nvPicPr>
            <p:cNvPr id="45" name="그림 44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73678D88-9CF1-71B6-D474-7B8FD209F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5434191" y="4037026"/>
              <a:ext cx="1344246" cy="235916"/>
            </a:xfrm>
            <a:prstGeom prst="rect">
              <a:avLst/>
            </a:prstGeom>
          </p:spPr>
        </p:pic>
        <p:pic>
          <p:nvPicPr>
            <p:cNvPr id="46" name="그림 45" descr="텍스트, 스크린샷, 영수증, 폰트이(가) 표시된 사진&#10;&#10;자동 생성된 설명">
              <a:extLst>
                <a:ext uri="{FF2B5EF4-FFF2-40B4-BE49-F238E27FC236}">
                  <a16:creationId xmlns:a16="http://schemas.microsoft.com/office/drawing/2014/main" id="{2889712F-BE8D-5464-F837-1F1911656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5" t="47728" r="64248" b="45742"/>
            <a:stretch/>
          </p:blipFill>
          <p:spPr>
            <a:xfrm>
              <a:off x="5434191" y="4292290"/>
              <a:ext cx="1344246" cy="235916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EE1C715-4D5C-6A0B-BAD3-D3F715CFF401}"/>
                </a:ext>
              </a:extLst>
            </p:cNvPr>
            <p:cNvSpPr/>
            <p:nvPr/>
          </p:nvSpPr>
          <p:spPr>
            <a:xfrm>
              <a:off x="2106383" y="2961307"/>
              <a:ext cx="1079328" cy="131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9" name="그림 48" descr="텍스트, 도표, 폰트, 평면도이(가) 표시된 사진&#10;&#10;자동 생성된 설명">
            <a:extLst>
              <a:ext uri="{FF2B5EF4-FFF2-40B4-BE49-F238E27FC236}">
                <a16:creationId xmlns:a16="http://schemas.microsoft.com/office/drawing/2014/main" id="{55B80D3F-7EC5-4C43-7E2F-CC20E71BC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77"/>
          <a:stretch/>
        </p:blipFill>
        <p:spPr>
          <a:xfrm>
            <a:off x="6336119" y="2339887"/>
            <a:ext cx="3449505" cy="2387845"/>
          </a:xfrm>
          <a:prstGeom prst="rect">
            <a:avLst/>
          </a:prstGeom>
        </p:spPr>
      </p:pic>
      <p:sp>
        <p:nvSpPr>
          <p:cNvPr id="51" name="왼쪽 중괄호[L] 50">
            <a:extLst>
              <a:ext uri="{FF2B5EF4-FFF2-40B4-BE49-F238E27FC236}">
                <a16:creationId xmlns:a16="http://schemas.microsoft.com/office/drawing/2014/main" id="{82EAEFC9-8F12-C7A9-0088-D813083CD75C}"/>
              </a:ext>
            </a:extLst>
          </p:cNvPr>
          <p:cNvSpPr/>
          <p:nvPr/>
        </p:nvSpPr>
        <p:spPr>
          <a:xfrm rot="16200000">
            <a:off x="4561261" y="4987091"/>
            <a:ext cx="315912" cy="1552829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왼쪽 중괄호[L] 52">
            <a:extLst>
              <a:ext uri="{FF2B5EF4-FFF2-40B4-BE49-F238E27FC236}">
                <a16:creationId xmlns:a16="http://schemas.microsoft.com/office/drawing/2014/main" id="{9890A28C-290A-A50A-455D-31A61EA55CFF}"/>
              </a:ext>
            </a:extLst>
          </p:cNvPr>
          <p:cNvSpPr/>
          <p:nvPr/>
        </p:nvSpPr>
        <p:spPr>
          <a:xfrm rot="16200000">
            <a:off x="6193153" y="4987091"/>
            <a:ext cx="315912" cy="1552829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왼쪽 중괄호[L] 53">
            <a:extLst>
              <a:ext uri="{FF2B5EF4-FFF2-40B4-BE49-F238E27FC236}">
                <a16:creationId xmlns:a16="http://schemas.microsoft.com/office/drawing/2014/main" id="{977E844F-C502-79E5-BC84-5BFC80797752}"/>
              </a:ext>
            </a:extLst>
          </p:cNvPr>
          <p:cNvSpPr/>
          <p:nvPr/>
        </p:nvSpPr>
        <p:spPr>
          <a:xfrm rot="16200000">
            <a:off x="7351818" y="5463403"/>
            <a:ext cx="315914" cy="60020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79E6BB-49A0-11E3-50A4-B1607C8876CB}"/>
              </a:ext>
            </a:extLst>
          </p:cNvPr>
          <p:cNvSpPr txBox="1"/>
          <p:nvPr/>
        </p:nvSpPr>
        <p:spPr>
          <a:xfrm>
            <a:off x="4181654" y="5899690"/>
            <a:ext cx="109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Xception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5DC04B-3C0F-7E6A-8370-8C04EFA87601}"/>
              </a:ext>
            </a:extLst>
          </p:cNvPr>
          <p:cNvSpPr txBox="1"/>
          <p:nvPr/>
        </p:nvSpPr>
        <p:spPr>
          <a:xfrm>
            <a:off x="5789212" y="5904279"/>
            <a:ext cx="109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ResNeXt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9A1EF6-A23D-5811-9632-E55809C3DCE0}"/>
              </a:ext>
            </a:extLst>
          </p:cNvPr>
          <p:cNvSpPr txBox="1"/>
          <p:nvPr/>
        </p:nvSpPr>
        <p:spPr>
          <a:xfrm>
            <a:off x="6849627" y="5895229"/>
            <a:ext cx="132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6022"/>
              </p:ext>
            </p:extLst>
          </p:nvPr>
        </p:nvGraphicFramePr>
        <p:xfrm>
          <a:off x="838200" y="2664217"/>
          <a:ext cx="8128000" cy="154594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MultiBackbones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 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74.8886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(-1.68)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64.4217 </a:t>
                      </a:r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(+0.066)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60.3481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(-0.4)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289495" y="4482698"/>
            <a:ext cx="8938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backbone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더 복잡하게 만들었지만 더 나은 성능을 보이지 못하는 것을 확인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세부적인 결과를 봤을 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bounding box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bird eye view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에서는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baseline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비해서 더 나은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AP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성능이 나오는 것으로 확인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2D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대해서는 더 좋은 결과를 얻지만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3D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에서는 그렇지 못하는 것이 공간 정보에 대해 손실이 있는 것으로 추측됨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8A884902-5A85-7515-2D09-F48F7E3A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118" y="1439913"/>
            <a:ext cx="2791136" cy="54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0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CSPBepNet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0A8E214-FB0B-4B76-A81C-100E8AFD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06393"/>
              </p:ext>
            </p:extLst>
          </p:nvPr>
        </p:nvGraphicFramePr>
        <p:xfrm>
          <a:off x="1667565" y="2707492"/>
          <a:ext cx="9185964" cy="27696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0994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2160807267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920947337"/>
                    </a:ext>
                  </a:extLst>
                </a:gridCol>
              </a:tblGrid>
              <a:tr h="42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Compared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FLOPs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72.5008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(-1.4584)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61.0834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(-1.2578)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56.8824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(-1.4508)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72.3789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(-1.5803)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61.4004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(-0.9408)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57.2960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(-1.0372)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↓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↑↑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27861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72.7452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(-1.2140)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60.5919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(-1.7493)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56.6782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(-1.6550)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↓↓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46.02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09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3B98A0-418C-4500-9F2B-4270868723A5}"/>
              </a:ext>
            </a:extLst>
          </p:cNvPr>
          <p:cNvSpPr txBox="1"/>
          <p:nvPr/>
        </p:nvSpPr>
        <p:spPr>
          <a:xfrm>
            <a:off x="1274969" y="5764696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  <a:r>
              <a:rPr lang="ko-KR" altLang="en-US" dirty="0"/>
              <a:t>의 반복 횟수를 늘려도 성능은 </a:t>
            </a:r>
            <a:r>
              <a:rPr lang="en-US" altLang="ko-KR" dirty="0"/>
              <a:t>Baseline</a:t>
            </a:r>
            <a:r>
              <a:rPr lang="ko-KR" altLang="en-US" dirty="0"/>
              <a:t>을 넘기지 못함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Backbone</a:t>
            </a:r>
            <a:r>
              <a:rPr lang="ko-KR" altLang="en-US" dirty="0"/>
              <a:t>은 </a:t>
            </a:r>
            <a:r>
              <a:rPr lang="en-US" altLang="ko-KR" dirty="0"/>
              <a:t>KITTI </a:t>
            </a:r>
            <a:r>
              <a:rPr lang="ko-KR" altLang="en-US" dirty="0"/>
              <a:t>데이터셋에 적합하지 않다고 생각하여 다음 모델인 </a:t>
            </a:r>
            <a:r>
              <a:rPr lang="en-US" altLang="ko-KR" dirty="0" err="1"/>
              <a:t>ConvNeXt</a:t>
            </a:r>
            <a:r>
              <a:rPr lang="ko-KR" altLang="en-US" dirty="0"/>
              <a:t>를 사용해 볼 예정</a:t>
            </a:r>
          </a:p>
        </p:txBody>
      </p:sp>
    </p:spTree>
    <p:extLst>
      <p:ext uri="{BB962C8B-B14F-4D97-AF65-F5344CB8AC3E}">
        <p14:creationId xmlns:p14="http://schemas.microsoft.com/office/powerpoint/2010/main" val="238160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최근에 등장한 </a:t>
            </a:r>
            <a:r>
              <a:rPr lang="en-US" altLang="ko-KR" b="1" dirty="0" err="1"/>
              <a:t>ConvNeXt</a:t>
            </a:r>
            <a:r>
              <a:rPr lang="en-US" altLang="ko-KR" b="1" dirty="0"/>
              <a:t>(22.01)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모델을 사용해 보고자 함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D67E0-34C3-4D9F-B733-07BD01FE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4" y="2426413"/>
            <a:ext cx="4838949" cy="3149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71CA8-79E1-4FFB-935E-4FA4B5E331FA}"/>
              </a:ext>
            </a:extLst>
          </p:cNvPr>
          <p:cNvSpPr txBox="1"/>
          <p:nvPr/>
        </p:nvSpPr>
        <p:spPr>
          <a:xfrm>
            <a:off x="958954" y="5831026"/>
            <a:ext cx="47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Vision Transformer </a:t>
            </a:r>
            <a:r>
              <a:rPr lang="ko-KR" altLang="en-US" dirty="0"/>
              <a:t>보다 좋은 성능을 보이는</a:t>
            </a:r>
            <a:r>
              <a:rPr lang="en-US" altLang="ko-KR" dirty="0"/>
              <a:t> </a:t>
            </a:r>
            <a:r>
              <a:rPr lang="ko-KR" altLang="en-US" dirty="0"/>
              <a:t>모델이라서 선택함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95A489-BB5B-4293-BCB5-6FE16F82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92" t="16992" b="15475"/>
          <a:stretch/>
        </p:blipFill>
        <p:spPr>
          <a:xfrm>
            <a:off x="7600948" y="2245463"/>
            <a:ext cx="2556711" cy="263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4017F-59B2-417D-99F9-C487100516EC}"/>
              </a:ext>
            </a:extLst>
          </p:cNvPr>
          <p:cNvSpPr txBox="1"/>
          <p:nvPr/>
        </p:nvSpPr>
        <p:spPr>
          <a:xfrm>
            <a:off x="6281486" y="5015547"/>
            <a:ext cx="519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통상 </a:t>
            </a:r>
            <a:r>
              <a:rPr lang="en-US" altLang="ko-KR" dirty="0"/>
              <a:t>conv</a:t>
            </a:r>
            <a:r>
              <a:rPr lang="ko-KR" altLang="en-US" dirty="0"/>
              <a:t>뒤에 사용되었던 </a:t>
            </a:r>
            <a:r>
              <a:rPr lang="en-US" altLang="ko-KR" dirty="0"/>
              <a:t>activation function</a:t>
            </a:r>
            <a:r>
              <a:rPr lang="ko-KR" altLang="en-US" dirty="0"/>
              <a:t>을 </a:t>
            </a:r>
            <a:r>
              <a:rPr lang="en-US" altLang="ko-KR" dirty="0"/>
              <a:t>1x1</a:t>
            </a:r>
            <a:r>
              <a:rPr lang="ko-KR" altLang="en-US" dirty="0"/>
              <a:t> </a:t>
            </a:r>
            <a:r>
              <a:rPr lang="en-US" altLang="ko-KR" dirty="0"/>
              <a:t>MLP</a:t>
            </a:r>
            <a:r>
              <a:rPr lang="ko-KR" altLang="en-US" dirty="0"/>
              <a:t>에서만 사용하여</a:t>
            </a:r>
            <a:r>
              <a:rPr lang="en-US" altLang="ko-KR" dirty="0"/>
              <a:t> </a:t>
            </a:r>
            <a:r>
              <a:rPr lang="ko-KR" altLang="en-US" dirty="0"/>
              <a:t>더 적게 사용하고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대신 </a:t>
            </a:r>
            <a:r>
              <a:rPr lang="en-US" altLang="ko-KR" dirty="0"/>
              <a:t>GELU</a:t>
            </a:r>
            <a:r>
              <a:rPr lang="ko-KR" altLang="en-US" dirty="0"/>
              <a:t>를</a:t>
            </a:r>
            <a:r>
              <a:rPr lang="en-US" altLang="ko-KR" dirty="0"/>
              <a:t>, BN</a:t>
            </a:r>
            <a:r>
              <a:rPr lang="ko-KR" altLang="en-US" dirty="0"/>
              <a:t>도 더 적게 사용하면 성능이 오르고 </a:t>
            </a:r>
            <a:r>
              <a:rPr lang="en-US" altLang="ko-KR" dirty="0"/>
              <a:t>BN</a:t>
            </a:r>
            <a:r>
              <a:rPr lang="ko-KR" altLang="en-US" dirty="0"/>
              <a:t>대신 </a:t>
            </a:r>
            <a:r>
              <a:rPr lang="en-US" altLang="ko-KR" dirty="0"/>
              <a:t>LN(Layer Norm)</a:t>
            </a:r>
            <a:r>
              <a:rPr lang="ko-KR" altLang="en-US" dirty="0"/>
              <a:t>을 </a:t>
            </a:r>
            <a:r>
              <a:rPr lang="ko-KR" altLang="en-US" dirty="0" err="1"/>
              <a:t>사용했을때</a:t>
            </a:r>
            <a:r>
              <a:rPr lang="ko-KR" altLang="en-US" dirty="0"/>
              <a:t> 가장 좋은 성능을 가져왔다고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3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24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ConvNeXt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0D90146-0828-49C0-9D74-DC658F25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16367"/>
              </p:ext>
            </p:extLst>
          </p:nvPr>
        </p:nvGraphicFramePr>
        <p:xfrm>
          <a:off x="1229224" y="2389342"/>
          <a:ext cx="9733550" cy="294133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6710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946710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946710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946710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946710">
                  <a:extLst>
                    <a:ext uri="{9D8B030D-6E8A-4147-A177-3AD203B41FA5}">
                      <a16:colId xmlns:a16="http://schemas.microsoft.com/office/drawing/2014/main" val="1920947337"/>
                    </a:ext>
                  </a:extLst>
                </a:gridCol>
              </a:tblGrid>
              <a:tr h="58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FLOPs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86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Baseline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8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ConvNeXt_tiny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70.4475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(-3.5117)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58.1876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(-4.1536)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54.4878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(-3.8454)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  <a:tr h="88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ConvNeXt_small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68.4511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(-5.5081)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57.3610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(-4.9802)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53.4336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(-4.8996)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62.88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278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D874B6-CEA0-4FF0-B3B0-A06D5A9561D0}"/>
              </a:ext>
            </a:extLst>
          </p:cNvPr>
          <p:cNvSpPr txBox="1"/>
          <p:nvPr/>
        </p:nvSpPr>
        <p:spPr>
          <a:xfrm>
            <a:off x="1229225" y="5483444"/>
            <a:ext cx="973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모델 전부 가장 좋은 </a:t>
            </a:r>
            <a:r>
              <a:rPr lang="en-US" altLang="ko-KR" dirty="0" err="1"/>
              <a:t>val_loss</a:t>
            </a:r>
            <a:r>
              <a:rPr lang="ko-KR" altLang="en-US" dirty="0"/>
              <a:t>를 갖는 </a:t>
            </a:r>
            <a:r>
              <a:rPr lang="en-US" altLang="ko-KR" dirty="0"/>
              <a:t>epoch</a:t>
            </a:r>
            <a:r>
              <a:rPr lang="ko-KR" altLang="en-US" dirty="0"/>
              <a:t>에서 추론을 진행하였지만</a:t>
            </a:r>
            <a:r>
              <a:rPr lang="en-US" altLang="ko-KR" dirty="0"/>
              <a:t>, small</a:t>
            </a:r>
            <a:r>
              <a:rPr lang="ko-KR" altLang="en-US" dirty="0"/>
              <a:t>의 경우 </a:t>
            </a:r>
            <a:r>
              <a:rPr lang="en-US" altLang="ko-KR" dirty="0"/>
              <a:t>80epoch </a:t>
            </a:r>
            <a:r>
              <a:rPr lang="ko-KR" altLang="en-US" dirty="0"/>
              <a:t>부터 </a:t>
            </a:r>
            <a:r>
              <a:rPr lang="en-US" altLang="ko-KR" dirty="0"/>
              <a:t>overfitting</a:t>
            </a:r>
            <a:r>
              <a:rPr lang="ko-KR" altLang="en-US" dirty="0"/>
              <a:t>이 발생하였고 두 모델 모두 성능을 올리는데 실패하였음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en-US" altLang="ko-KR" dirty="0" err="1"/>
              <a:t>ConvNeXt</a:t>
            </a:r>
            <a:r>
              <a:rPr lang="en-US" altLang="ko-KR" dirty="0"/>
              <a:t> </a:t>
            </a:r>
            <a:r>
              <a:rPr lang="ko-KR" altLang="en-US" dirty="0"/>
              <a:t>구조는 </a:t>
            </a:r>
            <a:r>
              <a:rPr lang="en-US" altLang="ko-KR" dirty="0"/>
              <a:t>pseudo image</a:t>
            </a:r>
            <a:r>
              <a:rPr lang="ko-KR" altLang="en-US" dirty="0"/>
              <a:t>에 대한 좋은 특징추출기가 아닌 것으로 결론을 내림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3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1177</Words>
  <Application>Microsoft Office PowerPoint</Application>
  <PresentationFormat>와이드스크린</PresentationFormat>
  <Paragraphs>335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NANUMGOTHIC EXTRABOLD</vt:lpstr>
      <vt:lpstr>Gulim</vt:lpstr>
      <vt:lpstr>NanumGothic</vt:lpstr>
      <vt:lpstr>Malgun Gothic</vt:lpstr>
      <vt:lpstr>Malgun Gothic</vt:lpstr>
      <vt:lpstr>Arial</vt:lpstr>
      <vt:lpstr>Cambria Math</vt:lpstr>
      <vt:lpstr>Office 테마</vt:lpstr>
      <vt:lpstr>창의학기제 14주차 발표</vt:lpstr>
      <vt:lpstr>목차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– PillarNet</vt:lpstr>
      <vt:lpstr>PointPillars 개선 방안 – PillarNet</vt:lpstr>
      <vt:lpstr>PointPillars 개선 방안 – PillarNet</vt:lpstr>
      <vt:lpstr>PointPillars 개선 방안 – Data Augmentation</vt:lpstr>
      <vt:lpstr>PointPillars 개선 방안 – Data Augmentation</vt:lpstr>
      <vt:lpstr>PointPillars 개선 방안 – Data Augmentation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창의학기제 11주차 발표</dc:title>
  <dc:creator>김대식</dc:creator>
  <cp:lastModifiedBy>근주</cp:lastModifiedBy>
  <cp:revision>84</cp:revision>
  <dcterms:created xsi:type="dcterms:W3CDTF">2023-05-16T12:06:14Z</dcterms:created>
  <dcterms:modified xsi:type="dcterms:W3CDTF">2023-06-06T15:24:44Z</dcterms:modified>
</cp:coreProperties>
</file>