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16" r:id="rId2"/>
    <p:sldId id="329" r:id="rId3"/>
    <p:sldId id="337" r:id="rId4"/>
    <p:sldId id="336" r:id="rId5"/>
    <p:sldId id="335" r:id="rId6"/>
    <p:sldId id="344" r:id="rId7"/>
    <p:sldId id="345" r:id="rId8"/>
    <p:sldId id="340" r:id="rId9"/>
    <p:sldId id="358" r:id="rId10"/>
    <p:sldId id="342" r:id="rId11"/>
    <p:sldId id="343" r:id="rId12"/>
    <p:sldId id="341" r:id="rId13"/>
    <p:sldId id="347" r:id="rId14"/>
    <p:sldId id="346" r:id="rId15"/>
    <p:sldId id="348" r:id="rId16"/>
    <p:sldId id="330" r:id="rId17"/>
    <p:sldId id="359" r:id="rId18"/>
    <p:sldId id="360" r:id="rId19"/>
    <p:sldId id="351" r:id="rId20"/>
    <p:sldId id="353" r:id="rId21"/>
    <p:sldId id="331" r:id="rId22"/>
    <p:sldId id="354" r:id="rId23"/>
    <p:sldId id="355" r:id="rId24"/>
    <p:sldId id="356" r:id="rId25"/>
    <p:sldId id="357" r:id="rId26"/>
    <p:sldId id="30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800000"/>
    <a:srgbClr val="CC3300"/>
    <a:srgbClr val="CCECFF"/>
    <a:srgbClr val="FF00FF"/>
    <a:srgbClr val="008000"/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92" autoAdjust="0"/>
    <p:restoredTop sz="88470" autoAdjust="0"/>
  </p:normalViewPr>
  <p:slideViewPr>
    <p:cSldViewPr snapToGrid="0">
      <p:cViewPr varScale="1">
        <p:scale>
          <a:sx n="100" d="100"/>
          <a:sy n="100" d="100"/>
        </p:scale>
        <p:origin x="1512" y="84"/>
      </p:cViewPr>
      <p:guideLst>
        <p:guide orient="horz" pos="38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0EE63-19E9-44AE-9442-FCA622490469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96786-80F7-4FD7-917E-10406446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690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EC5B0-1A68-4B09-9FBB-8B4D688D51A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D571C-EE20-4029-AE6B-A2B24AD4A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2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D571C-EE20-4029-AE6B-A2B24AD4A7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4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D571C-EE20-4029-AE6B-A2B24AD4A7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4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DEE7F-664C-6258-0022-B36D68D1D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4BBBE0-C199-3921-E712-20909ED90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CDA6A3-B2BC-AC4D-E5D6-254DC012A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514A6-C8B4-E341-0927-42B6C9216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D571C-EE20-4029-AE6B-A2B24AD4A7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99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4"/>
          <p:cNvCxnSpPr/>
          <p:nvPr userDrawn="1"/>
        </p:nvCxnSpPr>
        <p:spPr>
          <a:xfrm>
            <a:off x="971550" y="552450"/>
            <a:ext cx="7200900" cy="2722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1"/>
          <p:cNvCxnSpPr/>
          <p:nvPr userDrawn="1"/>
        </p:nvCxnSpPr>
        <p:spPr>
          <a:xfrm>
            <a:off x="971550" y="2705100"/>
            <a:ext cx="7200900" cy="2722"/>
          </a:xfrm>
          <a:prstGeom prst="line">
            <a:avLst/>
          </a:prstGeom>
          <a:ln w="508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부제목 2"/>
          <p:cNvSpPr txBox="1">
            <a:spLocks/>
          </p:cNvSpPr>
          <p:nvPr userDrawn="1"/>
        </p:nvSpPr>
        <p:spPr bwMode="auto">
          <a:xfrm>
            <a:off x="0" y="3693658"/>
            <a:ext cx="9144000" cy="191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 marL="0" indent="0" algn="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5C28"/>
              </a:buClr>
              <a:buFont typeface="Wingdings" pitchFamily="2" charset="2"/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5C28"/>
              </a:buClr>
              <a:buFont typeface="Arial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charset="0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5C28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charset="0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5C28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charset="0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F5C28"/>
              </a:buClr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12" charset="-128"/>
                <a:cs typeface="ＭＳ Ｐゴシック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altLang="ko-KR" dirty="0">
              <a:solidFill>
                <a:srgbClr val="000000"/>
              </a:solidFill>
              <a:ea typeface="+mj-ea"/>
            </a:endParaRPr>
          </a:p>
          <a:p>
            <a:pPr algn="ctr">
              <a:defRPr/>
            </a:pPr>
            <a:endParaRPr lang="en-US" altLang="ko-KR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0" name="Rectangle 8"/>
          <p:cNvSpPr/>
          <p:nvPr userDrawn="1"/>
        </p:nvSpPr>
        <p:spPr>
          <a:xfrm>
            <a:off x="729050" y="6194902"/>
            <a:ext cx="3496961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Intelligent Control &amp;</a:t>
            </a:r>
            <a:r>
              <a:rPr lang="en-US" altLang="ko-KR" sz="1400" b="1" baseline="0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Automation Lab.</a:t>
            </a: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  <a:p>
            <a:pPr lvl="0">
              <a:defRPr/>
            </a:pPr>
            <a:r>
              <a:rPr lang="en-US" altLang="ko-KR" sz="1400" b="1" dirty="0">
                <a:solidFill>
                  <a:schemeClr val="accent5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22" name="제목 21"/>
          <p:cNvSpPr>
            <a:spLocks noGrp="1"/>
          </p:cNvSpPr>
          <p:nvPr>
            <p:ph type="title" hasCustomPrompt="1"/>
          </p:nvPr>
        </p:nvSpPr>
        <p:spPr>
          <a:xfrm>
            <a:off x="971544" y="635489"/>
            <a:ext cx="7200901" cy="1365147"/>
          </a:xfrm>
        </p:spPr>
        <p:txBody>
          <a:bodyPr anchor="ctr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0" hasCustomPrompt="1"/>
          </p:nvPr>
        </p:nvSpPr>
        <p:spPr>
          <a:xfrm>
            <a:off x="971545" y="2148547"/>
            <a:ext cx="7200900" cy="411162"/>
          </a:xfrm>
        </p:spPr>
        <p:txBody>
          <a:bodyPr anchor="ctr"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2743193" y="3942120"/>
            <a:ext cx="3657600" cy="410973"/>
          </a:xfrm>
        </p:spPr>
        <p:txBody>
          <a:bodyPr anchor="ctr">
            <a:noAutofit/>
          </a:bodyPr>
          <a:lstStyle>
            <a:lvl1pPr>
              <a:defRPr sz="2400" b="1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pPr lvl="0"/>
            <a:r>
              <a:rPr lang="ko-KR" altLang="en-US" dirty="0"/>
              <a:t>이름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3842662" y="5542626"/>
            <a:ext cx="1458663" cy="379413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pPr lvl="0"/>
            <a:r>
              <a:rPr lang="ko-KR" altLang="en-US" dirty="0"/>
              <a:t>날짜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4" t="20846" r="18140" b="14673"/>
          <a:stretch/>
        </p:blipFill>
        <p:spPr>
          <a:xfrm>
            <a:off x="162900" y="6217327"/>
            <a:ext cx="529079" cy="52658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258" y="5900651"/>
            <a:ext cx="1928829" cy="8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7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640304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F79524-BFE3-4E9B-89CA-624B69B3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4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640304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F79524-BFE3-4E9B-89CA-624B69B3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64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5" y="637975"/>
            <a:ext cx="7200900" cy="8557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288105"/>
            <a:ext cx="9144000" cy="28888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640304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F79524-BFE3-4E9B-89CA-624B69B3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84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640304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F79524-BFE3-4E9B-89CA-624B69B3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8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4"/>
          <p:cNvCxnSpPr/>
          <p:nvPr userDrawn="1"/>
        </p:nvCxnSpPr>
        <p:spPr>
          <a:xfrm>
            <a:off x="225878" y="593519"/>
            <a:ext cx="8656865" cy="4081"/>
          </a:xfrm>
          <a:prstGeom prst="line">
            <a:avLst/>
          </a:prstGeom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/>
          <p:cNvSpPr>
            <a:spLocks noGrp="1"/>
          </p:cNvSpPr>
          <p:nvPr>
            <p:ph type="title" hasCustomPrompt="1"/>
          </p:nvPr>
        </p:nvSpPr>
        <p:spPr>
          <a:xfrm>
            <a:off x="225877" y="68562"/>
            <a:ext cx="8656865" cy="466897"/>
          </a:xfrm>
        </p:spPr>
        <p:txBody>
          <a:bodyPr/>
          <a:lstStyle>
            <a:lvl1pPr algn="l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225425" y="655660"/>
            <a:ext cx="8656638" cy="5951515"/>
          </a:xfrm>
        </p:spPr>
        <p:txBody>
          <a:bodyPr/>
          <a:lstStyle>
            <a:lvl1pPr marL="285750" indent="-285750" algn="l">
              <a:lnSpc>
                <a:spcPts val="26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lvl1pPr>
            <a:lvl2pPr marL="648000" indent="-285750" algn="l">
              <a:lnSpc>
                <a:spcPts val="2400"/>
              </a:lnSpc>
              <a:buFont typeface="Arial" panose="020B0604020202020204" pitchFamily="34" charset="0"/>
              <a:buChar char="•"/>
              <a:defRPr sz="1600"/>
            </a:lvl2pPr>
            <a:lvl3pPr marL="900000" indent="-285750" algn="l">
              <a:lnSpc>
                <a:spcPts val="2100"/>
              </a:lnSpc>
              <a:buFont typeface="Wingdings" panose="05000000000000000000" pitchFamily="2" charset="2"/>
              <a:buChar char="Ø"/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본문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3"/>
          </p:nvPr>
        </p:nvSpPr>
        <p:spPr>
          <a:xfrm>
            <a:off x="225425" y="6356350"/>
            <a:ext cx="7254532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4"/>
          </p:nvPr>
        </p:nvSpPr>
        <p:spPr>
          <a:xfrm>
            <a:off x="7554096" y="6356350"/>
            <a:ext cx="961253" cy="365125"/>
          </a:xfrm>
        </p:spPr>
        <p:txBody>
          <a:bodyPr/>
          <a:lstStyle/>
          <a:p>
            <a:fld id="{72F29248-580E-4883-9047-F8E9E4ED3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58986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Kostenlose Illustration: Fragezeichen, Frage, Antwort - Kostenloses Bild auf Pixabay ...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02" y="2207740"/>
            <a:ext cx="2325130" cy="232513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2590776" y="2708585"/>
            <a:ext cx="23519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ko-KR" altLang="en-US" sz="8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2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5" y="637975"/>
            <a:ext cx="7200900" cy="8557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88105"/>
            <a:ext cx="9144000" cy="2888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640304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F79524-BFE3-4E9B-89CA-624B69B3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9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8650" y="640304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F79524-BFE3-4E9B-89CA-624B69B3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77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5" y="637975"/>
            <a:ext cx="7200900" cy="8557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8650" y="640304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F79524-BFE3-4E9B-89CA-624B69B3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7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8650" y="640304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F79524-BFE3-4E9B-89CA-624B69B3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4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5" y="637975"/>
            <a:ext cx="7200900" cy="8557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8650" y="640304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F79524-BFE3-4E9B-89CA-624B69B3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1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40304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F79524-BFE3-4E9B-89CA-624B69B37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9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개체 틀 25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7" name="텍스트 개체 틀 26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바닥글 개체 틀 28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30" name="슬라이드 번호 개체 틀 29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29248-580E-4883-9047-F8E9E4ED3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56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Tx/>
        <a:buNone/>
        <a:defRPr lang="ko-KR" altLang="en-US" sz="1800" b="0" kern="1200">
          <a:solidFill>
            <a:srgbClr val="000000"/>
          </a:solidFill>
          <a:effectLst/>
          <a:latin typeface="+mj-ea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60000"/>
              </a:lnSpc>
              <a:buNone/>
            </a:pPr>
            <a:r>
              <a:rPr lang="ko-KR" altLang="ko-KR" sz="2400" b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이산</a:t>
            </a:r>
            <a:r>
              <a:rPr lang="ko-KR" altLang="ko-KR" sz="2400" b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2400" b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시간</a:t>
            </a:r>
            <a:r>
              <a:rPr lang="ko-KR" altLang="ko-KR" sz="2400" b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2400" b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시스템에</a:t>
            </a:r>
            <a:r>
              <a:rPr lang="ko-KR" altLang="ko-KR" sz="2400" b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2400" b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대한</a:t>
            </a:r>
            <a:r>
              <a:rPr lang="ko-KR" altLang="ko-KR" sz="2400" b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2400" b="0" dirty="0" err="1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외란</a:t>
            </a:r>
            <a:r>
              <a:rPr lang="ko-KR" altLang="ko-KR" sz="2400" b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2400" b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관측기</a:t>
            </a:r>
            <a:r>
              <a:rPr lang="ko-KR" altLang="ko-KR" sz="2400" b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굴림" panose="020B0600000101010101" pitchFamily="50" charset="-127"/>
              </a:rPr>
              <a:t> </a:t>
            </a:r>
            <a:br>
              <a:rPr lang="ko-KR" altLang="ko-KR" sz="2400" b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굴림" panose="020B0600000101010101" pitchFamily="50" charset="-127"/>
              </a:rPr>
            </a:br>
            <a:r>
              <a:rPr lang="ko-KR" altLang="ko-KR" sz="2400" b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기반</a:t>
            </a:r>
            <a:r>
              <a:rPr lang="ko-KR" altLang="ko-KR" sz="2400" b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2400" b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이벤트</a:t>
            </a:r>
            <a:r>
              <a:rPr lang="ko-KR" altLang="ko-KR" sz="2400" b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2400" b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트리거</a:t>
            </a:r>
            <a:r>
              <a:rPr lang="ko-KR" altLang="ko-KR" sz="2400" b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2400" b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추적</a:t>
            </a:r>
            <a:r>
              <a:rPr lang="ko-KR" altLang="ko-KR" sz="2400" b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2400" b="0" dirty="0"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Times New Roman" panose="02020603050405020304" pitchFamily="18" charset="0"/>
              </a:rPr>
              <a:t>제어</a:t>
            </a:r>
            <a:endParaRPr lang="ko-KR" altLang="ko-KR" sz="2400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  <a:cs typeface="굴림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25000" lnSpcReduction="20000"/>
          </a:bodyPr>
          <a:lstStyle/>
          <a:p>
            <a:pPr algn="ctr" fontAlgn="auto" latinLnBrk="0">
              <a:spcBef>
                <a:spcPts val="600"/>
              </a:spcBef>
              <a:buNone/>
            </a:pPr>
            <a:r>
              <a:rPr lang="en-US" altLang="ko-KR" sz="720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Event-triggered disturbances observer-based tracking control</a:t>
            </a:r>
            <a:endParaRPr lang="ko-KR" altLang="ko-KR" sz="7200" dirty="0">
              <a:effectLst/>
              <a:latin typeface="Times New Roman" panose="02020603050405020304" pitchFamily="18" charset="0"/>
              <a:ea typeface="바탕체" panose="02030609000101010101" pitchFamily="17" charset="-127"/>
              <a:cs typeface="굴림" panose="020B0600000101010101" pitchFamily="50" charset="-127"/>
            </a:endParaRPr>
          </a:p>
          <a:p>
            <a:pPr algn="ctr" fontAlgn="auto" latinLnBrk="0">
              <a:spcBef>
                <a:spcPts val="600"/>
              </a:spcBef>
              <a:buNone/>
            </a:pPr>
            <a:r>
              <a:rPr lang="en-US" altLang="ko-KR" sz="720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for discrete time systems</a:t>
            </a:r>
            <a:endParaRPr lang="ko-KR" altLang="ko-KR" sz="7200" dirty="0">
              <a:effectLst/>
              <a:latin typeface="Times New Roman" panose="02020603050405020304" pitchFamily="18" charset="0"/>
              <a:ea typeface="바탕체" panose="02030609000101010101" pitchFamily="17" charset="-127"/>
              <a:cs typeface="굴림" panose="020B0600000101010101" pitchFamily="50" charset="-127"/>
            </a:endParaRPr>
          </a:p>
          <a:p>
            <a:pPr algn="ctr">
              <a:lnSpc>
                <a:spcPct val="160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바탕체" panose="02030609000101010101" pitchFamily="17" charset="-127"/>
                <a:cs typeface="굴림" panose="020B0600000101010101" pitchFamily="50" charset="-127"/>
              </a:rPr>
              <a:t> 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2743193" y="3018027"/>
            <a:ext cx="3657600" cy="410973"/>
          </a:xfrm>
        </p:spPr>
        <p:txBody>
          <a:bodyPr/>
          <a:lstStyle/>
          <a:p>
            <a:r>
              <a:rPr lang="ko-KR" altLang="en-US" dirty="0"/>
              <a:t>박근우</a:t>
            </a:r>
            <a:r>
              <a:rPr lang="en-US" altLang="ko-KR" dirty="0"/>
              <a:t>, </a:t>
            </a:r>
            <a:r>
              <a:rPr lang="ko-KR" altLang="en-US" dirty="0" err="1"/>
              <a:t>남경호</a:t>
            </a:r>
            <a:r>
              <a:rPr lang="en-US" altLang="ko-KR" dirty="0"/>
              <a:t>, </a:t>
            </a:r>
            <a:r>
              <a:rPr lang="ko-KR" altLang="en-US" dirty="0" err="1"/>
              <a:t>반재필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8D1FDA75-4466-400C-A55F-E47A0F133518}"/>
              </a:ext>
            </a:extLst>
          </p:cNvPr>
          <p:cNvSpPr txBox="1">
            <a:spLocks/>
          </p:cNvSpPr>
          <p:nvPr/>
        </p:nvSpPr>
        <p:spPr>
          <a:xfrm>
            <a:off x="1297769" y="5337139"/>
            <a:ext cx="6548448" cy="410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ko-KR" altLang="en-US" sz="2400" b="1" kern="1200" baseline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0" dirty="0">
                <a:effectLst/>
                <a:cs typeface="Times New Roman" panose="02020603050405020304" pitchFamily="18" charset="0"/>
              </a:rPr>
              <a:t>THE 35</a:t>
            </a:r>
            <a:r>
              <a:rPr lang="en-US" altLang="ko-KR" sz="1600" b="0" baseline="30000" dirty="0">
                <a:effectLst/>
                <a:cs typeface="Times New Roman" panose="02020603050405020304" pitchFamily="18" charset="0"/>
              </a:rPr>
              <a:t>th</a:t>
            </a:r>
            <a:r>
              <a:rPr lang="en-US" altLang="ko-KR" sz="1600" b="0" dirty="0">
                <a:effectLst/>
                <a:cs typeface="Times New Roman" panose="02020603050405020304" pitchFamily="18" charset="0"/>
              </a:rPr>
              <a:t> JOINT CONFERENCE ON COMMUNICATIONS AND INFORMATION</a:t>
            </a:r>
          </a:p>
          <a:p>
            <a:r>
              <a:rPr lang="en-US" altLang="ko-KR" sz="1600" b="0" dirty="0">
                <a:effectLst/>
                <a:cs typeface="Times New Roman" panose="02020603050405020304" pitchFamily="18" charset="0"/>
              </a:rPr>
              <a:t>04.24.2025</a:t>
            </a:r>
            <a:endParaRPr lang="ko-KR" altLang="en-US" sz="1600" b="0" dirty="0"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89DB0C-0C4C-40EF-8D02-B9357199C6B1}"/>
              </a:ext>
            </a:extLst>
          </p:cNvPr>
          <p:cNvSpPr/>
          <p:nvPr/>
        </p:nvSpPr>
        <p:spPr>
          <a:xfrm>
            <a:off x="2552700" y="348173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dirty="0"/>
              <a:t>School of Electronic Engineering</a:t>
            </a:r>
          </a:p>
          <a:p>
            <a:pPr algn="ctr"/>
            <a:r>
              <a:rPr lang="en-US" altLang="ko-KR" dirty="0"/>
              <a:t>Department of Aeronautic, Mechanical and Electronic Convergence Engineering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Kumoh</a:t>
            </a:r>
            <a:r>
              <a:rPr lang="en-US" altLang="ko-KR" dirty="0"/>
              <a:t> National Institute of Technology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AA5C19-D9AD-4D53-91AF-FECC3B5FF46B}"/>
              </a:ext>
            </a:extLst>
          </p:cNvPr>
          <p:cNvSpPr txBox="1"/>
          <p:nvPr/>
        </p:nvSpPr>
        <p:spPr>
          <a:xfrm>
            <a:off x="3067050" y="3472214"/>
            <a:ext cx="42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</a:rPr>
              <a:t>12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96D53-D91A-42CA-B3EC-AB54FAC84367}"/>
              </a:ext>
            </a:extLst>
          </p:cNvPr>
          <p:cNvSpPr txBox="1"/>
          <p:nvPr/>
        </p:nvSpPr>
        <p:spPr>
          <a:xfrm>
            <a:off x="2532458" y="3733429"/>
            <a:ext cx="421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</a:t>
            </a:r>
            <a:r>
              <a:rPr lang="en-US" altLang="ko-KR" sz="1400" b="1" dirty="0">
                <a:solidFill>
                  <a:srgbClr val="0070C0"/>
                </a:solidFill>
              </a:rPr>
              <a:t>3</a:t>
            </a:r>
            <a:endParaRPr lang="ko-KR" altLang="en-US" sz="1400" b="1" dirty="0">
              <a:solidFill>
                <a:srgbClr val="0070C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89C45E-7545-4C46-B11B-A0AB655362A5}"/>
              </a:ext>
            </a:extLst>
          </p:cNvPr>
          <p:cNvSpPr/>
          <p:nvPr/>
        </p:nvSpPr>
        <p:spPr>
          <a:xfrm>
            <a:off x="3842662" y="28270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1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64E1FC-5A18-48A6-940C-CE80C4795662}"/>
              </a:ext>
            </a:extLst>
          </p:cNvPr>
          <p:cNvSpPr/>
          <p:nvPr/>
        </p:nvSpPr>
        <p:spPr>
          <a:xfrm>
            <a:off x="4949291" y="28270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2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B1CA0E4-1ECA-450C-8E98-6B053A5DDB76}"/>
              </a:ext>
            </a:extLst>
          </p:cNvPr>
          <p:cNvSpPr/>
          <p:nvPr/>
        </p:nvSpPr>
        <p:spPr>
          <a:xfrm>
            <a:off x="6042295" y="282704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3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18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D737A-4789-F22B-BACA-1A888BF73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F0532-67F8-BBBD-941B-C33B5C8D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시스템 모델링 </a:t>
            </a:r>
            <a:r>
              <a:rPr lang="en-US" altLang="ko-KR" b="1" dirty="0"/>
              <a:t>(System Modeling)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BE438E-5C8B-8961-F906-F84B33E7D2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9FB9F3-EA75-2C52-6D30-F8EF6A431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877115-BB1A-A6E2-9D16-D1A35B3EE2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F29248-580E-4883-9047-F8E9E4ED33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D0C457-68C5-DAEA-A3B5-7DBF301C05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-2393" b="26856"/>
          <a:stretch/>
        </p:blipFill>
        <p:spPr>
          <a:xfrm>
            <a:off x="1602374" y="2375023"/>
            <a:ext cx="5515580" cy="10064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CB842F-E8B2-FE65-F41D-528469B8C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340" y="792961"/>
            <a:ext cx="4243718" cy="6528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7112CE-D3E5-E7B5-976F-C5D38198B8C2}"/>
              </a:ext>
            </a:extLst>
          </p:cNvPr>
          <p:cNvSpPr txBox="1"/>
          <p:nvPr/>
        </p:nvSpPr>
        <p:spPr>
          <a:xfrm>
            <a:off x="3401353" y="167440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(subtraction)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16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A70B2-AB2F-7945-19A2-C20CE8340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92CE4-5E7F-D404-7833-AFC9522D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시스템 모델링 </a:t>
            </a:r>
            <a:r>
              <a:rPr lang="en-US" altLang="ko-KR" b="1" dirty="0"/>
              <a:t>(System Modeling)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9F3CC-8786-9E16-66FA-3E68BD4E9B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시스템을 다음과 같이 확장</a:t>
            </a:r>
            <a:r>
              <a:rPr lang="en-US" altLang="ko-KR" sz="2000" dirty="0"/>
              <a:t>: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				</a:t>
            </a:r>
            <a:r>
              <a:rPr lang="ko-KR" altLang="en-US" sz="2000" b="1" dirty="0"/>
              <a:t>따라서 </a:t>
            </a:r>
            <a:r>
              <a:rPr lang="ko-KR" altLang="en-US" sz="2000" b="1" dirty="0" err="1"/>
              <a:t>외란</a:t>
            </a:r>
            <a:r>
              <a:rPr lang="ko-KR" altLang="en-US" sz="2000" b="1" dirty="0"/>
              <a:t> 관측기를 </a:t>
            </a:r>
            <a:r>
              <a:rPr lang="en-US" altLang="ko-KR" sz="2000" b="1" dirty="0"/>
              <a:t>							</a:t>
            </a:r>
            <a:r>
              <a:rPr lang="ko-KR" altLang="en-US" sz="2000" b="1" dirty="0"/>
              <a:t>통해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실제 </a:t>
            </a:r>
            <a:r>
              <a:rPr lang="ko-KR" altLang="en-US" sz="2000" b="1" dirty="0" err="1"/>
              <a:t>상태랑</a:t>
            </a:r>
            <a:r>
              <a:rPr lang="ko-KR" altLang="en-US" sz="2000" b="1" dirty="0"/>
              <a:t> 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/>
              <a:t>			</a:t>
            </a:r>
            <a:r>
              <a:rPr lang="ko-KR" altLang="en-US" sz="2000" b="1" dirty="0" err="1"/>
              <a:t>외란을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			</a:t>
            </a:r>
            <a:r>
              <a:rPr lang="ko-KR" altLang="en-US" sz="2000" b="1" dirty="0" err="1"/>
              <a:t>외란을</a:t>
            </a:r>
            <a:r>
              <a:rPr lang="ko-KR" altLang="en-US" sz="2000" b="1" dirty="0"/>
              <a:t> 추정가능</a:t>
            </a:r>
            <a:r>
              <a:rPr lang="en-US" altLang="ko-KR" sz="2000" b="1" dirty="0"/>
              <a:t>		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127127-305E-3417-D9B6-4953D7C2DA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5E033D-A069-0155-BA13-BAFA151F35F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F29248-580E-4883-9047-F8E9E4ED33D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2C35DA-2111-B268-B53B-A97CB0343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45" y="4267180"/>
            <a:ext cx="4954102" cy="15980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C455F9-03F9-4026-F5AA-A313DAE989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-2393" b="26856"/>
          <a:stretch/>
        </p:blipFill>
        <p:spPr>
          <a:xfrm>
            <a:off x="1602374" y="2375023"/>
            <a:ext cx="5515580" cy="10064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4D078A-9053-DDE7-FAA4-34689ABBF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340" y="792961"/>
            <a:ext cx="4243718" cy="6528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D63E90-795D-3AD9-B677-1703C3F0C06A}"/>
              </a:ext>
            </a:extLst>
          </p:cNvPr>
          <p:cNvSpPr txBox="1"/>
          <p:nvPr/>
        </p:nvSpPr>
        <p:spPr>
          <a:xfrm>
            <a:off x="3401353" y="167440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(subtraction)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630561CD-1B40-F081-1E59-589C5D22F6D9}"/>
              </a:ext>
            </a:extLst>
          </p:cNvPr>
          <p:cNvSpPr/>
          <p:nvPr/>
        </p:nvSpPr>
        <p:spPr>
          <a:xfrm>
            <a:off x="3950882" y="3568306"/>
            <a:ext cx="915690" cy="584642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51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AE1E7-AB61-7BD6-3D83-DCE0EB6D0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F77F3-8AB9-0C51-E80F-DAC8FBB6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시스템 모델링 </a:t>
            </a:r>
            <a:r>
              <a:rPr lang="en-US" altLang="ko-KR" b="1" dirty="0"/>
              <a:t>(System Modeling)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E7F5B49-ACBB-7E0D-E874-31B3BB433A43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>
                  <a:buNone/>
                </a:pPr>
                <a:endParaRPr lang="en-US" altLang="ko-KR" b="1" dirty="0"/>
              </a:p>
              <a:p>
                <a:pPr marL="0" indent="0">
                  <a:buNone/>
                </a:pPr>
                <a:r>
                  <a:rPr lang="ko-KR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제어기 이득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solidFill>
                              <a:srgbClr val="666666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666666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666666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와 관측기 이득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ko-KR" sz="2000" i="1">
                            <a:solidFill>
                              <a:srgbClr val="666666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2000" i="1">
                                <a:solidFill>
                                  <a:srgbClr val="666666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rgbClr val="666666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666666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를 적절히 선택하면 </a:t>
                </a:r>
                <a:r>
                  <a:rPr lang="ko-KR" altLang="en-US" sz="2000" dirty="0" err="1">
                    <a:ea typeface="+mj-ea"/>
                    <a:cs typeface="Times New Roman" panose="02020603050405020304" pitchFamily="18" charset="0"/>
                  </a:rPr>
                  <a:t>폐</a:t>
                </a:r>
                <a:r>
                  <a:rPr lang="ko-KR" altLang="ko-KR" sz="2000" dirty="0" err="1">
                    <a:effectLst/>
                    <a:ea typeface="+mj-ea"/>
                    <a:cs typeface="Times New Roman" panose="02020603050405020304" pitchFamily="18" charset="0"/>
                  </a:rPr>
                  <a:t>루프</a:t>
                </a:r>
                <a:r>
                  <a:rPr lang="en-US" altLang="ko-KR" sz="2000" dirty="0"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시스템</a:t>
                </a:r>
                <a:r>
                  <a:rPr lang="ko-KR" altLang="en-US" sz="2000" dirty="0">
                    <a:effectLst/>
                    <a:ea typeface="+mj-ea"/>
                    <a:cs typeface="Times New Roman" panose="02020603050405020304" pitchFamily="18" charset="0"/>
                  </a:rPr>
                  <a:t>이</a:t>
                </a:r>
                <a:r>
                  <a:rPr lang="ko-KR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 시간이 지나면서 관측 오차가 사라지고</a:t>
                </a:r>
                <a:r>
                  <a:rPr lang="en-US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시스템 상태가</a:t>
                </a:r>
                <a:r>
                  <a:rPr lang="en-US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ko-KR" altLang="en-US" sz="2000" dirty="0">
                    <a:effectLst/>
                    <a:ea typeface="+mj-ea"/>
                    <a:cs typeface="Times New Roman" panose="02020603050405020304" pitchFamily="18" charset="0"/>
                  </a:rPr>
                  <a:t>평형점에 수렴</a:t>
                </a:r>
                <a:endParaRPr lang="en-US" altLang="ko-KR" sz="2000" dirty="0">
                  <a:effectLst/>
                  <a:ea typeface="+mj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2000" dirty="0">
                  <a:ea typeface="+mj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ko-KR" altLang="en-US" sz="2000" dirty="0">
                    <a:effectLst/>
                    <a:ea typeface="+mj-ea"/>
                    <a:cs typeface="Times New Roman" panose="02020603050405020304" pitchFamily="18" charset="0"/>
                  </a:rPr>
                  <a:t>다음과 같이 </a:t>
                </a:r>
                <a:r>
                  <a:rPr lang="ko-KR" altLang="ko-KR" sz="2000" dirty="0" err="1">
                    <a:effectLst/>
                    <a:ea typeface="+mj-ea"/>
                    <a:cs typeface="Times New Roman" panose="02020603050405020304" pitchFamily="18" charset="0"/>
                  </a:rPr>
                  <a:t>폐루프</a:t>
                </a:r>
                <a:r>
                  <a:rPr lang="ko-KR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 시스템의 평행점은 다음과 같이 표현</a:t>
                </a:r>
                <a:r>
                  <a:rPr lang="en-US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:</a:t>
                </a:r>
                <a:endParaRPr lang="en-US" altLang="ko-KR" sz="2000" dirty="0">
                  <a:ea typeface="+mj-ea"/>
                </a:endParaRP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E7F5B49-ACBB-7E0D-E874-31B3BB433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B08F53-76C1-7B3A-83B7-F9B9AFB3B0D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F52106-3C9D-7E11-730C-9ACB1152A71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F29248-580E-4883-9047-F8E9E4ED33D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41A250-0F92-4B8B-899B-83FF7CD66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115" y="2524081"/>
            <a:ext cx="3810158" cy="104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09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55392-8F60-ADDC-6A37-3244DB9E7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F0D22-573F-3B77-C972-97C66BFC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시스템 모델링 </a:t>
            </a:r>
            <a:r>
              <a:rPr lang="en-US" altLang="ko-KR" b="1" dirty="0"/>
              <a:t>(System Modeling)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A54066F-B08C-8C70-DCA9-0534BDE2CF3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>
                  <a:buNone/>
                </a:pPr>
                <a:endParaRPr lang="en-US" altLang="ko-KR" b="1" dirty="0"/>
              </a:p>
              <a:p>
                <a:pPr marL="0" indent="0">
                  <a:buNone/>
                </a:pPr>
                <a:r>
                  <a:rPr lang="ko-KR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제어기 이득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solidFill>
                              <a:srgbClr val="666666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666666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666666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와 관측기 이득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ko-KR" sz="2000" i="1">
                            <a:solidFill>
                              <a:srgbClr val="666666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2000" i="1">
                                <a:solidFill>
                                  <a:srgbClr val="666666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rgbClr val="666666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666666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를 적절히 선택하면 </a:t>
                </a:r>
                <a:r>
                  <a:rPr lang="ko-KR" altLang="en-US" sz="2000" dirty="0" err="1">
                    <a:ea typeface="+mj-ea"/>
                    <a:cs typeface="Times New Roman" panose="02020603050405020304" pitchFamily="18" charset="0"/>
                  </a:rPr>
                  <a:t>폐</a:t>
                </a:r>
                <a:r>
                  <a:rPr lang="ko-KR" altLang="ko-KR" sz="2000" dirty="0" err="1">
                    <a:effectLst/>
                    <a:ea typeface="+mj-ea"/>
                    <a:cs typeface="Times New Roman" panose="02020603050405020304" pitchFamily="18" charset="0"/>
                  </a:rPr>
                  <a:t>루프</a:t>
                </a:r>
                <a:r>
                  <a:rPr lang="en-US" altLang="ko-KR" sz="2000" dirty="0"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시스템</a:t>
                </a:r>
                <a:r>
                  <a:rPr lang="ko-KR" altLang="en-US" sz="2000" dirty="0">
                    <a:effectLst/>
                    <a:ea typeface="+mj-ea"/>
                    <a:cs typeface="Times New Roman" panose="02020603050405020304" pitchFamily="18" charset="0"/>
                  </a:rPr>
                  <a:t>이</a:t>
                </a:r>
                <a:r>
                  <a:rPr lang="ko-KR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 시간이 지나면서 관측 오차가 사라지고</a:t>
                </a:r>
                <a:r>
                  <a:rPr lang="en-US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시스템 상태가</a:t>
                </a:r>
                <a:r>
                  <a:rPr lang="en-US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 </a:t>
                </a:r>
                <a:r>
                  <a:rPr lang="ko-KR" altLang="en-US" sz="2000" dirty="0">
                    <a:effectLst/>
                    <a:ea typeface="+mj-ea"/>
                    <a:cs typeface="Times New Roman" panose="02020603050405020304" pitchFamily="18" charset="0"/>
                  </a:rPr>
                  <a:t>평형점에 수렴</a:t>
                </a:r>
                <a:endParaRPr lang="en-US" altLang="ko-KR" sz="2000" dirty="0">
                  <a:effectLst/>
                  <a:ea typeface="+mj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2000" dirty="0">
                  <a:ea typeface="+mj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ko-KR" altLang="en-US" sz="2000" dirty="0">
                    <a:effectLst/>
                    <a:ea typeface="+mj-ea"/>
                    <a:cs typeface="Times New Roman" panose="02020603050405020304" pitchFamily="18" charset="0"/>
                  </a:rPr>
                  <a:t>다음과 같이 </a:t>
                </a:r>
                <a:r>
                  <a:rPr lang="ko-KR" altLang="ko-KR" sz="2000" dirty="0" err="1">
                    <a:effectLst/>
                    <a:ea typeface="+mj-ea"/>
                    <a:cs typeface="Times New Roman" panose="02020603050405020304" pitchFamily="18" charset="0"/>
                  </a:rPr>
                  <a:t>폐루프</a:t>
                </a:r>
                <a:r>
                  <a:rPr lang="ko-KR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 시스템의 평행점은 다음과 같이 표현</a:t>
                </a:r>
                <a:r>
                  <a:rPr lang="en-US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:</a:t>
                </a:r>
                <a:endParaRPr lang="en-US" altLang="ko-KR" sz="2000" dirty="0">
                  <a:ea typeface="+mj-ea"/>
                </a:endParaRP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A54066F-B08C-8C70-DCA9-0534BDE2C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C50F85-9DDF-515D-0936-E9C424054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185850-8166-73BE-8939-B83593F2A3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F29248-580E-4883-9047-F8E9E4ED33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E7FAA6-22CC-5C20-B8D8-E2F01C2F8BA5}"/>
              </a:ext>
            </a:extLst>
          </p:cNvPr>
          <p:cNvSpPr txBox="1"/>
          <p:nvPr/>
        </p:nvSpPr>
        <p:spPr>
          <a:xfrm>
            <a:off x="225425" y="3778941"/>
            <a:ext cx="67659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20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ko-KR" altLang="ko-KR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따라서 시스템의 정상 상태 출력이 지령치와 일치하도록 보장하기 위해 </a:t>
            </a:r>
            <a:r>
              <a:rPr lang="ko-KR" altLang="ko-KR" sz="2000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피드포워드</a:t>
            </a:r>
            <a:r>
              <a:rPr lang="ko-KR" altLang="ko-KR" sz="20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이득을 다음과 같이 설계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352A191-94B3-F775-6C1E-C811F80AB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864" y="5221534"/>
            <a:ext cx="4343847" cy="7078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2B70ED-F20B-4A8C-B460-C7B4604CD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115" y="2524081"/>
            <a:ext cx="3810158" cy="104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58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B4C17-32D3-A6EE-0949-5900859D3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461CC-7A67-5B53-D64E-932BAC06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시스템 모델링 </a:t>
            </a:r>
            <a:r>
              <a:rPr lang="en-US" altLang="ko-KR" b="1" dirty="0"/>
              <a:t>(System Modeling)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A4BE05B-4567-ADF9-E0B6-E3438A266655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>
                  <a:buNone/>
                </a:pPr>
                <a:endParaRPr lang="en-US" altLang="ko-KR" sz="20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ko-KR" altLang="ko-KR" sz="20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ko-KR" altLang="ko-KR" sz="2000" dirty="0"/>
                  <a:t>의 오차를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ko-KR" sz="2000" dirty="0"/>
                  <a:t>로 정의하면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ko-KR" sz="2000" dirty="0"/>
                  <a:t>다음과 같은 추정치와 평형점의 오차 시스템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도출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sz="1800" dirty="0">
                  <a:effectLst/>
                  <a:ea typeface="바탕체" panose="02030609000101010101" pitchFamily="17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2000" dirty="0"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A4BE05B-4567-ADF9-E0B6-E3438A266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6DD09E-B61A-AC1E-CA42-D4C8FFB8961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502FEA-B639-8522-3DDF-F984F428CCC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F29248-580E-4883-9047-F8E9E4ED33D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DD9C2B-172E-6B3B-5818-01BDE96FC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5" y="1834327"/>
            <a:ext cx="4698992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34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4636B-9779-77B6-BC62-44C5CB347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CCC5A-9DB9-5D0D-1050-14057F94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시스템 모델링 </a:t>
            </a:r>
            <a:r>
              <a:rPr lang="en-US" altLang="ko-KR" b="1" dirty="0"/>
              <a:t>(System Modeling)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936AAB8-A04C-2BEA-A1AA-28877AFF44DA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>
                  <a:buNone/>
                </a:pPr>
                <a:endParaRPr lang="en-US" altLang="ko-KR" sz="20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ko-KR" altLang="ko-KR" sz="20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ko-KR" altLang="ko-KR" sz="2000" dirty="0"/>
                  <a:t>의 오차를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ko-KR" sz="2000" dirty="0"/>
                  <a:t>로 정의하면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ko-KR" sz="2000" dirty="0"/>
                  <a:t>다음과 같은 추정치와 평형점의 오차 시스템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도출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sz="1800" dirty="0">
                  <a:effectLst/>
                  <a:ea typeface="바탕체" panose="02030609000101010101" pitchFamily="17" charset="-127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ko-KR" sz="2000" dirty="0">
                  <a:ea typeface="+mj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ko-KR" altLang="en-US" sz="2000" dirty="0">
                    <a:effectLst/>
                    <a:ea typeface="+mj-ea"/>
                    <a:cs typeface="Times New Roman" panose="02020603050405020304" pitchFamily="18" charset="0"/>
                  </a:rPr>
                  <a:t>두개의 </a:t>
                </a:r>
                <a:r>
                  <a:rPr lang="ko-KR" altLang="ko-KR" sz="2000" dirty="0" err="1">
                    <a:effectLst/>
                    <a:ea typeface="+mj-ea"/>
                    <a:cs typeface="Times New Roman" panose="02020603050405020304" pitchFamily="18" charset="0"/>
                  </a:rPr>
                  <a:t>폐루프</a:t>
                </a:r>
                <a:r>
                  <a:rPr lang="ko-KR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 시스템</a:t>
                </a:r>
                <a:r>
                  <a:rPr lang="ko-KR" altLang="en-US" sz="2000" dirty="0">
                    <a:effectLst/>
                    <a:ea typeface="+mj-ea"/>
                    <a:cs typeface="Times New Roman" panose="02020603050405020304" pitchFamily="18" charset="0"/>
                  </a:rPr>
                  <a:t>이</a:t>
                </a:r>
                <a:r>
                  <a:rPr lang="ko-KR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 안정적인 경우</a:t>
                </a:r>
                <a:r>
                  <a:rPr lang="en-US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000" dirty="0" err="1">
                    <a:effectLst/>
                    <a:ea typeface="+mj-ea"/>
                    <a:cs typeface="Times New Roman" panose="02020603050405020304" pitchFamily="18" charset="0"/>
                  </a:rPr>
                  <a:t>외란</a:t>
                </a:r>
                <a:r>
                  <a:rPr lang="ko-KR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 관측기를 사용하여</a:t>
                </a:r>
                <a:endParaRPr lang="en-US" altLang="ko-KR" sz="2000" dirty="0">
                  <a:effectLst/>
                  <a:ea typeface="+mj-ea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ko-KR" altLang="en-US" sz="2000" dirty="0">
                    <a:effectLst/>
                    <a:ea typeface="+mj-ea"/>
                    <a:cs typeface="Times New Roman" panose="02020603050405020304" pitchFamily="18" charset="0"/>
                  </a:rPr>
                  <a:t>실제 상태와 </a:t>
                </a:r>
                <a:r>
                  <a:rPr lang="ko-KR" altLang="en-US" sz="2000" dirty="0" err="1">
                    <a:effectLst/>
                    <a:ea typeface="+mj-ea"/>
                    <a:cs typeface="Times New Roman" panose="02020603050405020304" pitchFamily="18" charset="0"/>
                  </a:rPr>
                  <a:t>외란을</a:t>
                </a:r>
                <a:r>
                  <a:rPr lang="ko-KR" altLang="en-US" sz="2000" dirty="0">
                    <a:effectLst/>
                    <a:ea typeface="+mj-ea"/>
                    <a:cs typeface="Times New Roman" panose="02020603050405020304" pitchFamily="18" charset="0"/>
                  </a:rPr>
                  <a:t> 추정하고 </a:t>
                </a:r>
                <a:r>
                  <a:rPr lang="ko-KR" altLang="ko-KR" sz="2000" dirty="0">
                    <a:effectLst/>
                    <a:ea typeface="+mj-ea"/>
                    <a:cs typeface="Times New Roman" panose="02020603050405020304" pitchFamily="18" charset="0"/>
                  </a:rPr>
                  <a:t>지령치 추적이 가능</a:t>
                </a:r>
                <a:endParaRPr lang="ko-KR" altLang="en-US" sz="2000" dirty="0">
                  <a:ea typeface="+mj-ea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936AAB8-A04C-2BEA-A1AA-28877AFF4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08DD22-ED29-1A4F-F285-F0CE9F53A5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78ADFD-EABE-5C1A-C169-1A01CCA53DB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F29248-580E-4883-9047-F8E9E4ED33D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AACAB6-05FE-8165-C3D4-3B440B8D3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5" y="1834327"/>
            <a:ext cx="4698992" cy="365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0AB75C-926C-DD78-5B41-32C27CDD5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82" y="5559219"/>
            <a:ext cx="4698992" cy="365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8C30997-2CA3-C259-E164-C3BCE288F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083" y="3521714"/>
            <a:ext cx="5943644" cy="191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91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24145-AFBF-20CF-1EA2-2E5765C69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177A7-09F2-0213-C059-F8B4F37F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트리거링</a:t>
            </a:r>
            <a:r>
              <a:rPr lang="ko-KR" altLang="en-US" dirty="0"/>
              <a:t> 기법 </a:t>
            </a:r>
            <a:r>
              <a:rPr lang="en-US" altLang="ko-KR" dirty="0"/>
              <a:t>(Event-triggered Control)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419665-F0E5-19D2-EA7F-E455A87C57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5425" y="655660"/>
            <a:ext cx="8656638" cy="5951515"/>
          </a:xfrm>
        </p:spPr>
        <p:txBody>
          <a:bodyPr/>
          <a:lstStyle/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필요할 때만 제어</a:t>
            </a:r>
            <a:r>
              <a:rPr lang="en-US" altLang="ko-KR" sz="2000" b="1" dirty="0"/>
              <a:t>!</a:t>
            </a:r>
            <a:br>
              <a:rPr lang="ko-KR" altLang="en-US" sz="2000" dirty="0"/>
            </a:br>
            <a:r>
              <a:rPr lang="ko-KR" altLang="en-US" sz="2000" dirty="0"/>
              <a:t>→ 특정 조건을 만족할 때만 제어 입력을 업데이트</a:t>
            </a:r>
          </a:p>
          <a:p>
            <a:pPr marL="0" indent="0" algn="just" latinLnBrk="1">
              <a:buNone/>
            </a:pPr>
            <a:endParaRPr lang="en-US" altLang="ko-KR" dirty="0"/>
          </a:p>
          <a:p>
            <a:pPr marL="0" indent="0" algn="just" latinLnBrk="1"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A1692A-AB3C-808B-0E9B-E0D39640560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53B90A-32D9-792D-3A2A-7E218C1FCBD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F29248-580E-4883-9047-F8E9E4ED33D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24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24145-AFBF-20CF-1EA2-2E5765C69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177A7-09F2-0213-C059-F8B4F37F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트리거링</a:t>
            </a:r>
            <a:r>
              <a:rPr lang="ko-KR" altLang="en-US" dirty="0"/>
              <a:t> 기법 </a:t>
            </a:r>
            <a:r>
              <a:rPr lang="en-US" altLang="ko-KR" dirty="0"/>
              <a:t>(Event-triggered Control)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C419665-F0E5-19D2-EA7F-E455A87C579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sz="2000" b="1" dirty="0"/>
              </a:p>
              <a:p>
                <a:pPr marL="0" indent="0">
                  <a:buNone/>
                </a:pPr>
                <a:r>
                  <a:rPr lang="ko-KR" altLang="en-US" sz="2000" b="1" dirty="0"/>
                  <a:t>필요할 때만 제어</a:t>
                </a:r>
                <a:r>
                  <a:rPr lang="en-US" altLang="ko-KR" sz="2000" b="1" dirty="0"/>
                  <a:t>!</a:t>
                </a:r>
                <a:br>
                  <a:rPr lang="ko-KR" altLang="en-US" sz="2000" dirty="0"/>
                </a:br>
                <a:r>
                  <a:rPr lang="ko-KR" altLang="en-US" sz="2000" dirty="0"/>
                  <a:t>→ 특정 조건을 만족할 때만 제어 입력을 업데이트</a:t>
                </a:r>
              </a:p>
              <a:p>
                <a:pPr marL="0" indent="0" algn="just" latinLnBrk="1">
                  <a:buNone/>
                </a:pPr>
                <a:endParaRPr lang="en-US" altLang="ko-KR" dirty="0"/>
              </a:p>
              <a:p>
                <a:pPr marL="0" indent="0" algn="just" latinLnBrk="1">
                  <a:buNone/>
                </a:pPr>
                <a:r>
                  <a:rPr lang="ko-KR" altLang="ko-KR" sz="2000" dirty="0">
                    <a:effectLst/>
                    <a:ea typeface="+mj-ea"/>
                  </a:rPr>
                  <a:t>따라서 제어 입력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effectLst/>
                        <a:latin typeface="Cambria Math" panose="02040503050406030204" pitchFamily="18" charset="0"/>
                        <a:ea typeface="+mj-ea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e>
                    </m:d>
                  </m:oMath>
                </a14:m>
                <a:r>
                  <a:rPr lang="ko-KR" altLang="ko-KR" sz="2000" dirty="0">
                    <a:effectLst/>
                    <a:ea typeface="+mj-ea"/>
                  </a:rPr>
                  <a:t>는 이벤트 발생 시 비주기적으로 송신</a:t>
                </a:r>
                <a:r>
                  <a:rPr lang="en-US" altLang="ko-KR" sz="2000" dirty="0">
                    <a:effectLst/>
                    <a:ea typeface="+mj-ea"/>
                  </a:rPr>
                  <a:t>. </a:t>
                </a:r>
                <a:r>
                  <a:rPr lang="ko-KR" altLang="ko-KR" sz="2000" dirty="0">
                    <a:effectLst/>
                    <a:ea typeface="+mj-ea"/>
                  </a:rPr>
                  <a:t>샘플링 시간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effectLst/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000" i="1">
                        <a:effectLst/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,… </m:t>
                    </m:r>
                  </m:oMath>
                </a14:m>
                <a:r>
                  <a:rPr lang="ko-KR" altLang="ko-KR" sz="2000" dirty="0">
                    <a:effectLst/>
                    <a:ea typeface="+mj-ea"/>
                  </a:rPr>
                  <a:t>은 일정한 간격이 아니라 </a:t>
                </a:r>
                <a:r>
                  <a:rPr lang="ko-KR" altLang="ko-KR" sz="2000" b="1" dirty="0">
                    <a:effectLst/>
                    <a:ea typeface="+mj-ea"/>
                  </a:rPr>
                  <a:t>이벤트 </a:t>
                </a:r>
                <a:r>
                  <a:rPr lang="ko-KR" altLang="ko-KR" sz="2000" b="1" dirty="0" err="1">
                    <a:effectLst/>
                    <a:ea typeface="+mj-ea"/>
                  </a:rPr>
                  <a:t>트리거링</a:t>
                </a:r>
                <a:r>
                  <a:rPr lang="ko-KR" altLang="ko-KR" sz="2000" dirty="0">
                    <a:effectLst/>
                    <a:ea typeface="+mj-ea"/>
                  </a:rPr>
                  <a:t> </a:t>
                </a:r>
                <a:r>
                  <a:rPr lang="ko-KR" altLang="ko-KR" sz="2000" b="1" dirty="0">
                    <a:effectLst/>
                    <a:ea typeface="+mj-ea"/>
                  </a:rPr>
                  <a:t>법칙</a:t>
                </a:r>
                <a:r>
                  <a:rPr lang="ko-KR" altLang="ko-KR" sz="2000" dirty="0">
                    <a:effectLst/>
                    <a:ea typeface="+mj-ea"/>
                  </a:rPr>
                  <a:t>에 의해 결정</a:t>
                </a:r>
                <a:r>
                  <a:rPr lang="en-US" altLang="ko-KR" sz="2000" dirty="0">
                    <a:effectLst/>
                    <a:ea typeface="+mj-ea"/>
                  </a:rPr>
                  <a:t>. </a:t>
                </a:r>
              </a:p>
              <a:p>
                <a:pPr marL="0" indent="0" algn="just" latinLnBrk="1">
                  <a:buNone/>
                </a:pPr>
                <a:endParaRPr lang="en-US" altLang="ko-KR" sz="2000" i="1" dirty="0">
                  <a:effectLst/>
                  <a:ea typeface="+mj-ea"/>
                </a:endParaRPr>
              </a:p>
              <a:p>
                <a:pPr marL="0" indent="0" algn="just" latinLnBrk="1">
                  <a:buNone/>
                </a:pPr>
                <a14:m>
                  <m:oMath xmlns:m="http://schemas.openxmlformats.org/officeDocument/2006/math">
                    <m:r>
                      <a:rPr lang="en-US" altLang="ko-KR" sz="2000" i="1">
                        <a:effectLst/>
                        <a:latin typeface="Cambria Math" panose="02040503050406030204" pitchFamily="18" charset="0"/>
                        <a:ea typeface="+mj-ea"/>
                      </a:rPr>
                      <m:t>𝑘</m:t>
                    </m:r>
                    <m:r>
                      <a:rPr lang="ko-KR" altLang="ko-KR" sz="2000">
                        <a:effectLst/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d>
                      <m:dPr>
                        <m:begChr m:val="["/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i="1"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i="1"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  <m:t>𝑡</m:t>
                            </m:r>
                            <m:r>
                              <a:rPr lang="en-US" altLang="ko-KR" sz="2000" i="1"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>
                    <a:effectLst/>
                    <a:ea typeface="+mj-ea"/>
                  </a:rPr>
                  <a:t> </a:t>
                </a:r>
                <a:r>
                  <a:rPr lang="ko-KR" altLang="ko-KR" sz="2000" dirty="0">
                    <a:effectLst/>
                    <a:ea typeface="+mj-ea"/>
                  </a:rPr>
                  <a:t>동안 제어 입력은 일정하게 유지되며</a:t>
                </a:r>
                <a:r>
                  <a:rPr lang="en-US" altLang="ko-KR" sz="2000" dirty="0">
                    <a:effectLst/>
                    <a:ea typeface="+mj-ea"/>
                  </a:rPr>
                  <a:t>, </a:t>
                </a:r>
                <a:r>
                  <a:rPr lang="ko-KR" altLang="ko-KR" sz="2000" dirty="0">
                    <a:effectLst/>
                    <a:ea typeface="+mj-ea"/>
                  </a:rPr>
                  <a:t>다음과 같이 정의</a:t>
                </a:r>
                <a:r>
                  <a:rPr lang="en-US" altLang="ko-KR" sz="2000" dirty="0">
                    <a:effectLst/>
                    <a:ea typeface="+mj-ea"/>
                  </a:rPr>
                  <a:t>.</a:t>
                </a:r>
                <a:endParaRPr lang="ko-KR" altLang="ko-KR" sz="2000" dirty="0">
                  <a:effectLst/>
                  <a:ea typeface="+mj-ea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ko-KR" sz="2000" i="1" smtClean="0">
                              <a:effectLst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eqArrPr>
                        <m:e>
                          <m:r>
                            <a:rPr lang="en-US" altLang="ko-KR" sz="2000" i="1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ko-KR" sz="2000" i="1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solidFill>
                                        <a:srgbClr val="6666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rgbClr val="6666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i="1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sz="2000" i="1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ko-KR" sz="2000" i="1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solidFill>
                                        <a:srgbClr val="6666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rgbClr val="6666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i="1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,  </m:t>
                          </m:r>
                          <m:r>
                            <a:rPr lang="en-US" altLang="ko-KR" sz="2000" i="1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=1,2, .. .</m:t>
                          </m:r>
                        </m:e>
                      </m:eqArr>
                    </m:oMath>
                  </m:oMathPara>
                </a14:m>
                <a:br>
                  <a:rPr lang="ko-KR" altLang="en-US" dirty="0"/>
                </a:br>
                <a:endParaRPr lang="ko-KR" altLang="en-US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C419665-F0E5-19D2-EA7F-E455A87C5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775" r="-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A1692A-AB3C-808B-0E9B-E0D39640560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53B90A-32D9-792D-3A2A-7E218C1FCBD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F29248-580E-4883-9047-F8E9E4ED33D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79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24145-AFBF-20CF-1EA2-2E5765C69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177A7-09F2-0213-C059-F8B4F37F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트리거링</a:t>
            </a:r>
            <a:r>
              <a:rPr lang="ko-KR" altLang="en-US" dirty="0"/>
              <a:t> 기법 </a:t>
            </a:r>
            <a:r>
              <a:rPr lang="en-US" altLang="ko-KR" dirty="0"/>
              <a:t>(Event-triggered Control)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C419665-F0E5-19D2-EA7F-E455A87C579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sz="2000" b="1" dirty="0"/>
              </a:p>
              <a:p>
                <a:pPr marL="0" indent="0">
                  <a:buNone/>
                </a:pPr>
                <a:r>
                  <a:rPr lang="ko-KR" altLang="en-US" sz="2000" b="1" dirty="0"/>
                  <a:t>필요할 때만 제어</a:t>
                </a:r>
                <a:r>
                  <a:rPr lang="en-US" altLang="ko-KR" sz="2000" b="1" dirty="0"/>
                  <a:t>!</a:t>
                </a:r>
                <a:br>
                  <a:rPr lang="ko-KR" altLang="en-US" sz="2000" dirty="0"/>
                </a:br>
                <a:r>
                  <a:rPr lang="ko-KR" altLang="en-US" sz="2000" dirty="0"/>
                  <a:t>→ 특정 조건을 만족할 때만 제어 입력을 업데이트</a:t>
                </a:r>
              </a:p>
              <a:p>
                <a:pPr marL="0" indent="0" algn="just" latinLnBrk="1">
                  <a:buNone/>
                </a:pPr>
                <a:endParaRPr lang="en-US" altLang="ko-KR" dirty="0"/>
              </a:p>
              <a:p>
                <a:pPr marL="0" indent="0" algn="just" latinLnBrk="1">
                  <a:buNone/>
                </a:pPr>
                <a:r>
                  <a:rPr lang="ko-KR" altLang="ko-KR" sz="2000" dirty="0">
                    <a:effectLst/>
                    <a:ea typeface="+mj-ea"/>
                  </a:rPr>
                  <a:t>따라서 제어 입력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effectLst/>
                        <a:latin typeface="Cambria Math" panose="02040503050406030204" pitchFamily="18" charset="0"/>
                        <a:ea typeface="+mj-ea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e>
                    </m:d>
                  </m:oMath>
                </a14:m>
                <a:r>
                  <a:rPr lang="ko-KR" altLang="ko-KR" sz="2000" dirty="0">
                    <a:effectLst/>
                    <a:ea typeface="+mj-ea"/>
                  </a:rPr>
                  <a:t>는 이벤트 발생 시 비주기적으로 송신</a:t>
                </a:r>
                <a:r>
                  <a:rPr lang="en-US" altLang="ko-KR" sz="2000" dirty="0">
                    <a:effectLst/>
                    <a:ea typeface="+mj-ea"/>
                  </a:rPr>
                  <a:t>. </a:t>
                </a:r>
                <a:r>
                  <a:rPr lang="ko-KR" altLang="ko-KR" sz="2000" dirty="0">
                    <a:effectLst/>
                    <a:ea typeface="+mj-ea"/>
                  </a:rPr>
                  <a:t>샘플링 시간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i="1">
                        <a:effectLst/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000" i="1">
                        <a:effectLst/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,… </m:t>
                    </m:r>
                  </m:oMath>
                </a14:m>
                <a:r>
                  <a:rPr lang="ko-KR" altLang="ko-KR" sz="2000" dirty="0">
                    <a:effectLst/>
                    <a:ea typeface="+mj-ea"/>
                  </a:rPr>
                  <a:t>은 일정한 간격이 아니라 </a:t>
                </a:r>
                <a:r>
                  <a:rPr lang="ko-KR" altLang="ko-KR" sz="2000" b="1" dirty="0">
                    <a:effectLst/>
                    <a:ea typeface="+mj-ea"/>
                  </a:rPr>
                  <a:t>이벤트 </a:t>
                </a:r>
                <a:r>
                  <a:rPr lang="ko-KR" altLang="ko-KR" sz="2000" b="1" dirty="0" err="1">
                    <a:effectLst/>
                    <a:ea typeface="+mj-ea"/>
                  </a:rPr>
                  <a:t>트리거링</a:t>
                </a:r>
                <a:r>
                  <a:rPr lang="ko-KR" altLang="ko-KR" sz="2000" dirty="0">
                    <a:effectLst/>
                    <a:ea typeface="+mj-ea"/>
                  </a:rPr>
                  <a:t> </a:t>
                </a:r>
                <a:r>
                  <a:rPr lang="ko-KR" altLang="ko-KR" sz="2000" b="1" dirty="0">
                    <a:effectLst/>
                    <a:ea typeface="+mj-ea"/>
                  </a:rPr>
                  <a:t>법칙</a:t>
                </a:r>
                <a:r>
                  <a:rPr lang="ko-KR" altLang="ko-KR" sz="2000" dirty="0">
                    <a:effectLst/>
                    <a:ea typeface="+mj-ea"/>
                  </a:rPr>
                  <a:t>에 의해 결정</a:t>
                </a:r>
                <a:r>
                  <a:rPr lang="en-US" altLang="ko-KR" sz="2000" dirty="0">
                    <a:effectLst/>
                    <a:ea typeface="+mj-ea"/>
                  </a:rPr>
                  <a:t>. </a:t>
                </a:r>
              </a:p>
              <a:p>
                <a:pPr marL="0" indent="0" algn="just" latinLnBrk="1">
                  <a:buNone/>
                </a:pPr>
                <a:endParaRPr lang="en-US" altLang="ko-KR" sz="2000" i="1" dirty="0">
                  <a:effectLst/>
                  <a:ea typeface="+mj-ea"/>
                </a:endParaRPr>
              </a:p>
              <a:p>
                <a:pPr marL="0" indent="0" algn="just" latinLnBrk="1">
                  <a:buNone/>
                </a:pPr>
                <a14:m>
                  <m:oMath xmlns:m="http://schemas.openxmlformats.org/officeDocument/2006/math">
                    <m:r>
                      <a:rPr lang="en-US" altLang="ko-KR" sz="2000" i="1">
                        <a:effectLst/>
                        <a:latin typeface="Cambria Math" panose="02040503050406030204" pitchFamily="18" charset="0"/>
                        <a:ea typeface="+mj-ea"/>
                      </a:rPr>
                      <m:t>𝑘</m:t>
                    </m:r>
                    <m:r>
                      <a:rPr lang="ko-KR" altLang="ko-KR" sz="2000">
                        <a:effectLst/>
                        <a:latin typeface="Cambria Math" panose="02040503050406030204" pitchFamily="18" charset="0"/>
                        <a:ea typeface="+mj-ea"/>
                      </a:rPr>
                      <m:t>∈</m:t>
                    </m:r>
                    <m:d>
                      <m:dPr>
                        <m:begChr m:val="["/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i="1"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  <m:t>,</m:t>
                        </m:r>
                        <m:sSub>
                          <m:sSubPr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i="1"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  <m:t>𝑡</m:t>
                            </m:r>
                            <m:r>
                              <a:rPr lang="en-US" altLang="ko-KR" sz="2000" i="1"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>
                    <a:effectLst/>
                    <a:ea typeface="+mj-ea"/>
                  </a:rPr>
                  <a:t> </a:t>
                </a:r>
                <a:r>
                  <a:rPr lang="ko-KR" altLang="ko-KR" sz="2000" dirty="0">
                    <a:effectLst/>
                    <a:ea typeface="+mj-ea"/>
                  </a:rPr>
                  <a:t>동안 제어 입력은 일정하게 유지되며</a:t>
                </a:r>
                <a:r>
                  <a:rPr lang="en-US" altLang="ko-KR" sz="2000" dirty="0">
                    <a:effectLst/>
                    <a:ea typeface="+mj-ea"/>
                  </a:rPr>
                  <a:t>, </a:t>
                </a:r>
                <a:r>
                  <a:rPr lang="ko-KR" altLang="ko-KR" sz="2000" dirty="0">
                    <a:effectLst/>
                    <a:ea typeface="+mj-ea"/>
                  </a:rPr>
                  <a:t>다음과 같이 정의</a:t>
                </a:r>
                <a:r>
                  <a:rPr lang="en-US" altLang="ko-KR" sz="2000" dirty="0">
                    <a:effectLst/>
                    <a:ea typeface="+mj-ea"/>
                  </a:rPr>
                  <a:t>.</a:t>
                </a:r>
                <a:endParaRPr lang="ko-KR" altLang="ko-KR" sz="2000" dirty="0">
                  <a:effectLst/>
                  <a:ea typeface="+mj-ea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ko-KR" sz="2000" i="1" smtClean="0">
                              <a:effectLst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eqArrPr>
                        <m:e>
                          <m:r>
                            <a:rPr lang="en-US" altLang="ko-KR" sz="2000" i="1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ko-KR" sz="2000" i="1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solidFill>
                                        <a:srgbClr val="6666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rgbClr val="6666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i="1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sz="2000" i="1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ko-KR" sz="2000" i="1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solidFill>
                                    <a:srgbClr val="6666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</m:acc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solidFill>
                                        <a:srgbClr val="6666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srgbClr val="6666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000" i="1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,  </m:t>
                          </m:r>
                          <m:r>
                            <a:rPr lang="en-US" altLang="ko-KR" sz="2000" i="1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2000" i="1">
                              <a:solidFill>
                                <a:srgbClr val="666666"/>
                              </a:solidFill>
                              <a:effectLst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=1,2, .. .</m:t>
                          </m:r>
                        </m:e>
                      </m:eqArr>
                    </m:oMath>
                  </m:oMathPara>
                </a14:m>
                <a:br>
                  <a:rPr lang="ko-KR" altLang="en-US" dirty="0"/>
                </a:br>
                <a:endParaRPr lang="ko-KR" altLang="en-US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C419665-F0E5-19D2-EA7F-E455A87C5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775" r="-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A1692A-AB3C-808B-0E9B-E0D39640560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53B90A-32D9-792D-3A2A-7E218C1FCBD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F29248-580E-4883-9047-F8E9E4ED33D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F71921-B3F0-4278-BB86-40DC85CA26F6}"/>
              </a:ext>
            </a:extLst>
          </p:cNvPr>
          <p:cNvSpPr/>
          <p:nvPr/>
        </p:nvSpPr>
        <p:spPr>
          <a:xfrm>
            <a:off x="261937" y="3901520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샘플링 기반 제어 입력을 고려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A13687C-C0B2-4211-8258-D982F9BC5089}"/>
                  </a:ext>
                </a:extLst>
              </p:cNvPr>
              <p:cNvSpPr/>
              <p:nvPr/>
            </p:nvSpPr>
            <p:spPr>
              <a:xfrm>
                <a:off x="2081982" y="5403140"/>
                <a:ext cx="4572000" cy="12302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altLang="ko-KR" dirty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ko-KR" altLang="ko-KR" dirty="0">
                    <a:latin typeface="+mn-ea"/>
                    <a:cs typeface="Times New Roman" panose="02020603050405020304" pitchFamily="18" charset="0"/>
                  </a:rPr>
                  <a:t>여기서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ϵ</m:t>
                    </m:r>
                    <m:d>
                      <m:dPr>
                        <m:begChr m:val="["/>
                        <m:endChr m:val="]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ko-KR" altLang="ko-KR" dirty="0">
                    <a:latin typeface="+mn-ea"/>
                    <a:cs typeface="Times New Roman" panose="02020603050405020304" pitchFamily="18" charset="0"/>
                  </a:rPr>
                  <a:t>는 </a:t>
                </a:r>
                <a:r>
                  <a:rPr lang="ko-KR" altLang="ko-KR" dirty="0" err="1">
                    <a:latin typeface="+mn-ea"/>
                    <a:cs typeface="Times New Roman" panose="02020603050405020304" pitchFamily="18" charset="0"/>
                  </a:rPr>
                  <a:t>샘플링된</a:t>
                </a:r>
                <a:r>
                  <a:rPr lang="ko-KR" altLang="ko-KR" dirty="0">
                    <a:latin typeface="+mn-ea"/>
                    <a:cs typeface="Times New Roman" panose="02020603050405020304" pitchFamily="18" charset="0"/>
                  </a:rPr>
                  <a:t> 값과 현재 추정상태 간의 차</a:t>
                </a:r>
                <a:r>
                  <a:rPr lang="ko-KR" altLang="en-US" dirty="0">
                    <a:latin typeface="+mn-ea"/>
                    <a:cs typeface="Times New Roman" panose="02020603050405020304" pitchFamily="18" charset="0"/>
                  </a:rPr>
                  <a:t>이</a:t>
                </a:r>
                <a:endParaRPr lang="ko-KR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DA13687C-C0B2-4211-8258-D982F9BC50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982" y="5403140"/>
                <a:ext cx="4572000" cy="1230209"/>
              </a:xfrm>
              <a:prstGeom prst="rect">
                <a:avLst/>
              </a:prstGeom>
              <a:blipFill>
                <a:blip r:embed="rId3"/>
                <a:stretch>
                  <a:fillRect l="-1200" b="-6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749288EF-C087-4E4A-B147-D4A0A1610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390" y="4358978"/>
            <a:ext cx="6254706" cy="12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33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306EF-E45F-1556-154E-1AFE62CAD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D558-501D-B43F-891C-B7EC5F50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트리거링</a:t>
            </a:r>
            <a:r>
              <a:rPr lang="ko-KR" altLang="en-US" dirty="0"/>
              <a:t> 기법 </a:t>
            </a:r>
            <a:r>
              <a:rPr lang="en-US" altLang="ko-KR" dirty="0"/>
              <a:t>(Event-triggered Control)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9C757-C9EA-C8E9-5555-B199EAAEEF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endParaRPr lang="en-US" altLang="ko-KR" b="1" dirty="0"/>
          </a:p>
          <a:p>
            <a:pPr>
              <a:buNone/>
            </a:pPr>
            <a:br>
              <a:rPr lang="ko-KR" altLang="en-US" sz="2000" dirty="0"/>
            </a:br>
            <a:endParaRPr lang="ko-KR" altLang="en-US" sz="2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B4D3D1-4FAE-8A0D-D3BD-C9305CCFC5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923FB4-135E-D0D5-FC28-75DC314077E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F29248-580E-4883-9047-F8E9E4ED33D9}" type="slidenum">
              <a:rPr lang="ko-KR" altLang="en-US" smtClean="0"/>
              <a:t>19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4CE44F-A420-8C67-806F-68509213D306}"/>
                  </a:ext>
                </a:extLst>
              </p:cNvPr>
              <p:cNvSpPr txBox="1"/>
              <p:nvPr/>
            </p:nvSpPr>
            <p:spPr>
              <a:xfrm>
                <a:off x="982104" y="1199915"/>
                <a:ext cx="7179792" cy="4093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1">
                  <a:buNone/>
                </a:pPr>
                <a:r>
                  <a:rPr lang="ko-KR" altLang="ko-KR" sz="2000" dirty="0">
                    <a:effectLst/>
                    <a:latin typeface="+mj-ea"/>
                    <a:ea typeface="+mj-ea"/>
                  </a:rPr>
                  <a:t>샘플링 업데이트 시간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e>
                      <m:sub>
                        <m:r>
                          <a:rPr lang="en-US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  <m:t>𝑡</m:t>
                        </m:r>
                        <m:r>
                          <a:rPr lang="en-US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2000" dirty="0">
                    <a:effectLst/>
                    <a:latin typeface="+mj-ea"/>
                    <a:ea typeface="+mj-ea"/>
                  </a:rPr>
                  <a:t> </a:t>
                </a:r>
                <a:r>
                  <a:rPr lang="ko-KR" altLang="ko-KR" sz="2000" dirty="0">
                    <a:effectLst/>
                    <a:latin typeface="+mj-ea"/>
                    <a:ea typeface="+mj-ea"/>
                  </a:rPr>
                  <a:t>은 다음 조건을 만족할 때 결</a:t>
                </a:r>
                <a:r>
                  <a:rPr lang="ko-KR" altLang="en-US" sz="2000" dirty="0">
                    <a:effectLst/>
                    <a:latin typeface="+mj-ea"/>
                    <a:ea typeface="+mj-ea"/>
                  </a:rPr>
                  <a:t>정</a:t>
                </a:r>
                <a:r>
                  <a:rPr lang="en-US" altLang="ko-KR" sz="2000" dirty="0">
                    <a:effectLst/>
                    <a:latin typeface="+mj-ea"/>
                    <a:ea typeface="+mj-ea"/>
                  </a:rPr>
                  <a:t>.</a:t>
                </a:r>
              </a:p>
              <a:p>
                <a:pPr algn="just" latinLnBrk="1">
                  <a:buNone/>
                </a:pPr>
                <a:endParaRPr lang="ko-KR" altLang="ko-KR" sz="2000" dirty="0">
                  <a:effectLst/>
                  <a:latin typeface="+mj-ea"/>
                  <a:ea typeface="+mj-ea"/>
                </a:endParaRPr>
              </a:p>
              <a:p>
                <a:pPr algn="just" latinLnBrk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  <m:t>𝑡</m:t>
                              </m:r>
                              <m:r>
                                <a:rPr lang="en-US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2000" i="1">
                              <a:effectLst/>
                              <a:latin typeface="Cambria Math" panose="02040503050406030204" pitchFamily="18" charset="0"/>
                              <a:ea typeface="+mj-ea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altLang="ko-KR" sz="2000">
                              <a:effectLst/>
                              <a:latin typeface="+mj-ea"/>
                              <a:ea typeface="+mj-ea"/>
                            </a:rPr>
                            <m:t>min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  <m:t>𝑡</m:t>
                              </m:r>
                              <m:r>
                                <a:rPr lang="ko-KR" altLang="ko-KR" sz="2000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ko-KR" altLang="ko-KR" sz="2000" i="1">
                                          <a:effectLst/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000" i="1">
                                          <a:effectLst/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𝑥</m:t>
                                      </m:r>
                                    </m:e>
                                  </m:acc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ko-KR" altLang="ko-KR" sz="2000" i="1">
                                          <a:effectLst/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effectLst/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altLang="ko-KR" sz="2000" i="1"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ϵ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ko-KR" altLang="ko-KR" sz="2000" i="1">
                                          <a:effectLst/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effectLst/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altLang="ko-KR" sz="2000" i="1"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δ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ko-KR" altLang="ko-KR" sz="2000" i="1">
                                          <a:effectLst/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000" i="1">
                                          <a:effectLst/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ko-KR" altLang="ko-KR" sz="2000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  <m:t>≥</m:t>
                              </m:r>
                              <m:r>
                                <a:rPr lang="en-US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  <m:t>0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ko-KR" altLang="ko-KR" sz="2000" dirty="0">
                  <a:effectLst/>
                  <a:latin typeface="+mj-ea"/>
                  <a:ea typeface="+mj-ea"/>
                </a:endParaRPr>
              </a:p>
              <a:p>
                <a:pPr algn="just" latinLnBrk="1">
                  <a:buNone/>
                </a:pPr>
                <a:r>
                  <a:rPr lang="en-US" altLang="ko-KR" sz="2000" dirty="0">
                    <a:effectLst/>
                    <a:latin typeface="+mj-ea"/>
                    <a:ea typeface="+mj-ea"/>
                  </a:rPr>
                  <a:t> </a:t>
                </a:r>
                <a:endParaRPr lang="ko-KR" altLang="ko-KR" sz="2000" dirty="0">
                  <a:effectLst/>
                  <a:latin typeface="+mj-ea"/>
                  <a:ea typeface="+mj-ea"/>
                </a:endParaRPr>
              </a:p>
              <a:p>
                <a:pPr algn="just" latinLnBrk="1"/>
                <a:r>
                  <a:rPr lang="ko-KR" altLang="en-US" sz="2000" dirty="0">
                    <a:effectLst/>
                    <a:latin typeface="+mj-ea"/>
                    <a:ea typeface="+mj-ea"/>
                  </a:rPr>
                  <a:t>여기서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begChr m:val="["/>
                            <m:endChr m:val="]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>
                    <a:effectLst/>
                    <a:latin typeface="+mj-ea"/>
                    <a:ea typeface="+mj-ea"/>
                  </a:rPr>
                  <a:t>는 이벤트 트리거 함수로 </a:t>
                </a:r>
                <a:r>
                  <a:rPr lang="ko-KR" altLang="ko-KR" sz="2000" dirty="0">
                    <a:effectLst/>
                    <a:latin typeface="+mj-ea"/>
                    <a:ea typeface="+mj-ea"/>
                  </a:rPr>
                  <a:t>특정 조건보다</a:t>
                </a:r>
                <a:r>
                  <a:rPr lang="en-US" altLang="ko-KR" sz="2000" dirty="0">
                    <a:effectLst/>
                    <a:latin typeface="+mj-ea"/>
                    <a:ea typeface="+mj-ea"/>
                  </a:rPr>
                  <a:t> 0</a:t>
                </a:r>
                <a:r>
                  <a:rPr lang="ko-KR" altLang="ko-KR" sz="2000" dirty="0">
                    <a:effectLst/>
                    <a:latin typeface="+mj-ea"/>
                    <a:ea typeface="+mj-ea"/>
                  </a:rPr>
                  <a:t>보다 커지는 순간</a:t>
                </a:r>
                <a:r>
                  <a:rPr lang="en-US" altLang="ko-KR" sz="2000" dirty="0">
                    <a:effectLst/>
                    <a:latin typeface="+mj-ea"/>
                    <a:ea typeface="+mj-ea"/>
                  </a:rPr>
                  <a:t>, </a:t>
                </a:r>
                <a:r>
                  <a:rPr lang="ko-KR" altLang="ko-KR" sz="2000" dirty="0">
                    <a:effectLst/>
                    <a:latin typeface="+mj-ea"/>
                    <a:ea typeface="+mj-ea"/>
                  </a:rPr>
                  <a:t>새로운 샘플링이 발생</a:t>
                </a:r>
                <a:r>
                  <a:rPr lang="en-US" altLang="ko-KR" sz="2000" dirty="0">
                    <a:effectLst/>
                    <a:latin typeface="+mj-ea"/>
                    <a:ea typeface="+mj-ea"/>
                  </a:rPr>
                  <a:t>. </a:t>
                </a:r>
                <a:r>
                  <a:rPr lang="ko-KR" altLang="ko-KR" sz="2000" dirty="0">
                    <a:effectLst/>
                    <a:latin typeface="+mj-ea"/>
                    <a:ea typeface="+mj-ea"/>
                  </a:rPr>
                  <a:t>즉</a:t>
                </a:r>
                <a:r>
                  <a:rPr lang="en-US" altLang="ko-KR" sz="2000" dirty="0">
                    <a:effectLst/>
                    <a:latin typeface="+mj-ea"/>
                    <a:ea typeface="+mj-ea"/>
                  </a:rPr>
                  <a:t>, </a:t>
                </a:r>
                <a:r>
                  <a:rPr lang="ko-KR" altLang="ko-KR" sz="2000" dirty="0">
                    <a:effectLst/>
                    <a:latin typeface="+mj-ea"/>
                    <a:ea typeface="+mj-ea"/>
                  </a:rPr>
                  <a:t>특정 오차가 </a:t>
                </a:r>
                <a:r>
                  <a:rPr lang="ko-KR" altLang="ko-KR" sz="2000" dirty="0" err="1">
                    <a:effectLst/>
                    <a:latin typeface="+mj-ea"/>
                    <a:ea typeface="+mj-ea"/>
                  </a:rPr>
                  <a:t>임계값</a:t>
                </a:r>
                <a:r>
                  <a:rPr lang="ko-KR" altLang="ko-KR" sz="2000" dirty="0">
                    <a:effectLst/>
                    <a:latin typeface="+mj-ea"/>
                    <a:ea typeface="+mj-ea"/>
                  </a:rPr>
                  <a:t> 이상 커질 때만 샘플링이 이루어지므로</a:t>
                </a:r>
                <a:r>
                  <a:rPr lang="en-US" altLang="ko-KR" sz="2000" dirty="0">
                    <a:effectLst/>
                    <a:latin typeface="+mj-ea"/>
                    <a:ea typeface="+mj-ea"/>
                  </a:rPr>
                  <a:t>, </a:t>
                </a:r>
                <a:r>
                  <a:rPr lang="ko-KR" altLang="ko-KR" sz="2000" dirty="0">
                    <a:effectLst/>
                    <a:latin typeface="+mj-ea"/>
                    <a:ea typeface="+mj-ea"/>
                  </a:rPr>
                  <a:t>불필요한 연산 및 네트워크 사용을 줄일 수 있</a:t>
                </a:r>
                <a:r>
                  <a:rPr lang="ko-KR" altLang="en-US" sz="2000" dirty="0">
                    <a:effectLst/>
                    <a:latin typeface="+mj-ea"/>
                    <a:ea typeface="+mj-ea"/>
                  </a:rPr>
                  <a:t>음</a:t>
                </a:r>
                <a:r>
                  <a:rPr lang="en-US" altLang="ko-KR" sz="2000" dirty="0">
                    <a:effectLst/>
                    <a:latin typeface="+mj-ea"/>
                    <a:ea typeface="+mj-ea"/>
                  </a:rPr>
                  <a:t>.</a:t>
                </a:r>
              </a:p>
              <a:p>
                <a:pPr algn="just" latinLnBrk="1"/>
                <a:endParaRPr lang="en-US" altLang="ko-KR" sz="2000" dirty="0">
                  <a:latin typeface="+mj-ea"/>
                  <a:ea typeface="+mj-ea"/>
                </a:endParaRPr>
              </a:p>
              <a:p>
                <a:pPr algn="just" latinLnBrk="1"/>
                <a:endParaRPr lang="en-US" altLang="ko-KR" sz="2000" dirty="0">
                  <a:effectLst/>
                  <a:latin typeface="+mj-ea"/>
                  <a:ea typeface="+mj-ea"/>
                </a:endParaRPr>
              </a:p>
              <a:p>
                <a:pPr algn="just" latinLnBrk="1"/>
                <a:r>
                  <a:rPr lang="ko-KR" altLang="en-US" sz="2000" dirty="0">
                    <a:effectLst/>
                    <a:latin typeface="+mj-ea"/>
                    <a:ea typeface="+mj-ea"/>
                  </a:rPr>
                  <a:t>본 연구에서는 </a:t>
                </a:r>
                <a:endParaRPr lang="en-US" altLang="ko-KR" sz="2000" dirty="0">
                  <a:effectLst/>
                  <a:latin typeface="+mj-ea"/>
                  <a:ea typeface="+mj-ea"/>
                </a:endParaRPr>
              </a:p>
              <a:p>
                <a:pPr algn="just" latinLnBrk="1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ko-KR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begChr m:val="["/>
                            <m:endChr m:val="]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̅"/>
                        <m:ctrlPr>
                          <a:rPr lang="ko-KR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acc>
                      <m:accPr>
                        <m:chr m:val="̅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ko-KR" sz="2000" dirty="0">
                    <a:effectLst/>
                    <a:latin typeface="+mj-ea"/>
                    <a:ea typeface="+mj-ea"/>
                  </a:rPr>
                  <a:t>+</a:t>
                </a:r>
                <a:r>
                  <a:rPr lang="ko-KR" altLang="ko-K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ϵ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ϵ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ϵ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m:rPr>
                        <m:nor/>
                      </m:rPr>
                      <a:rPr lang="en-US" altLang="ko-KR" sz="2000" dirty="0">
                        <a:latin typeface="+mj-ea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ko-KR" sz="2000" dirty="0">
                  <a:effectLst/>
                  <a:latin typeface="+mj-ea"/>
                  <a:ea typeface="+mj-ea"/>
                </a:endParaRPr>
              </a:p>
              <a:p>
                <a:pPr algn="just" latinLnBrk="1"/>
                <a:r>
                  <a:rPr lang="ko-KR" altLang="en-US" sz="2000" dirty="0">
                    <a:effectLst/>
                    <a:latin typeface="+mj-ea"/>
                    <a:ea typeface="+mj-ea"/>
                  </a:rPr>
                  <a:t>로 이벤트 트리거 함수로 선정하였다</a:t>
                </a:r>
                <a:r>
                  <a:rPr lang="en-US" altLang="ko-KR" sz="2000" dirty="0">
                    <a:effectLst/>
                    <a:latin typeface="+mj-ea"/>
                    <a:ea typeface="+mj-ea"/>
                  </a:rPr>
                  <a:t>.</a:t>
                </a:r>
                <a:endParaRPr lang="ko-KR" altLang="ko-KR" sz="2000" dirty="0">
                  <a:effectLst/>
                  <a:latin typeface="+mj-ea"/>
                  <a:ea typeface="+mj-ea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4CE44F-A420-8C67-806F-68509213D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04" y="1199915"/>
                <a:ext cx="7179792" cy="4093428"/>
              </a:xfrm>
              <a:prstGeom prst="rect">
                <a:avLst/>
              </a:prstGeom>
              <a:blipFill>
                <a:blip r:embed="rId3"/>
                <a:stretch>
                  <a:fillRect l="-849" t="-894" r="-934" b="-17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327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AE652-455F-4F2E-9708-739FD1AD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발표 개요 </a:t>
            </a:r>
            <a:r>
              <a:rPr lang="en-US" altLang="ko-KR" dirty="0"/>
              <a:t>(Introduction / Motivation)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FA3FEB-E3D0-46CA-A175-76319D7D5C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endParaRPr lang="en-US" altLang="ko-KR" sz="2000" b="1" dirty="0"/>
          </a:p>
          <a:p>
            <a:pPr>
              <a:buNone/>
            </a:pPr>
            <a:r>
              <a:rPr lang="ko-KR" altLang="en-US" sz="2000" b="1" dirty="0"/>
              <a:t>연구 배경 </a:t>
            </a:r>
            <a:r>
              <a:rPr lang="en-US" altLang="ko-KR" sz="2000" b="1" dirty="0"/>
              <a:t>(Background)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이산 시간 시스템은 디지털 제어</a:t>
            </a:r>
            <a:r>
              <a:rPr lang="en-US" altLang="ko-KR" sz="2000" dirty="0"/>
              <a:t>, </a:t>
            </a:r>
            <a:r>
              <a:rPr lang="ko-KR" altLang="en-US" sz="2000" dirty="0"/>
              <a:t>네트워크 제어 등에서 필수적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실제 환경에서는 </a:t>
            </a:r>
            <a:r>
              <a:rPr lang="ko-KR" altLang="en-US" sz="2000" dirty="0" err="1"/>
              <a:t>외란</a:t>
            </a:r>
            <a:r>
              <a:rPr lang="en-US" altLang="ko-KR" sz="2000" dirty="0"/>
              <a:t>(disturbance)</a:t>
            </a:r>
            <a:r>
              <a:rPr lang="ko-KR" altLang="en-US" sz="2000" dirty="0"/>
              <a:t>에 의해 제어 성능 저하 발생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시스템이 느리게 변할 때도 연산</a:t>
            </a:r>
            <a:r>
              <a:rPr lang="en-US" altLang="ko-KR" sz="2000" dirty="0"/>
              <a:t>, </a:t>
            </a:r>
            <a:r>
              <a:rPr lang="ko-KR" altLang="en-US" sz="2000" dirty="0"/>
              <a:t>통신</a:t>
            </a:r>
            <a:r>
              <a:rPr lang="en-US" altLang="ko-KR" sz="2000" dirty="0"/>
              <a:t>, </a:t>
            </a:r>
            <a:r>
              <a:rPr lang="ko-KR" altLang="en-US" sz="2000" dirty="0"/>
              <a:t>에너지 자원 낭비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1C0AAB-9895-49DB-9B12-4A69E687AA0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EE6CD3-20DC-4277-B418-64D884DB1C5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F29248-580E-4883-9047-F8E9E4ED33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607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058DC-0254-7586-1D50-E36C1C852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2FA99-CDDD-4E1A-09D4-AB95B2C5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트리거링</a:t>
            </a:r>
            <a:r>
              <a:rPr lang="ko-KR" altLang="en-US" dirty="0"/>
              <a:t> 기법 </a:t>
            </a:r>
            <a:r>
              <a:rPr lang="en-US" altLang="ko-KR" dirty="0"/>
              <a:t>(Event-triggered Control)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FA47A3-A159-7D59-F0A2-DC80AABFCB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sz="2000" dirty="0"/>
              <a:t>       </a:t>
            </a:r>
            <a:br>
              <a:rPr lang="ko-KR" altLang="en-US" sz="2000" dirty="0"/>
            </a:br>
            <a:endParaRPr lang="ko-KR" altLang="en-US" sz="2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2253E5-B093-159B-D213-22B829AE84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9A3AA3-BAEF-6146-5781-81A22432446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F29248-580E-4883-9047-F8E9E4ED33D9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 descr="텍스트, 도표, 평면도, 기술 도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FD1150D-9FB7-EAF4-F799-DBD39C17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92" y="1227383"/>
            <a:ext cx="7077982" cy="47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79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67E37-2D25-4460-2679-5A0A3D4A4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4B91D-5A38-495F-62B7-D6B0EE14F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수치적 예제 </a:t>
            </a:r>
            <a:r>
              <a:rPr lang="en-US" altLang="ko-KR" dirty="0"/>
              <a:t>(Numerical Example)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06AA3-2ADB-0EE8-40FD-FB49E7A620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예제 시스템</a:t>
            </a:r>
            <a:r>
              <a:rPr lang="en-US" altLang="ko-KR" sz="2000" dirty="0"/>
              <a:t>: </a:t>
            </a:r>
            <a:r>
              <a:rPr lang="ko-KR" altLang="en-US" sz="2000" dirty="0"/>
              <a:t>불안정한 이산 선형 시스템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89385A-6A41-5D7D-41C2-F8C6A6A0CA5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0E7B0B-B8F5-EC75-0A4C-906EB1DEDD6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F29248-580E-4883-9047-F8E9E4ED33D9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6186FA9-D1B6-5E7E-145C-746B9B6CB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94" y="3074873"/>
            <a:ext cx="5857522" cy="7994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E14A0BB-9B82-70EA-AD49-479F8D18F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70" y="2056609"/>
            <a:ext cx="5196717" cy="799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794DF6-A264-7895-8C19-2B2251AA231F}"/>
              </a:ext>
            </a:extLst>
          </p:cNvPr>
          <p:cNvSpPr txBox="1"/>
          <p:nvPr/>
        </p:nvSpPr>
        <p:spPr>
          <a:xfrm>
            <a:off x="463337" y="1248026"/>
            <a:ext cx="54587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회전 안테나 시스템 </a:t>
            </a:r>
            <a:r>
              <a:rPr lang="en-US" altLang="ko-KR" sz="2000" b="1" dirty="0"/>
              <a:t>(Rotary Antenna System)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E520D5D-1507-942A-2300-60F1B4A2E5CB}"/>
              </a:ext>
            </a:extLst>
          </p:cNvPr>
          <p:cNvGrpSpPr/>
          <p:nvPr/>
        </p:nvGrpSpPr>
        <p:grpSpPr>
          <a:xfrm>
            <a:off x="4455719" y="1702321"/>
            <a:ext cx="4294863" cy="4161611"/>
            <a:chOff x="1067824" y="3290766"/>
            <a:chExt cx="3637094" cy="349867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9CF63CB-29C8-B0F5-5E7D-B7C3C89F82DA}"/>
                </a:ext>
              </a:extLst>
            </p:cNvPr>
            <p:cNvGrpSpPr/>
            <p:nvPr/>
          </p:nvGrpSpPr>
          <p:grpSpPr>
            <a:xfrm>
              <a:off x="1067824" y="4189423"/>
              <a:ext cx="3080730" cy="2600015"/>
              <a:chOff x="1251931" y="3915350"/>
              <a:chExt cx="3080730" cy="2600015"/>
            </a:xfrm>
          </p:grpSpPr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3311B876-8F44-F274-DB9D-BB5820A0924A}"/>
                  </a:ext>
                </a:extLst>
              </p:cNvPr>
              <p:cNvSpPr/>
              <p:nvPr/>
            </p:nvSpPr>
            <p:spPr>
              <a:xfrm rot="1215637">
                <a:off x="2272342" y="5493125"/>
                <a:ext cx="1022240" cy="1022240"/>
              </a:xfrm>
              <a:prstGeom prst="arc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AF1CAA4B-9AD9-9AAF-D775-86E362F6BA2E}"/>
                  </a:ext>
                </a:extLst>
              </p:cNvPr>
              <p:cNvGrpSpPr/>
              <p:nvPr/>
            </p:nvGrpSpPr>
            <p:grpSpPr>
              <a:xfrm>
                <a:off x="1251931" y="3915350"/>
                <a:ext cx="3080730" cy="2564577"/>
                <a:chOff x="1251931" y="3915350"/>
                <a:chExt cx="3080730" cy="2564577"/>
              </a:xfrm>
            </p:grpSpPr>
            <p:sp>
              <p:nvSpPr>
                <p:cNvPr id="24" name="원호 23">
                  <a:extLst>
                    <a:ext uri="{FF2B5EF4-FFF2-40B4-BE49-F238E27FC236}">
                      <a16:creationId xmlns:a16="http://schemas.microsoft.com/office/drawing/2014/main" id="{7EE5914B-826F-3C17-C7B8-9355FBDBCEEC}"/>
                    </a:ext>
                  </a:extLst>
                </p:cNvPr>
                <p:cNvSpPr/>
                <p:nvPr/>
              </p:nvSpPr>
              <p:spPr>
                <a:xfrm rot="1215637">
                  <a:off x="2681608" y="5457687"/>
                  <a:ext cx="1022240" cy="1022240"/>
                </a:xfrm>
                <a:prstGeom prst="arc">
                  <a:avLst/>
                </a:prstGeom>
                <a:ln w="381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F3A3BDFF-8A46-DFB2-FBAA-5CC92C2E8502}"/>
                    </a:ext>
                  </a:extLst>
                </p:cNvPr>
                <p:cNvGrpSpPr/>
                <p:nvPr/>
              </p:nvGrpSpPr>
              <p:grpSpPr>
                <a:xfrm>
                  <a:off x="1251931" y="3915350"/>
                  <a:ext cx="3080730" cy="2468051"/>
                  <a:chOff x="1251931" y="3915350"/>
                  <a:chExt cx="3080730" cy="2468051"/>
                </a:xfrm>
              </p:grpSpPr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3EE61A4E-523C-D91C-2291-DCED5744B9E8}"/>
                      </a:ext>
                    </a:extLst>
                  </p:cNvPr>
                  <p:cNvCxnSpPr>
                    <a:cxnSpLocks/>
                    <a:stCxn id="14" idx="0"/>
                  </p:cNvCxnSpPr>
                  <p:nvPr/>
                </p:nvCxnSpPr>
                <p:spPr>
                  <a:xfrm flipV="1">
                    <a:off x="2626600" y="3915350"/>
                    <a:ext cx="1398975" cy="2026193"/>
                  </a:xfrm>
                  <a:prstGeom prst="line">
                    <a:avLst/>
                  </a:prstGeom>
                  <a:ln w="38100">
                    <a:prstDash val="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30BF7163-1E15-0596-FFE5-10F8A6CCF229}"/>
                      </a:ext>
                    </a:extLst>
                  </p:cNvPr>
                  <p:cNvGrpSpPr/>
                  <p:nvPr/>
                </p:nvGrpSpPr>
                <p:grpSpPr>
                  <a:xfrm>
                    <a:off x="1251931" y="5070890"/>
                    <a:ext cx="3080730" cy="1312511"/>
                    <a:chOff x="1251931" y="5070890"/>
                    <a:chExt cx="3080730" cy="1312511"/>
                  </a:xfrm>
                </p:grpSpPr>
                <p:grpSp>
                  <p:nvGrpSpPr>
                    <p:cNvPr id="22" name="그룹 21">
                      <a:extLst>
                        <a:ext uri="{FF2B5EF4-FFF2-40B4-BE49-F238E27FC236}">
                          <a16:creationId xmlns:a16="http://schemas.microsoft.com/office/drawing/2014/main" id="{C3D50964-F0DC-DABF-AF01-B042A2B593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51931" y="5070890"/>
                      <a:ext cx="3080730" cy="1312511"/>
                      <a:chOff x="1153740" y="4564380"/>
                      <a:chExt cx="3080730" cy="1312511"/>
                    </a:xfrm>
                  </p:grpSpPr>
                  <p:sp>
                    <p:nvSpPr>
                      <p:cNvPr id="14" name="타원 13">
                        <a:extLst>
                          <a:ext uri="{FF2B5EF4-FFF2-40B4-BE49-F238E27FC236}">
                            <a16:creationId xmlns:a16="http://schemas.microsoft.com/office/drawing/2014/main" id="{7E9F1A40-2ADF-E761-2BB7-6FAD1FCFA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07480" y="5435033"/>
                        <a:ext cx="441858" cy="441858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u</a:t>
                        </a:r>
                        <a:endParaRPr lang="ko-KR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16" name="직선 화살표 연결선 15">
                        <a:extLst>
                          <a:ext uri="{FF2B5EF4-FFF2-40B4-BE49-F238E27FC236}">
                            <a16:creationId xmlns:a16="http://schemas.microsoft.com/office/drawing/2014/main" id="{6C039729-BA52-0BE0-6AA1-12CCE233517D}"/>
                          </a:ext>
                        </a:extLst>
                      </p:cNvPr>
                      <p:cNvCxnSpPr>
                        <a:cxnSpLocks/>
                        <a:stCxn id="14" idx="7"/>
                      </p:cNvCxnSpPr>
                      <p:nvPr/>
                    </p:nvCxnSpPr>
                    <p:spPr>
                      <a:xfrm flipV="1">
                        <a:off x="2684629" y="4564380"/>
                        <a:ext cx="1028203" cy="935362"/>
                      </a:xfrm>
                      <a:prstGeom prst="straightConnector1">
                        <a:avLst/>
                      </a:prstGeom>
                      <a:ln w="381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" name="직선 연결선 17">
                        <a:extLst>
                          <a:ext uri="{FF2B5EF4-FFF2-40B4-BE49-F238E27FC236}">
                            <a16:creationId xmlns:a16="http://schemas.microsoft.com/office/drawing/2014/main" id="{AE1D9A1C-8ADA-7921-8D73-71C7D9FE47D6}"/>
                          </a:ext>
                        </a:extLst>
                      </p:cNvPr>
                      <p:cNvCxnSpPr>
                        <a:cxnSpLocks/>
                        <a:stCxn id="14" idx="6"/>
                      </p:cNvCxnSpPr>
                      <p:nvPr/>
                    </p:nvCxnSpPr>
                    <p:spPr>
                      <a:xfrm>
                        <a:off x="2749338" y="5655962"/>
                        <a:ext cx="1485132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직선 연결선 20">
                        <a:extLst>
                          <a:ext uri="{FF2B5EF4-FFF2-40B4-BE49-F238E27FC236}">
                            <a16:creationId xmlns:a16="http://schemas.microsoft.com/office/drawing/2014/main" id="{814B2AAC-8AF4-DAB8-0F0E-C7C55170E2E1}"/>
                          </a:ext>
                        </a:extLst>
                      </p:cNvPr>
                      <p:cNvCxnSpPr>
                        <a:cxnSpLocks/>
                        <a:stCxn id="14" idx="2"/>
                      </p:cNvCxnSpPr>
                      <p:nvPr/>
                    </p:nvCxnSpPr>
                    <p:spPr>
                      <a:xfrm flipH="1">
                        <a:off x="1153740" y="5655962"/>
                        <a:ext cx="1153740" cy="0"/>
                      </a:xfrm>
                      <a:prstGeom prst="line">
                        <a:avLst/>
                      </a:prstGeom>
                      <a:ln w="381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TextBox 27">
                          <a:extLst>
                            <a:ext uri="{FF2B5EF4-FFF2-40B4-BE49-F238E27FC236}">
                              <a16:creationId xmlns:a16="http://schemas.microsoft.com/office/drawing/2014/main" id="{A673E75D-8565-ABA8-6785-172E4EA1AA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86538" y="5418176"/>
                          <a:ext cx="20948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ko-KR" alt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TextBox 27">
                          <a:extLst>
                            <a:ext uri="{FF2B5EF4-FFF2-40B4-BE49-F238E27FC236}">
                              <a16:creationId xmlns:a16="http://schemas.microsoft.com/office/drawing/2014/main" id="{A673E75D-8565-ABA8-6785-172E4EA1AAF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86538" y="5418176"/>
                          <a:ext cx="209480" cy="307777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17500" r="-1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TextBox 28">
                          <a:extLst>
                            <a:ext uri="{FF2B5EF4-FFF2-40B4-BE49-F238E27FC236}">
                              <a16:creationId xmlns:a16="http://schemas.microsoft.com/office/drawing/2014/main" id="{E1516CC0-A6F4-963E-D849-2113C3F783B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53828" y="5798519"/>
                          <a:ext cx="30296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29" name="TextBox 28">
                          <a:extLst>
                            <a:ext uri="{FF2B5EF4-FFF2-40B4-BE49-F238E27FC236}">
                              <a16:creationId xmlns:a16="http://schemas.microsoft.com/office/drawing/2014/main" id="{E1516CC0-A6F4-963E-D849-2113C3F783B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53828" y="5798519"/>
                          <a:ext cx="302967" cy="307777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1034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</p:grp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4F3B533-C7A3-6CE9-7B1E-AE6BEA516A63}"/>
                </a:ext>
              </a:extLst>
            </p:cNvPr>
            <p:cNvSpPr/>
            <p:nvPr/>
          </p:nvSpPr>
          <p:spPr>
            <a:xfrm>
              <a:off x="3311838" y="3290766"/>
              <a:ext cx="1393080" cy="79949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</a:t>
              </a:r>
              <a:endParaRPr lang="ko-KR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B543690-98A9-610C-8745-6D15A90AD22D}"/>
                  </a:ext>
                </a:extLst>
              </p:cNvPr>
              <p:cNvSpPr txBox="1"/>
              <p:nvPr/>
            </p:nvSpPr>
            <p:spPr>
              <a:xfrm>
                <a:off x="5793446" y="3783127"/>
                <a:ext cx="4572000" cy="640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ko-KR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B543690-98A9-610C-8745-6D15A90AD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446" y="3783127"/>
                <a:ext cx="4572000" cy="6401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DFFA9F4F-2AF6-7233-675D-C18E0C2E2592}"/>
              </a:ext>
            </a:extLst>
          </p:cNvPr>
          <p:cNvSpPr txBox="1"/>
          <p:nvPr/>
        </p:nvSpPr>
        <p:spPr>
          <a:xfrm>
            <a:off x="409571" y="4282840"/>
            <a:ext cx="536190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상태는 회전 각과 회전 각속도</a:t>
            </a:r>
            <a:endParaRPr lang="en-US" altLang="ko-KR" sz="2000" dirty="0">
              <a:latin typeface="+mj-ea"/>
              <a:ea typeface="+mj-ea"/>
            </a:endParaRPr>
          </a:p>
          <a:p>
            <a:endParaRPr lang="en-US" altLang="ko-KR" sz="2000" dirty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회전 안테나의 각도 </a:t>
            </a:r>
            <a:r>
              <a:rPr lang="en-US" altLang="ko-KR" sz="2000" dirty="0">
                <a:latin typeface="+mj-ea"/>
                <a:ea typeface="+mj-ea"/>
              </a:rPr>
              <a:t>θ</a:t>
            </a:r>
            <a:r>
              <a:rPr lang="ko-KR" altLang="en-US" sz="2000" dirty="0">
                <a:latin typeface="+mj-ea"/>
                <a:ea typeface="+mj-ea"/>
              </a:rPr>
              <a:t>가 참조 궤적 </a:t>
            </a:r>
            <a:r>
              <a:rPr lang="en-US" altLang="ko-KR" sz="2000" dirty="0" err="1">
                <a:latin typeface="+mj-ea"/>
                <a:ea typeface="+mj-ea"/>
              </a:rPr>
              <a:t>θr</a:t>
            </a:r>
            <a:r>
              <a:rPr lang="ko-KR" altLang="en-US" sz="2000" dirty="0">
                <a:latin typeface="+mj-ea"/>
                <a:ea typeface="+mj-ea"/>
              </a:rPr>
              <a:t>로 정확히 추종하도록 제어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8980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8ECD0-8824-0DE2-8308-2AC84D740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1EFC1-F733-381C-C51A-0453910F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수치적 예제 </a:t>
            </a:r>
            <a:r>
              <a:rPr lang="en-US" altLang="ko-KR" dirty="0"/>
              <a:t>(Numerical Example)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EBB838-AF43-504B-CCEC-626DBAC1BF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예제 시스템</a:t>
            </a:r>
            <a:r>
              <a:rPr lang="en-US" altLang="ko-KR" sz="2000" dirty="0"/>
              <a:t>: </a:t>
            </a:r>
            <a:r>
              <a:rPr lang="ko-KR" altLang="en-US" sz="2000" dirty="0"/>
              <a:t>불안정한 이산 선형 시스템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B5A353-1081-62A5-B95C-D5F3E629F2A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15507D-37B2-EC37-9B80-FBA90A07A9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F29248-580E-4883-9047-F8E9E4ED33D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20F804-ECEE-979B-C913-78260DEDEE1E}"/>
              </a:ext>
            </a:extLst>
          </p:cNvPr>
          <p:cNvSpPr txBox="1"/>
          <p:nvPr/>
        </p:nvSpPr>
        <p:spPr>
          <a:xfrm>
            <a:off x="4272319" y="2579915"/>
            <a:ext cx="44998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LMI(Linear Matrix Inequality, </a:t>
            </a:r>
            <a:r>
              <a:rPr lang="ko-KR" altLang="en-US" sz="2000" dirty="0"/>
              <a:t>선형 행렬 부등식</a:t>
            </a:r>
            <a:r>
              <a:rPr lang="en-US" altLang="ko-KR" sz="2000" dirty="0"/>
              <a:t>)</a:t>
            </a:r>
            <a:r>
              <a:rPr lang="ko-KR" altLang="en-US" sz="2000" dirty="0"/>
              <a:t>라는 수학적 도구 사용하여</a:t>
            </a:r>
            <a:endParaRPr lang="en-US" altLang="ko-KR" sz="2000" dirty="0"/>
          </a:p>
          <a:p>
            <a:r>
              <a:rPr lang="ko-KR" altLang="en-US" sz="2000" dirty="0"/>
              <a:t>시스템을 안정하게 만들기 위한 피드백 게인 값을 얻을 수 있음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D05E2-0790-3970-E68D-2AF27FAA540F}"/>
                  </a:ext>
                </a:extLst>
              </p:cNvPr>
              <p:cNvSpPr txBox="1"/>
              <p:nvPr/>
            </p:nvSpPr>
            <p:spPr>
              <a:xfrm>
                <a:off x="661274" y="5133682"/>
                <a:ext cx="7907413" cy="2137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1"/>
                <a:endParaRPr lang="en-US" altLang="ko-KR" sz="2000" dirty="0">
                  <a:effectLst/>
                  <a:latin typeface="+mj-ea"/>
                  <a:ea typeface="+mj-ea"/>
                </a:endParaRPr>
              </a:p>
              <a:p>
                <a:pPr algn="just" latinLnBrk="1"/>
                <a:r>
                  <a:rPr lang="ko-KR" altLang="en-US" sz="2000" dirty="0">
                    <a:effectLst/>
                    <a:latin typeface="+mj-ea"/>
                    <a:ea typeface="+mj-ea"/>
                  </a:rPr>
                  <a:t>제어기 </a:t>
                </a:r>
                <a:r>
                  <a:rPr lang="ko-KR" altLang="ko-KR" sz="2000" dirty="0">
                    <a:effectLst/>
                    <a:latin typeface="+mj-ea"/>
                    <a:ea typeface="+mj-ea"/>
                  </a:rPr>
                  <a:t>이득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666666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  <m:t>𝐾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666666"/>
                            </a:solidFill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ko-KR" sz="2000" dirty="0">
                    <a:effectLst/>
                    <a:latin typeface="+mj-ea"/>
                    <a:ea typeface="+mj-ea"/>
                  </a:rPr>
                  <a:t>와 관측기 이득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+mj-ea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2000" i="1"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rgbClr val="666666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666666"/>
                                </a:solidFill>
                                <a:effectLst/>
                                <a:latin typeface="Cambria Math" panose="02040503050406030204" pitchFamily="18" charset="0"/>
                                <a:ea typeface="+mj-ea"/>
                              </a:rPr>
                              <m:t>𝑜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ko-KR" sz="2000" dirty="0">
                    <a:effectLst/>
                    <a:latin typeface="+mj-ea"/>
                    <a:ea typeface="+mj-ea"/>
                  </a:rPr>
                  <a:t>를 다음과 같이 </a:t>
                </a:r>
                <a:r>
                  <a:rPr lang="ko-KR" altLang="en-US" sz="2000" dirty="0">
                    <a:latin typeface="+mj-ea"/>
                    <a:ea typeface="+mj-ea"/>
                  </a:rPr>
                  <a:t>얻음</a:t>
                </a:r>
                <a:r>
                  <a:rPr lang="en-US" altLang="ko-KR" sz="2000" dirty="0">
                    <a:effectLst/>
                    <a:latin typeface="+mj-ea"/>
                    <a:ea typeface="+mj-ea"/>
                  </a:rPr>
                  <a:t>.</a:t>
                </a:r>
                <a:endParaRPr lang="ko-KR" altLang="ko-KR" sz="2000" dirty="0">
                  <a:effectLst/>
                  <a:latin typeface="+mj-ea"/>
                  <a:ea typeface="+mj-ea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ko-KR" altLang="ko-KR" sz="2000" i="1">
                              <a:effectLst/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ko-KR" sz="2000" i="1">
                              <a:effectLst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−53.3   −29.2</m:t>
                              </m:r>
                            </m:e>
                          </m:d>
                          <m:r>
                            <a:rPr lang="en-US" altLang="ko-KR" sz="2000" i="1">
                              <a:effectLst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̅"/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000" i="1">
                              <a:effectLst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ko-KR" altLang="ko-KR" sz="2000" i="1">
                                  <a:effectLst/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ko-KR" altLang="ko-KR" sz="2000" i="1">
                                      <a:effectLst/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ko-KR" sz="2000" i="1">
                                        <a:effectLst/>
                                        <a:latin typeface="Cambria Math" panose="02040503050406030204" pitchFamily="18" charset="0"/>
                                        <a:ea typeface="+mj-ea"/>
                                        <a:cs typeface="Times New Roman" panose="02020603050405020304" pitchFamily="18" charset="0"/>
                                      </a:rPr>
                                      <m:t>1.9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i="1">
                                        <a:effectLst/>
                                        <a:latin typeface="Cambria Math" panose="02040503050406030204" pitchFamily="18" charset="0"/>
                                        <a:ea typeface="+mj-ea"/>
                                        <a:cs typeface="Times New Roman" panose="02020603050405020304" pitchFamily="18" charset="0"/>
                                      </a:rPr>
                                      <m:t>21.6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2000" i="1">
                                        <a:effectLst/>
                                        <a:latin typeface="Cambria Math" panose="02040503050406030204" pitchFamily="18" charset="0"/>
                                        <a:ea typeface="+mj-ea"/>
                                        <a:cs typeface="Times New Roman" panose="02020603050405020304" pitchFamily="18" charset="0"/>
                                      </a:rPr>
                                      <m:t>3.0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ko-KR" sz="2000" i="1">
                              <a:effectLst/>
                              <a:latin typeface="Cambria Math" panose="02040503050406030204" pitchFamily="18" charset="0"/>
                              <a:ea typeface="+mj-ea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eqArr>
                    </m:oMath>
                  </m:oMathPara>
                </a14:m>
                <a:endParaRPr lang="en-US" altLang="ko-KR" sz="2000" dirty="0">
                  <a:latin typeface="+mj-ea"/>
                  <a:ea typeface="+mj-ea"/>
                </a:endParaRPr>
              </a:p>
              <a:p>
                <a:pPr>
                  <a:buNone/>
                </a:pPr>
                <a:endParaRPr lang="en-US" altLang="ko-KR" sz="2000" dirty="0">
                  <a:effectLst/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endParaRPr lang="en-US" altLang="ko-KR" sz="20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D05E2-0790-3970-E68D-2AF27FAA5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74" y="5133682"/>
                <a:ext cx="7907413" cy="2137316"/>
              </a:xfrm>
              <a:prstGeom prst="rect">
                <a:avLst/>
              </a:prstGeom>
              <a:blipFill>
                <a:blip r:embed="rId2"/>
                <a:stretch>
                  <a:fillRect l="-7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DB280F75-E822-4F3E-A62D-B156217CB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10" r="262"/>
          <a:stretch/>
        </p:blipFill>
        <p:spPr>
          <a:xfrm>
            <a:off x="371832" y="1247775"/>
            <a:ext cx="3900487" cy="407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89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88C1F-BBEB-023D-770E-2BC250335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1F393-9D65-4645-F044-7C07E297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수치적 예제 </a:t>
            </a:r>
            <a:r>
              <a:rPr lang="en-US" altLang="ko-KR" dirty="0"/>
              <a:t>(Numerical Example)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401FAE7-FCA5-EB2D-DB2B-0ED78C7479E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altLang="ko-KR" sz="2000" dirty="0">
                    <a:cs typeface="Times New Roman" panose="02020603050405020304" pitchFamily="18" charset="0"/>
                  </a:rPr>
                  <a:t>MATLAB </a:t>
                </a:r>
                <a:r>
                  <a:rPr lang="ko-KR" altLang="ko-KR" sz="2000" dirty="0">
                    <a:cs typeface="Times New Roman" panose="02020603050405020304" pitchFamily="18" charset="0"/>
                  </a:rPr>
                  <a:t>환경에서 샘플링 타임을</a:t>
                </a:r>
                <a:r>
                  <a:rPr lang="en-US" altLang="ko-KR" sz="2000" dirty="0">
                    <a:cs typeface="Times New Roman" panose="02020603050405020304" pitchFamily="18" charset="0"/>
                  </a:rPr>
                  <a:t> 0.1s</a:t>
                </a:r>
                <a:r>
                  <a:rPr lang="ko-KR" altLang="ko-KR" sz="2000" dirty="0">
                    <a:cs typeface="Times New Roman" panose="02020603050405020304" pitchFamily="18" charset="0"/>
                  </a:rPr>
                  <a:t>로 두어 총</a:t>
                </a:r>
                <a:r>
                  <a:rPr lang="en-US" altLang="ko-KR" sz="2000" dirty="0">
                    <a:cs typeface="Times New Roman" panose="02020603050405020304" pitchFamily="18" charset="0"/>
                  </a:rPr>
                  <a:t> 10s</a:t>
                </a:r>
                <a:r>
                  <a:rPr lang="ko-KR" altLang="ko-KR" sz="2000" dirty="0">
                    <a:cs typeface="Times New Roman" panose="02020603050405020304" pitchFamily="18" charset="0"/>
                  </a:rPr>
                  <a:t>에 걸쳐 시뮬레이션</a:t>
                </a:r>
                <a:endParaRPr lang="en-US" altLang="ko-KR" sz="2000" dirty="0"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n-US" altLang="ko-KR" sz="2000" dirty="0">
                    <a:cs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ko-KR" sz="20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외란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altLang="ko-KR" sz="2000" dirty="0">
                    <a:cs typeface="Times New Roman" panose="02020603050405020304" pitchFamily="18" charset="0"/>
                  </a:rPr>
                  <a:t>1s</a:t>
                </a:r>
                <a:r>
                  <a:rPr lang="ko-KR" altLang="ko-KR" sz="2000" dirty="0">
                    <a:cs typeface="Times New Roman" panose="02020603050405020304" pitchFamily="18" charset="0"/>
                  </a:rPr>
                  <a:t>에 적용</a:t>
                </a:r>
                <a:r>
                  <a:rPr lang="en-US" altLang="ko-KR" sz="2000" dirty="0">
                    <a:cs typeface="Times New Roman" panose="02020603050405020304" pitchFamily="18" charset="0"/>
                  </a:rPr>
                  <a:t>,</a:t>
                </a:r>
                <a:r>
                  <a:rPr lang="ko-KR" altLang="en-US" sz="2000" dirty="0">
                    <a:cs typeface="Times New Roman" panose="02020603050405020304" pitchFamily="18" charset="0"/>
                  </a:rPr>
                  <a:t> 지령치</a:t>
                </a:r>
                <a:r>
                  <a:rPr lang="en-US" altLang="ko-KR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ko-KR" sz="2000" dirty="0">
                    <a:cs typeface="Times New Roman" panose="02020603050405020304" pitchFamily="18" charset="0"/>
                  </a:rPr>
                  <a:t> 3s</a:t>
                </a:r>
                <a:r>
                  <a:rPr lang="ko-KR" altLang="en-US" sz="2000" dirty="0">
                    <a:cs typeface="Times New Roman" panose="02020603050405020304" pitchFamily="18" charset="0"/>
                  </a:rPr>
                  <a:t>에 적용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401FAE7-FCA5-EB2D-DB2B-0ED78C747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775" t="-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7EF099-5AA4-8E17-EC1E-C8A0E4411A5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1BA7E5-53DC-2F30-A8C8-DC226FD8BC0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F29248-580E-4883-9047-F8E9E4ED33D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99537-533B-61E4-8A09-B79D0D85E9E9}"/>
              </a:ext>
            </a:extLst>
          </p:cNvPr>
          <p:cNvSpPr txBox="1"/>
          <p:nvPr/>
        </p:nvSpPr>
        <p:spPr>
          <a:xfrm>
            <a:off x="463337" y="1768337"/>
            <a:ext cx="7907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2000" dirty="0"/>
              <a:t>이벤트 </a:t>
            </a:r>
            <a:r>
              <a:rPr lang="ko-KR" altLang="en-US" sz="2000" dirty="0" err="1"/>
              <a:t>트리거링</a:t>
            </a:r>
            <a:r>
              <a:rPr lang="ko-KR" altLang="en-US" sz="2000" dirty="0"/>
              <a:t> 법칙에 따라 효율적으로 샘플링</a:t>
            </a:r>
            <a:r>
              <a:rPr lang="en-US" altLang="ko-KR" sz="2000" dirty="0"/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시스템의 상태</a:t>
            </a:r>
            <a:r>
              <a:rPr lang="en-US" altLang="ko-KR" sz="2000" dirty="0"/>
              <a:t>(</a:t>
            </a:r>
            <a:r>
              <a:rPr lang="ko-KR" altLang="en-US" sz="2000" dirty="0"/>
              <a:t>회전각</a:t>
            </a:r>
            <a:r>
              <a:rPr lang="en-US" altLang="ko-KR" sz="2000" dirty="0"/>
              <a:t>, </a:t>
            </a:r>
            <a:r>
              <a:rPr lang="ko-KR" altLang="en-US" sz="2000" dirty="0"/>
              <a:t>회전 각속도</a:t>
            </a:r>
            <a:r>
              <a:rPr lang="en-US" altLang="ko-KR" sz="2000" dirty="0"/>
              <a:t>)</a:t>
            </a:r>
            <a:r>
              <a:rPr lang="ko-KR" altLang="en-US" sz="2000" dirty="0"/>
              <a:t>가 </a:t>
            </a:r>
            <a:r>
              <a:rPr lang="ko-KR" altLang="en-US" sz="2000" b="1" dirty="0"/>
              <a:t>시간에 따라 수렴</a:t>
            </a:r>
            <a:endParaRPr lang="ko-KR" altLang="en-US" sz="2000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4ADD49-F33D-4C11-9048-F2AACF75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613" y="2673341"/>
            <a:ext cx="4254762" cy="33401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909C6E-A737-42BD-BEA2-7BEAD8D22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" y="2691011"/>
            <a:ext cx="4136764" cy="33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15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EA51D-EB5F-0C0F-57CE-5E38AB78E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4BC3A-625E-D02A-41D2-DD569718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수치적 예제 </a:t>
            </a:r>
            <a:r>
              <a:rPr lang="en-US" altLang="ko-KR" dirty="0"/>
              <a:t>(Numerical Example)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DF65E51-1D1C-B8FE-97A0-5A2B5A2DA51A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altLang="ko-KR" sz="2000" dirty="0">
                    <a:cs typeface="Times New Roman" panose="02020603050405020304" pitchFamily="18" charset="0"/>
                  </a:rPr>
                  <a:t>MATLAB </a:t>
                </a:r>
                <a:r>
                  <a:rPr lang="ko-KR" altLang="ko-KR" sz="2000" dirty="0">
                    <a:cs typeface="Times New Roman" panose="02020603050405020304" pitchFamily="18" charset="0"/>
                  </a:rPr>
                  <a:t>환경에서 샘플링 타임을</a:t>
                </a:r>
                <a:r>
                  <a:rPr lang="en-US" altLang="ko-KR" sz="2000" dirty="0">
                    <a:cs typeface="Times New Roman" panose="02020603050405020304" pitchFamily="18" charset="0"/>
                  </a:rPr>
                  <a:t> 0.1s</a:t>
                </a:r>
                <a:r>
                  <a:rPr lang="ko-KR" altLang="ko-KR" sz="2000" dirty="0">
                    <a:cs typeface="Times New Roman" panose="02020603050405020304" pitchFamily="18" charset="0"/>
                  </a:rPr>
                  <a:t>로 두어 총</a:t>
                </a:r>
                <a:r>
                  <a:rPr lang="en-US" altLang="ko-KR" sz="2000" dirty="0">
                    <a:cs typeface="Times New Roman" panose="02020603050405020304" pitchFamily="18" charset="0"/>
                  </a:rPr>
                  <a:t> 10s</a:t>
                </a:r>
                <a:r>
                  <a:rPr lang="ko-KR" altLang="ko-KR" sz="2000" dirty="0">
                    <a:cs typeface="Times New Roman" panose="02020603050405020304" pitchFamily="18" charset="0"/>
                  </a:rPr>
                  <a:t>에 걸쳐 시뮬레이션</a:t>
                </a:r>
                <a:endParaRPr lang="en-US" altLang="ko-KR" sz="2000" dirty="0"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n-US" altLang="ko-KR" sz="2000" dirty="0">
                    <a:cs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ko-KR" sz="20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외란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ko-KR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altLang="ko-KR" sz="2000" dirty="0">
                    <a:cs typeface="Times New Roman" panose="02020603050405020304" pitchFamily="18" charset="0"/>
                  </a:rPr>
                  <a:t>1s</a:t>
                </a:r>
                <a:r>
                  <a:rPr lang="ko-KR" altLang="ko-KR" sz="2000" dirty="0">
                    <a:cs typeface="Times New Roman" panose="02020603050405020304" pitchFamily="18" charset="0"/>
                  </a:rPr>
                  <a:t>에 적용</a:t>
                </a:r>
                <a:r>
                  <a:rPr lang="en-US" altLang="ko-KR" sz="2000" dirty="0">
                    <a:cs typeface="Times New Roman" panose="02020603050405020304" pitchFamily="18" charset="0"/>
                  </a:rPr>
                  <a:t>,</a:t>
                </a:r>
                <a:r>
                  <a:rPr lang="ko-KR" altLang="en-US" sz="2000" dirty="0">
                    <a:cs typeface="Times New Roman" panose="02020603050405020304" pitchFamily="18" charset="0"/>
                  </a:rPr>
                  <a:t> 지령치</a:t>
                </a:r>
                <a:r>
                  <a:rPr lang="en-US" altLang="ko-KR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ko-KR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ko-KR" sz="2000" dirty="0">
                    <a:cs typeface="Times New Roman" panose="02020603050405020304" pitchFamily="18" charset="0"/>
                  </a:rPr>
                  <a:t> 3s</a:t>
                </a:r>
                <a:r>
                  <a:rPr lang="ko-KR" altLang="en-US" sz="2000" dirty="0">
                    <a:cs typeface="Times New Roman" panose="02020603050405020304" pitchFamily="18" charset="0"/>
                  </a:rPr>
                  <a:t>에 적용</a:t>
                </a:r>
                <a:endParaRPr lang="ko-KR" altLang="en-US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DF65E51-1D1C-B8FE-97A0-5A2B5A2DA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775" t="-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684579-9F11-FDC7-4EF3-5D4E4996D17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C096B0-97ED-5919-16F3-29E2EA20E6A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F29248-580E-4883-9047-F8E9E4ED33D9}" type="slidenum">
              <a:rPr lang="ko-KR" altLang="en-US" smtClean="0"/>
              <a:t>24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FFCF87-66AD-B8FD-F77E-3ECA1F57E3D0}"/>
                  </a:ext>
                </a:extLst>
              </p:cNvPr>
              <p:cNvSpPr txBox="1"/>
              <p:nvPr/>
            </p:nvSpPr>
            <p:spPr>
              <a:xfrm>
                <a:off x="463337" y="1768337"/>
                <a:ext cx="7907413" cy="1340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sz="2000" dirty="0"/>
                  <a:t>이벤트 </a:t>
                </a:r>
                <a:r>
                  <a:rPr lang="ko-KR" altLang="en-US" sz="2000" dirty="0" err="1"/>
                  <a:t>트리거링</a:t>
                </a:r>
                <a:r>
                  <a:rPr lang="ko-KR" altLang="en-US" sz="2000" dirty="0"/>
                  <a:t> 법칙에 따라 효율적으로 샘플링</a:t>
                </a:r>
                <a:r>
                  <a:rPr lang="en-US" altLang="ko-KR" sz="2000" dirty="0"/>
                  <a:t>,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/>
                  <a:t>추</a:t>
                </a:r>
                <a14:m>
                  <m:oMath xmlns:m="http://schemas.openxmlformats.org/officeDocument/2006/math">
                    <m:r>
                      <a:rPr lang="ko-KR" altLang="en-US" sz="20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정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외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란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가</m:t>
                    </m:r>
                  </m:oMath>
                </a14:m>
                <a:r>
                  <a:rPr lang="ko-KR" altLang="en-US" sz="2000" dirty="0"/>
                  <a:t> 추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정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하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여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ko-KR" alt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로</m:t>
                    </m:r>
                  </m:oMath>
                </a14:m>
                <a:r>
                  <a:rPr lang="ko-KR" altLang="en-US" sz="2000" dirty="0"/>
                  <a:t> 수렴</a:t>
                </a:r>
                <a:endParaRPr lang="en-US" altLang="ko-KR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dirty="0"/>
                  <a:t>출력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2000" dirty="0"/>
                  <a:t>가 지령치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에 수렴</a:t>
                </a:r>
                <a:br>
                  <a:rPr lang="en-US" altLang="ko-KR" sz="2000" dirty="0"/>
                </a:br>
                <a:r>
                  <a:rPr lang="en-US" altLang="ko-KR" sz="2000" dirty="0"/>
                  <a:t>→ </a:t>
                </a:r>
                <a:r>
                  <a:rPr lang="ko-KR" altLang="en-US" sz="2000" dirty="0"/>
                  <a:t>출력이 목표 각도에 도달</a:t>
                </a:r>
                <a:endParaRPr lang="ko-KR" altLang="en-US" sz="20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FFCF87-66AD-B8FD-F77E-3ECA1F57E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37" y="1768337"/>
                <a:ext cx="7907413" cy="1340047"/>
              </a:xfrm>
              <a:prstGeom prst="rect">
                <a:avLst/>
              </a:prstGeom>
              <a:blipFill>
                <a:blip r:embed="rId3"/>
                <a:stretch>
                  <a:fillRect l="-771" t="-3182" b="-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12B8017-41AF-4F11-AAB0-615A2E7BA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37" y="3196580"/>
            <a:ext cx="4121973" cy="32148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E8E77C-AB39-40D1-9110-00D64D16C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272" y="3196580"/>
            <a:ext cx="4218303" cy="323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33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2CF4A-A44D-21EE-1CE8-19F669A8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2CCCB-1336-987F-5803-BE6530B2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결론 </a:t>
            </a:r>
            <a:r>
              <a:rPr lang="en-US" altLang="ko-KR" dirty="0"/>
              <a:t>(Conclusion)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0BE85-60B9-5C62-236A-789BAD28A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2000" b="1" dirty="0"/>
          </a:p>
          <a:p>
            <a:pPr>
              <a:buNone/>
            </a:pPr>
            <a:r>
              <a:rPr lang="ko-KR" altLang="en-US" sz="2000" b="1" dirty="0"/>
              <a:t>연구 요약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이산 시간 시스템에 대해 </a:t>
            </a:r>
            <a:r>
              <a:rPr lang="ko-KR" altLang="en-US" sz="2000" b="1" dirty="0" err="1"/>
              <a:t>외란</a:t>
            </a:r>
            <a:r>
              <a:rPr lang="ko-KR" altLang="en-US" sz="2000" b="1" dirty="0"/>
              <a:t> 관측기 기반 추적 제어기</a:t>
            </a:r>
            <a:r>
              <a:rPr lang="ko-KR" altLang="en-US" sz="2000" dirty="0"/>
              <a:t>를 설계</a:t>
            </a:r>
            <a:endParaRPr lang="en-US" altLang="ko-K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이벤트 </a:t>
            </a:r>
            <a:r>
              <a:rPr lang="ko-KR" altLang="en-US" sz="2000" b="1" dirty="0" err="1"/>
              <a:t>트리거링</a:t>
            </a:r>
            <a:r>
              <a:rPr lang="ko-KR" altLang="en-US" sz="2000" b="1" dirty="0"/>
              <a:t> 조건</a:t>
            </a:r>
            <a:r>
              <a:rPr lang="ko-KR" altLang="en-US" sz="2000" dirty="0"/>
              <a:t>을 적용하여 효율적인 제어를 구현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None/>
            </a:pPr>
            <a:r>
              <a:rPr lang="ko-KR" altLang="en-US" sz="2000" b="1" dirty="0"/>
              <a:t>기대 효과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연산 및 통신 자원 절감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외란</a:t>
            </a:r>
            <a:r>
              <a:rPr lang="ko-KR" altLang="en-US" sz="2000" dirty="0"/>
              <a:t> 제거로 정밀한 제어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시스템 안정성과 추종 정확도 향상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None/>
            </a:pPr>
            <a:r>
              <a:rPr lang="ko-KR" altLang="en-US" sz="2000" b="1" dirty="0"/>
              <a:t>향후 연구 방향 </a:t>
            </a:r>
            <a:r>
              <a:rPr lang="en-US" altLang="ko-KR" sz="2000" b="1" dirty="0"/>
              <a:t>(Future Work)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비선형 시스템 또는 제약조건 포함 시스템으로 확장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실제 시스템에 적용하여 실험적 검증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최적의 이벤트 트리거 조건 자동 조정 알고리즘 개발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A06CBB-A3B3-F415-FE06-B08D3D1C99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86D8CF-BF32-DAA9-1F94-550E979C99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F29248-580E-4883-9047-F8E9E4ED33D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762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060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5FC09-7B7D-B9F4-AA5D-0830B31B1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B0F98-28B9-D920-7D00-FBD7876B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발표 개요 </a:t>
            </a:r>
            <a:r>
              <a:rPr lang="en-US" altLang="ko-KR" dirty="0"/>
              <a:t>(Introduction / Motivation)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A03099-0694-6C7C-1593-BA47055779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5425" y="655660"/>
            <a:ext cx="8656638" cy="5951515"/>
          </a:xfrm>
        </p:spPr>
        <p:txBody>
          <a:bodyPr/>
          <a:lstStyle/>
          <a:p>
            <a:pPr>
              <a:buNone/>
            </a:pPr>
            <a:endParaRPr lang="en-US" altLang="ko-KR" sz="2000" b="1" dirty="0"/>
          </a:p>
          <a:p>
            <a:pPr>
              <a:buNone/>
            </a:pPr>
            <a:r>
              <a:rPr lang="ko-KR" altLang="en-US" sz="2000" b="1" dirty="0"/>
              <a:t>연구 배경 </a:t>
            </a:r>
            <a:r>
              <a:rPr lang="en-US" altLang="ko-KR" sz="2000" b="1" dirty="0"/>
              <a:t>(Background)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이산 시간 시스템은 디지털 제어</a:t>
            </a:r>
            <a:r>
              <a:rPr lang="en-US" altLang="ko-KR" sz="2000" dirty="0"/>
              <a:t>, </a:t>
            </a:r>
            <a:r>
              <a:rPr lang="ko-KR" altLang="en-US" sz="2000" dirty="0"/>
              <a:t>네트워크 제어 등에서 필수적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실제 환경에서는 </a:t>
            </a:r>
            <a:r>
              <a:rPr lang="ko-KR" altLang="en-US" sz="2000" dirty="0" err="1"/>
              <a:t>외란</a:t>
            </a:r>
            <a:r>
              <a:rPr lang="en-US" altLang="ko-KR" sz="2000" dirty="0"/>
              <a:t>(disturbance)</a:t>
            </a:r>
            <a:r>
              <a:rPr lang="ko-KR" altLang="en-US" sz="2000" dirty="0"/>
              <a:t>에 의해 제어 성능 저하 발생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시스템이 느리게 변할 때도 연산</a:t>
            </a:r>
            <a:r>
              <a:rPr lang="en-US" altLang="ko-KR" sz="2000" dirty="0"/>
              <a:t>, </a:t>
            </a:r>
            <a:r>
              <a:rPr lang="ko-KR" altLang="en-US" sz="2000" dirty="0"/>
              <a:t>통신</a:t>
            </a:r>
            <a:r>
              <a:rPr lang="en-US" altLang="ko-KR" sz="2000" dirty="0"/>
              <a:t>, </a:t>
            </a:r>
            <a:r>
              <a:rPr lang="ko-KR" altLang="en-US" sz="2000" dirty="0"/>
              <a:t>에너지 자원 낭비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sz="2000" b="1" dirty="0"/>
          </a:p>
          <a:p>
            <a:pPr>
              <a:buNone/>
            </a:pPr>
            <a:r>
              <a:rPr lang="ko-KR" altLang="en-US" sz="2000" b="1" dirty="0"/>
              <a:t>문제 정의 </a:t>
            </a:r>
            <a:r>
              <a:rPr lang="en-US" altLang="ko-KR" sz="2000" b="1" dirty="0"/>
              <a:t>(Problem Statement)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외란이</a:t>
            </a:r>
            <a:r>
              <a:rPr lang="ko-KR" altLang="en-US" sz="2000" dirty="0"/>
              <a:t> 존재하는 시스템에서 </a:t>
            </a:r>
            <a:r>
              <a:rPr lang="ko-KR" altLang="en-US" sz="2000" b="1" dirty="0"/>
              <a:t>효율적이고 강인한 추적 제어기</a:t>
            </a:r>
            <a:r>
              <a:rPr lang="ko-KR" altLang="en-US" sz="2000" dirty="0"/>
              <a:t>가 필요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b="1" dirty="0"/>
              <a:t>해결방안</a:t>
            </a:r>
            <a:r>
              <a:rPr lang="en-US" altLang="ko-KR" sz="2000" b="1" dirty="0"/>
              <a:t>: </a:t>
            </a:r>
            <a:r>
              <a:rPr lang="ko-KR" altLang="en-US" sz="2000" b="1" dirty="0" err="1"/>
              <a:t>외란</a:t>
            </a:r>
            <a:r>
              <a:rPr lang="ko-KR" altLang="en-US" sz="2000" b="1" dirty="0"/>
              <a:t> 관측기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dirty="0"/>
              <a:t>→ </a:t>
            </a:r>
            <a:r>
              <a:rPr lang="ko-KR" altLang="en-US" sz="2000" dirty="0" err="1"/>
              <a:t>외란을</a:t>
            </a:r>
            <a:r>
              <a:rPr lang="ko-KR" altLang="en-US" sz="2000" dirty="0"/>
              <a:t> 정밀하게 추정하고 보상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주기적 제어는 통신 과부하 초래 → 이벤트 기반 제어가 더 </a:t>
            </a:r>
            <a:r>
              <a:rPr lang="ko-KR" altLang="en-US" sz="2000" dirty="0" err="1"/>
              <a:t>바람직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b="1" dirty="0"/>
              <a:t>해결방안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이벤트 기반 제어</a:t>
            </a:r>
            <a:br>
              <a:rPr lang="ko-KR" altLang="en-US" sz="2000" dirty="0"/>
            </a:br>
            <a:r>
              <a:rPr lang="ko-KR" altLang="en-US" sz="2000" dirty="0"/>
              <a:t>→ 필요할 때만 신호 송신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BFFB51-C36E-7A34-F1C2-3C78A27EAB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03BE30-E930-1D8C-6172-8515ABDCDE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F29248-580E-4883-9047-F8E9E4ED33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84B6A-4674-E4FE-AC12-14382CF5C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DB397C-6AAA-2F8F-8186-9BF9D4E8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발표 개요 </a:t>
            </a:r>
            <a:r>
              <a:rPr lang="en-US" altLang="ko-KR" dirty="0"/>
              <a:t>(Introduction / Motivation)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780C4-812F-25F8-E7F0-148F58E12E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5425" y="655660"/>
            <a:ext cx="8656638" cy="59515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None/>
            </a:pPr>
            <a:r>
              <a:rPr lang="ko-KR" altLang="en-US" sz="2000" b="1" dirty="0"/>
              <a:t>연구 목적 </a:t>
            </a:r>
            <a:r>
              <a:rPr lang="en-US" altLang="ko-KR" sz="2000" b="1" dirty="0"/>
              <a:t>(Objective)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 err="1"/>
              <a:t>외란을</a:t>
            </a:r>
            <a:r>
              <a:rPr lang="ko-KR" altLang="en-US" sz="2000" dirty="0"/>
              <a:t> 억제하면서 </a:t>
            </a:r>
            <a:r>
              <a:rPr lang="ko-KR" altLang="en-US" sz="2000" b="1" dirty="0"/>
              <a:t>성능 저하 없이 샘플링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제어 횟수 최소화</a:t>
            </a: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전체 시스템의 </a:t>
            </a:r>
            <a:r>
              <a:rPr lang="ko-KR" altLang="en-US" sz="2000" b="1" dirty="0"/>
              <a:t>안정성 보장 조건 도출 및 구현</a:t>
            </a:r>
            <a:endParaRPr lang="ko-KR" altLang="en-US" sz="2000" dirty="0"/>
          </a:p>
          <a:p>
            <a:pPr>
              <a:buNone/>
            </a:pPr>
            <a:endParaRPr lang="en-US" altLang="ko-KR" sz="2000" b="1" dirty="0"/>
          </a:p>
          <a:p>
            <a:pPr>
              <a:buNone/>
            </a:pPr>
            <a:endParaRPr lang="en-US" altLang="ko-KR" sz="2000" b="1" dirty="0"/>
          </a:p>
          <a:p>
            <a:pPr>
              <a:buNone/>
            </a:pPr>
            <a:r>
              <a:rPr lang="ko-KR" altLang="en-US" sz="2000" b="1" dirty="0"/>
              <a:t>본 연구의 기여 </a:t>
            </a:r>
            <a:r>
              <a:rPr lang="en-US" altLang="ko-KR" sz="2000" b="1" dirty="0"/>
              <a:t>(Main Contributions)</a:t>
            </a:r>
          </a:p>
          <a:p>
            <a:r>
              <a:rPr lang="ko-KR" altLang="en-US" sz="2000" dirty="0" err="1"/>
              <a:t>외란</a:t>
            </a:r>
            <a:r>
              <a:rPr lang="ko-KR" altLang="en-US" sz="2000" dirty="0"/>
              <a:t> 관측기 기반 이산 시간 추적 제어기 설계</a:t>
            </a:r>
            <a:endParaRPr lang="en-US" altLang="ko-KR" sz="2000" dirty="0"/>
          </a:p>
          <a:p>
            <a:r>
              <a:rPr lang="ko-KR" altLang="en-US" sz="2000" dirty="0"/>
              <a:t>이벤트 트리거 기법 설계 및 안정성 분석</a:t>
            </a:r>
            <a:endParaRPr lang="en-US" altLang="ko-KR" sz="2000" dirty="0"/>
          </a:p>
          <a:p>
            <a:r>
              <a:rPr lang="ko-KR" altLang="en-US" sz="2000" dirty="0"/>
              <a:t>시뮬레이션을 통한 유효성 검증</a:t>
            </a:r>
            <a:endParaRPr lang="en-US" altLang="ko-KR" sz="2000" b="1" dirty="0"/>
          </a:p>
          <a:p>
            <a:pPr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FF19CA-06E7-16D0-11B3-1FBE9ADE06D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F56141-9FF3-BAAB-5EC5-1475B4A73D0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F29248-580E-4883-9047-F8E9E4ED33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96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0FB42-CDA6-E420-258A-C1B409982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00FC9-D105-4EF3-7FBB-5624F07D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시스템 모델링 </a:t>
            </a:r>
            <a:r>
              <a:rPr lang="en-US" altLang="ko-KR" b="1" dirty="0"/>
              <a:t>(System Modeling)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E33B3A-AD35-7183-2F20-E45BBDA28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50BBB1-30FC-21EE-FED4-2E45BE136B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86326-2873-4759-E3B1-A613208DC0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F29248-580E-4883-9047-F8E9E4ED33D9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449E827-8CFF-6F15-EA2C-87A3E004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2" y="1461724"/>
            <a:ext cx="4243718" cy="6528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CB8A35C-EDD4-A4DE-86B6-CB18BCFC1AA7}"/>
                  </a:ext>
                </a:extLst>
              </p:cNvPr>
              <p:cNvSpPr txBox="1"/>
              <p:nvPr/>
            </p:nvSpPr>
            <p:spPr>
              <a:xfrm>
                <a:off x="5623164" y="1046684"/>
                <a:ext cx="250483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상태 벡터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제어 입력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출력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외란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CB8A35C-EDD4-A4DE-86B6-CB18BCFC1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64" y="1046684"/>
                <a:ext cx="2504839" cy="1323439"/>
              </a:xfrm>
              <a:prstGeom prst="rect">
                <a:avLst/>
              </a:prstGeom>
              <a:blipFill>
                <a:blip r:embed="rId3"/>
                <a:stretch>
                  <a:fillRect l="-2190" t="-3226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41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0D506-903D-38AD-878C-9528A43AB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8722E-459C-E04A-58C8-65B3B31C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시스템 모델링 </a:t>
            </a:r>
            <a:r>
              <a:rPr lang="en-US" altLang="ko-KR" b="1" dirty="0"/>
              <a:t>(System Modeling)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92B54-D8C1-379A-AE4C-F0859804DD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659F39-245E-0177-D936-48234A98746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10730A-B995-E87D-0E21-F518E975B8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F29248-580E-4883-9047-F8E9E4ED33D9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A09522B-1BE6-8AA8-8C20-487420A74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2" y="1461724"/>
            <a:ext cx="4243718" cy="652879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00EA7DA1-C479-387E-AAA5-02C6F2167F37}"/>
              </a:ext>
            </a:extLst>
          </p:cNvPr>
          <p:cNvGrpSpPr/>
          <p:nvPr/>
        </p:nvGrpSpPr>
        <p:grpSpPr>
          <a:xfrm>
            <a:off x="1172151" y="3137748"/>
            <a:ext cx="6228966" cy="2195457"/>
            <a:chOff x="1135329" y="3631417"/>
            <a:chExt cx="6228966" cy="2195457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93F12CA-343D-5AAF-0F5F-CF0E8714BB0D}"/>
                </a:ext>
              </a:extLst>
            </p:cNvPr>
            <p:cNvGrpSpPr/>
            <p:nvPr/>
          </p:nvGrpSpPr>
          <p:grpSpPr>
            <a:xfrm>
              <a:off x="1135329" y="4364755"/>
              <a:ext cx="6228966" cy="1462119"/>
              <a:chOff x="1202835" y="3429000"/>
              <a:chExt cx="6228966" cy="1462119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125C51AE-C5B2-7F8A-3453-0D2DDC0E57E1}"/>
                  </a:ext>
                </a:extLst>
              </p:cNvPr>
              <p:cNvSpPr/>
              <p:nvPr/>
            </p:nvSpPr>
            <p:spPr>
              <a:xfrm>
                <a:off x="2497723" y="3429000"/>
                <a:ext cx="3639190" cy="1462119"/>
              </a:xfrm>
              <a:prstGeom prst="round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</a:t>
                </a:r>
                <a:endParaRPr lang="ko-KR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2FADF446-FD13-2251-D277-643325EED170}"/>
                  </a:ext>
                </a:extLst>
              </p:cNvPr>
              <p:cNvCxnSpPr>
                <a:cxnSpLocks/>
                <a:endCxn id="18" idx="1"/>
              </p:cNvCxnSpPr>
              <p:nvPr/>
            </p:nvCxnSpPr>
            <p:spPr>
              <a:xfrm>
                <a:off x="1202835" y="4160060"/>
                <a:ext cx="12948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B8902EDF-674E-1187-0450-F8B2703861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6913" y="4160060"/>
                <a:ext cx="12948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6741F88-FDE4-6684-CE30-B5F5DCC272E4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4249812" y="3631417"/>
              <a:ext cx="0" cy="7333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0BD51B66-4ED2-83CF-EF66-8ECDAD230E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928" t="25026" r="69620" b="52685"/>
          <a:stretch/>
        </p:blipFill>
        <p:spPr>
          <a:xfrm>
            <a:off x="1364646" y="3835551"/>
            <a:ext cx="635990" cy="56085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321259A-0D0A-86AB-E1C8-73FCC69E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945" t="52209" r="69603" b="25502"/>
          <a:stretch/>
        </p:blipFill>
        <p:spPr>
          <a:xfrm>
            <a:off x="6522876" y="3835550"/>
            <a:ext cx="635990" cy="56085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296EFD4-FBBC-06B6-37AE-D84972335D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026" t="77090" r="69522" b="621"/>
          <a:stretch/>
        </p:blipFill>
        <p:spPr>
          <a:xfrm>
            <a:off x="3413352" y="3055096"/>
            <a:ext cx="635990" cy="560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4121E54-19A9-31D2-C72D-E3E394A336BB}"/>
                  </a:ext>
                </a:extLst>
              </p:cNvPr>
              <p:cNvSpPr txBox="1"/>
              <p:nvPr/>
            </p:nvSpPr>
            <p:spPr>
              <a:xfrm>
                <a:off x="5623164" y="1046684"/>
                <a:ext cx="250483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상태 벡터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제어 입력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출력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외란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4121E54-19A9-31D2-C72D-E3E394A33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64" y="1046684"/>
                <a:ext cx="2504839" cy="1323439"/>
              </a:xfrm>
              <a:prstGeom prst="rect">
                <a:avLst/>
              </a:prstGeom>
              <a:blipFill>
                <a:blip r:embed="rId4"/>
                <a:stretch>
                  <a:fillRect l="-2190" t="-3226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0C8B3085-BE82-3C3C-C59F-3479DF411C8A}"/>
              </a:ext>
            </a:extLst>
          </p:cNvPr>
          <p:cNvSpPr txBox="1"/>
          <p:nvPr/>
        </p:nvSpPr>
        <p:spPr>
          <a:xfrm>
            <a:off x="4434435" y="3065987"/>
            <a:ext cx="2869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실제 시스템에서는 </a:t>
            </a:r>
            <a:r>
              <a:rPr lang="ko-KR" altLang="en-US" sz="1600" b="1" dirty="0"/>
              <a:t>노이즈 및 </a:t>
            </a:r>
            <a:r>
              <a:rPr lang="ko-KR" altLang="en-US" sz="1600" b="1" dirty="0" err="1"/>
              <a:t>외란</a:t>
            </a:r>
            <a:r>
              <a:rPr lang="ko-KR" altLang="en-US" sz="1600" dirty="0" err="1"/>
              <a:t>이</a:t>
            </a:r>
            <a:r>
              <a:rPr lang="ko-KR" altLang="en-US" sz="1600" dirty="0"/>
              <a:t> 항상 존재</a:t>
            </a:r>
          </a:p>
        </p:txBody>
      </p:sp>
    </p:spTree>
    <p:extLst>
      <p:ext uri="{BB962C8B-B14F-4D97-AF65-F5344CB8AC3E}">
        <p14:creationId xmlns:p14="http://schemas.microsoft.com/office/powerpoint/2010/main" val="27583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81208-7037-18FB-F614-6020C7DA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2F24C-7B3F-3F4D-63BE-0C260625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시스템 모델링 </a:t>
            </a:r>
            <a:r>
              <a:rPr lang="en-US" altLang="ko-KR" b="1" dirty="0"/>
              <a:t>(System Modeling)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09CF4E-74FA-5D28-59D9-A2FBA6CB27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0E7DDF-96F0-3B81-3771-15360CEF2B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ED06BA-D127-9E3A-FD51-0B1153BD07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F29248-580E-4883-9047-F8E9E4ED33D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A062B56-3682-9A55-1A9E-5DE10478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22" y="1461724"/>
            <a:ext cx="4243718" cy="652879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F4B2702A-81B9-D3B7-4F08-BA847B8CE64A}"/>
              </a:ext>
            </a:extLst>
          </p:cNvPr>
          <p:cNvGrpSpPr/>
          <p:nvPr/>
        </p:nvGrpSpPr>
        <p:grpSpPr>
          <a:xfrm>
            <a:off x="1172151" y="3137748"/>
            <a:ext cx="6228966" cy="2195457"/>
            <a:chOff x="1135329" y="3631417"/>
            <a:chExt cx="6228966" cy="2195457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59E0A99C-D9AF-0C96-8353-EE4CAD1829C4}"/>
                </a:ext>
              </a:extLst>
            </p:cNvPr>
            <p:cNvGrpSpPr/>
            <p:nvPr/>
          </p:nvGrpSpPr>
          <p:grpSpPr>
            <a:xfrm>
              <a:off x="1135329" y="4364755"/>
              <a:ext cx="6228966" cy="1462119"/>
              <a:chOff x="1202835" y="3429000"/>
              <a:chExt cx="6228966" cy="1462119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B81D08D6-CF9E-3B1A-8421-FE5CA410FFCD}"/>
                  </a:ext>
                </a:extLst>
              </p:cNvPr>
              <p:cNvSpPr/>
              <p:nvPr/>
            </p:nvSpPr>
            <p:spPr>
              <a:xfrm>
                <a:off x="2497723" y="3429000"/>
                <a:ext cx="3639190" cy="1462119"/>
              </a:xfrm>
              <a:prstGeom prst="round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</a:t>
                </a:r>
                <a:endParaRPr lang="ko-KR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A22978AD-A994-C79B-449F-A8B1D8570A48}"/>
                  </a:ext>
                </a:extLst>
              </p:cNvPr>
              <p:cNvCxnSpPr>
                <a:cxnSpLocks/>
                <a:endCxn id="18" idx="1"/>
              </p:cNvCxnSpPr>
              <p:nvPr/>
            </p:nvCxnSpPr>
            <p:spPr>
              <a:xfrm>
                <a:off x="1202835" y="4160060"/>
                <a:ext cx="12948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C5BEA752-7C54-BD3C-34D8-5F71A54E6E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6913" y="4160060"/>
                <a:ext cx="12948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23A33C8-B3A2-3D7E-03D6-564A2C3D85B3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4249812" y="3631417"/>
              <a:ext cx="0" cy="7333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0EE67017-74FB-55BC-8F75-4331D3EF2D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928" t="25026" r="69620" b="52685"/>
          <a:stretch/>
        </p:blipFill>
        <p:spPr>
          <a:xfrm>
            <a:off x="1364646" y="3835551"/>
            <a:ext cx="635990" cy="56085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30D3887-6DBB-91B4-826F-5F84DBEB45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945" t="52209" r="69603" b="25502"/>
          <a:stretch/>
        </p:blipFill>
        <p:spPr>
          <a:xfrm>
            <a:off x="6522876" y="3835550"/>
            <a:ext cx="635990" cy="56085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60DCC7D-143A-4FB4-30F4-E567E95D83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026" t="77090" r="69522" b="621"/>
          <a:stretch/>
        </p:blipFill>
        <p:spPr>
          <a:xfrm>
            <a:off x="3413352" y="3055096"/>
            <a:ext cx="635990" cy="560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2E24F2-9CB7-0DC2-54D5-D5B5BDCD65B6}"/>
                  </a:ext>
                </a:extLst>
              </p:cNvPr>
              <p:cNvSpPr txBox="1"/>
              <p:nvPr/>
            </p:nvSpPr>
            <p:spPr>
              <a:xfrm>
                <a:off x="5623164" y="1046684"/>
                <a:ext cx="2504839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상태 벡터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제어 입력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출력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외란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A2E24F2-9CB7-0DC2-54D5-D5B5BDCD6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64" y="1046684"/>
                <a:ext cx="2504839" cy="1323439"/>
              </a:xfrm>
              <a:prstGeom prst="rect">
                <a:avLst/>
              </a:prstGeom>
              <a:blipFill>
                <a:blip r:embed="rId4"/>
                <a:stretch>
                  <a:fillRect l="-2190" t="-3226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F143728F-A8E5-B381-CB31-C14586134539}"/>
              </a:ext>
            </a:extLst>
          </p:cNvPr>
          <p:cNvSpPr txBox="1"/>
          <p:nvPr/>
        </p:nvSpPr>
        <p:spPr>
          <a:xfrm>
            <a:off x="4434435" y="3065987"/>
            <a:ext cx="2869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실제 시스템에서는 </a:t>
            </a:r>
            <a:r>
              <a:rPr lang="ko-KR" altLang="en-US" sz="1600" b="1" dirty="0"/>
              <a:t>노이즈 및 </a:t>
            </a:r>
            <a:r>
              <a:rPr lang="ko-KR" altLang="en-US" sz="1600" b="1" dirty="0" err="1"/>
              <a:t>외란</a:t>
            </a:r>
            <a:r>
              <a:rPr lang="ko-KR" altLang="en-US" sz="1600" dirty="0" err="1"/>
              <a:t>이</a:t>
            </a:r>
            <a:r>
              <a:rPr lang="ko-KR" altLang="en-US" sz="1600" dirty="0"/>
              <a:t> 항상 존재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05FD0-F3FF-1BD7-1E25-BF1E023D814E}"/>
              </a:ext>
            </a:extLst>
          </p:cNvPr>
          <p:cNvSpPr txBox="1"/>
          <p:nvPr/>
        </p:nvSpPr>
        <p:spPr>
          <a:xfrm>
            <a:off x="1809073" y="5669468"/>
            <a:ext cx="5411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2000" b="1" dirty="0"/>
              <a:t>현실적인 제약으로 인해 </a:t>
            </a:r>
            <a:r>
              <a:rPr lang="ko-KR" altLang="en-US" sz="2000" dirty="0"/>
              <a:t>실제 시스템에서는 모든 상태를 </a:t>
            </a:r>
            <a:r>
              <a:rPr lang="ko-KR" altLang="en-US" sz="2000" b="1" dirty="0"/>
              <a:t>직접 측정하기 어려워 관측기 필요</a:t>
            </a:r>
            <a:r>
              <a:rPr lang="en-US" altLang="ko-KR" sz="2000" b="1" dirty="0"/>
              <a:t>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867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04EC1-65A8-7645-8D24-48333A5AD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24198-2133-DDBE-3795-FC1AD00E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시스템 모델링 </a:t>
            </a:r>
            <a:r>
              <a:rPr lang="en-US" altLang="ko-KR" b="1" dirty="0"/>
              <a:t>(System Modeling)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79D00-A89B-6617-2A8B-397D04804B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9AFBA8-E7C9-6930-D94F-7A956DA59B8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0EF4AD-C37D-FB81-F9EB-A099DAA84BA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F29248-580E-4883-9047-F8E9E4ED33D9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0A0B63-28E7-2EAB-E689-F327AFADF125}"/>
                  </a:ext>
                </a:extLst>
              </p:cNvPr>
              <p:cNvSpPr txBox="1"/>
              <p:nvPr/>
            </p:nvSpPr>
            <p:spPr>
              <a:xfrm>
                <a:off x="5842482" y="697078"/>
                <a:ext cx="2892185" cy="3802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추정 상태 벡터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제어 입력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추정 출력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추정 </a:t>
                </a:r>
                <a:r>
                  <a:rPr lang="ko-KR" alt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외란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제어기 게인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관측기 게인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외란</a:t>
                </a:r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관측기 게인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피</m:t>
                    </m:r>
                  </m:oMath>
                </a14:m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드포워드 게인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0A0B63-28E7-2EAB-E689-F327AFADF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482" y="697078"/>
                <a:ext cx="2892185" cy="3802259"/>
              </a:xfrm>
              <a:prstGeom prst="rect">
                <a:avLst/>
              </a:prstGeom>
              <a:blipFill>
                <a:blip r:embed="rId2"/>
                <a:stretch>
                  <a:fillRect l="-1895" t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39FBA04-51AD-5385-F7E6-6ECD91EDD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33" y="1267981"/>
            <a:ext cx="5207695" cy="13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5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C9936-08D0-10A4-0BB7-77EA87E58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596B3-3053-6CE5-3E17-BFA68C73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시스템 모델링 </a:t>
            </a:r>
            <a:r>
              <a:rPr lang="en-US" altLang="ko-KR" b="1" dirty="0"/>
              <a:t>(System Modeling)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48EE4-BBA0-48AF-B1D4-569B3264C5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AF3A62-283D-D815-657E-C79C2BE3097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4B4716-3E98-3D25-A908-183CE164336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2F29248-580E-4883-9047-F8E9E4ED33D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70F7D7-36BB-7E28-A83A-DA74AA692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33" y="1267981"/>
            <a:ext cx="5207695" cy="1330227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7596A93-B929-506A-670C-4B404567A7E2}"/>
              </a:ext>
            </a:extLst>
          </p:cNvPr>
          <p:cNvCxnSpPr>
            <a:stCxn id="18" idx="3"/>
          </p:cNvCxnSpPr>
          <p:nvPr/>
        </p:nvCxnSpPr>
        <p:spPr>
          <a:xfrm>
            <a:off x="7297633" y="4532975"/>
            <a:ext cx="8228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7064B75-DA89-2E7D-741C-C008B5A2AE25}"/>
              </a:ext>
            </a:extLst>
          </p:cNvPr>
          <p:cNvGrpSpPr/>
          <p:nvPr/>
        </p:nvGrpSpPr>
        <p:grpSpPr>
          <a:xfrm>
            <a:off x="1947470" y="3531860"/>
            <a:ext cx="6172977" cy="3075315"/>
            <a:chOff x="1719093" y="2715944"/>
            <a:chExt cx="6172977" cy="3075315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D264E14-489B-FC32-961D-75FE17B032A5}"/>
                </a:ext>
              </a:extLst>
            </p:cNvPr>
            <p:cNvGrpSpPr/>
            <p:nvPr/>
          </p:nvGrpSpPr>
          <p:grpSpPr>
            <a:xfrm>
              <a:off x="5025573" y="2798017"/>
              <a:ext cx="2043683" cy="1377848"/>
              <a:chOff x="2405340" y="3631417"/>
              <a:chExt cx="3639190" cy="2195457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2DCC7F53-80A8-451E-7813-396EE5B02EAA}"/>
                  </a:ext>
                </a:extLst>
              </p:cNvPr>
              <p:cNvSpPr/>
              <p:nvPr/>
            </p:nvSpPr>
            <p:spPr>
              <a:xfrm>
                <a:off x="2405340" y="4364755"/>
                <a:ext cx="3639190" cy="1462119"/>
              </a:xfrm>
              <a:prstGeom prst="round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Plant</a:t>
                </a:r>
                <a:endParaRPr lang="ko-KR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62569FF4-F323-A3EF-97DF-418EA50C9817}"/>
                  </a:ext>
                </a:extLst>
              </p:cNvPr>
              <p:cNvCxnSpPr>
                <a:cxnSpLocks/>
                <a:endCxn id="18" idx="0"/>
              </p:cNvCxnSpPr>
              <p:nvPr/>
            </p:nvCxnSpPr>
            <p:spPr>
              <a:xfrm>
                <a:off x="4224936" y="3631417"/>
                <a:ext cx="0" cy="73333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39A5130-D90C-E0FF-1586-57A99ECC3ADF}"/>
                </a:ext>
              </a:extLst>
            </p:cNvPr>
            <p:cNvSpPr/>
            <p:nvPr/>
          </p:nvSpPr>
          <p:spPr>
            <a:xfrm>
              <a:off x="3337541" y="4873647"/>
              <a:ext cx="2043683" cy="91761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Observer</a:t>
              </a:r>
              <a:endParaRPr lang="ko-KR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1DAE3A3F-EAA8-7746-0E74-065EA61BAA2F}"/>
                </a:ext>
              </a:extLst>
            </p:cNvPr>
            <p:cNvCxnSpPr>
              <a:endCxn id="9" idx="3"/>
            </p:cNvCxnSpPr>
            <p:nvPr/>
          </p:nvCxnSpPr>
          <p:spPr>
            <a:xfrm rot="10800000" flipV="1">
              <a:off x="5381224" y="3719643"/>
              <a:ext cx="1856216" cy="1612809"/>
            </a:xfrm>
            <a:prstGeom prst="bentConnector3">
              <a:avLst>
                <a:gd name="adj1" fmla="val -884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AA20998D-DDDB-77DA-64A3-E1ABC0015C45}"/>
                </a:ext>
              </a:extLst>
            </p:cNvPr>
            <p:cNvSpPr/>
            <p:nvPr/>
          </p:nvSpPr>
          <p:spPr>
            <a:xfrm>
              <a:off x="1719095" y="3258253"/>
              <a:ext cx="2043683" cy="91761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Controller</a:t>
              </a:r>
              <a:endParaRPr lang="ko-KR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B542987-607A-20D4-85BF-FFBBBB19B477}"/>
                </a:ext>
              </a:extLst>
            </p:cNvPr>
            <p:cNvCxnSpPr>
              <a:stCxn id="19" idx="3"/>
              <a:endCxn id="18" idx="1"/>
            </p:cNvCxnSpPr>
            <p:nvPr/>
          </p:nvCxnSpPr>
          <p:spPr>
            <a:xfrm>
              <a:off x="3762778" y="3717059"/>
              <a:ext cx="126279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6CD5AAED-5AF7-C713-BE9F-312113DDFA16}"/>
                </a:ext>
              </a:extLst>
            </p:cNvPr>
            <p:cNvCxnSpPr>
              <a:stCxn id="9" idx="1"/>
              <a:endCxn id="19" idx="1"/>
            </p:cNvCxnSpPr>
            <p:nvPr/>
          </p:nvCxnSpPr>
          <p:spPr>
            <a:xfrm rot="10800000">
              <a:off x="1719095" y="3717059"/>
              <a:ext cx="1618446" cy="1615394"/>
            </a:xfrm>
            <a:prstGeom prst="bentConnector3">
              <a:avLst>
                <a:gd name="adj1" fmla="val 14749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8D83688-76FC-471B-C95C-9A8883373B1F}"/>
                    </a:ext>
                  </a:extLst>
                </p:cNvPr>
                <p:cNvSpPr txBox="1"/>
                <p:nvPr/>
              </p:nvSpPr>
              <p:spPr>
                <a:xfrm>
                  <a:off x="7201668" y="3140941"/>
                  <a:ext cx="69040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8D83688-76FC-471B-C95C-9A8883373B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1668" y="3140941"/>
                  <a:ext cx="690402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655" r="-3540" b="-10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F3F1486-F416-B5A8-7634-E295A41E2889}"/>
                    </a:ext>
                  </a:extLst>
                </p:cNvPr>
                <p:cNvSpPr txBox="1"/>
                <p:nvPr/>
              </p:nvSpPr>
              <p:spPr>
                <a:xfrm>
                  <a:off x="4019251" y="3151968"/>
                  <a:ext cx="69040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F3F1486-F416-B5A8-7634-E295A41E2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251" y="3151968"/>
                  <a:ext cx="690402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79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6142156-1DA1-26D2-6D78-BB32FF59E787}"/>
                    </a:ext>
                  </a:extLst>
                </p:cNvPr>
                <p:cNvSpPr txBox="1"/>
                <p:nvPr/>
              </p:nvSpPr>
              <p:spPr>
                <a:xfrm>
                  <a:off x="6099859" y="2715944"/>
                  <a:ext cx="69040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6142156-1DA1-26D2-6D78-BB32FF59E7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9859" y="2715944"/>
                  <a:ext cx="690402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632" r="-701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D022E63-0F7B-5F31-4C0E-A7E833BACC58}"/>
                    </a:ext>
                  </a:extLst>
                </p:cNvPr>
                <p:cNvSpPr txBox="1"/>
                <p:nvPr/>
              </p:nvSpPr>
              <p:spPr>
                <a:xfrm>
                  <a:off x="1719093" y="4804442"/>
                  <a:ext cx="69040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D022E63-0F7B-5F31-4C0E-A7E833BACC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093" y="4804442"/>
                  <a:ext cx="690402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4000" r="-79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A2A08A9-0EF1-C2A4-913E-DBD010705143}"/>
                    </a:ext>
                  </a:extLst>
                </p:cNvPr>
                <p:cNvSpPr txBox="1"/>
                <p:nvPr/>
              </p:nvSpPr>
              <p:spPr>
                <a:xfrm>
                  <a:off x="2395735" y="4796595"/>
                  <a:ext cx="690402" cy="4810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</m:acc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A2A08A9-0EF1-C2A4-913E-DBD0107051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735" y="4796595"/>
                  <a:ext cx="690402" cy="48109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BA65D33-5E94-4137-8C19-B4639C54B9B2}"/>
                  </a:ext>
                </a:extLst>
              </p:cNvPr>
              <p:cNvSpPr txBox="1"/>
              <p:nvPr/>
            </p:nvSpPr>
            <p:spPr>
              <a:xfrm>
                <a:off x="5842482" y="697078"/>
                <a:ext cx="2892185" cy="3802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추정 상태 벡터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제어 입력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추정 출력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추정 </a:t>
                </a:r>
                <a:r>
                  <a:rPr lang="ko-KR" alt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외란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제어기 게인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관측기 게인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ko-KR" alt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외란</a:t>
                </a:r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관측기 게인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피</m:t>
                    </m:r>
                  </m:oMath>
                </a14:m>
                <a:r>
                  <a:rPr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드포워드 게인</a:t>
                </a: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BA65D33-5E94-4137-8C19-B4639C54B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482" y="697078"/>
                <a:ext cx="2892185" cy="3802259"/>
              </a:xfrm>
              <a:prstGeom prst="rect">
                <a:avLst/>
              </a:prstGeom>
              <a:blipFill>
                <a:blip r:embed="rId9"/>
                <a:stretch>
                  <a:fillRect l="-1895" t="-9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30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9489</TotalTime>
  <Words>1259</Words>
  <Application>Microsoft Office PowerPoint</Application>
  <PresentationFormat>화면 슬라이드 쇼(4:3)</PresentationFormat>
  <Paragraphs>300</Paragraphs>
  <Slides>26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9" baseType="lpstr">
      <vt:lpstr>ＭＳ Ｐゴシック</vt:lpstr>
      <vt:lpstr>굴림</vt:lpstr>
      <vt:lpstr>나눔고딕 ExtraBold</vt:lpstr>
      <vt:lpstr>맑은 고딕</vt:lpstr>
      <vt:lpstr>바탕체</vt:lpstr>
      <vt:lpstr>Aharoni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이산 시간 시스템에 대한 외란 관측기  기반 이벤트 트리거 추적 제어</vt:lpstr>
      <vt:lpstr>발표 개요 (Introduction / Motivation)</vt:lpstr>
      <vt:lpstr>발표 개요 (Introduction / Motivation)</vt:lpstr>
      <vt:lpstr>발표 개요 (Introduction / Motivation)</vt:lpstr>
      <vt:lpstr>시스템 모델링 (System Modeling)</vt:lpstr>
      <vt:lpstr>시스템 모델링 (System Modeling)</vt:lpstr>
      <vt:lpstr>시스템 모델링 (System Modeling)</vt:lpstr>
      <vt:lpstr>시스템 모델링 (System Modeling)</vt:lpstr>
      <vt:lpstr>시스템 모델링 (System Modeling)</vt:lpstr>
      <vt:lpstr>시스템 모델링 (System Modeling)</vt:lpstr>
      <vt:lpstr>시스템 모델링 (System Modeling)</vt:lpstr>
      <vt:lpstr>시스템 모델링 (System Modeling)</vt:lpstr>
      <vt:lpstr>시스템 모델링 (System Modeling)</vt:lpstr>
      <vt:lpstr>시스템 모델링 (System Modeling)</vt:lpstr>
      <vt:lpstr>시스템 모델링 (System Modeling)</vt:lpstr>
      <vt:lpstr>이벤트 트리거링 기법 (Event-triggered Control)</vt:lpstr>
      <vt:lpstr>이벤트 트리거링 기법 (Event-triggered Control)</vt:lpstr>
      <vt:lpstr>이벤트 트리거링 기법 (Event-triggered Control)</vt:lpstr>
      <vt:lpstr>이벤트 트리거링 기법 (Event-triggered Control)</vt:lpstr>
      <vt:lpstr>이벤트 트리거링 기법 (Event-triggered Control)</vt:lpstr>
      <vt:lpstr>수치적 예제 (Numerical Example)</vt:lpstr>
      <vt:lpstr>수치적 예제 (Numerical Example)</vt:lpstr>
      <vt:lpstr>수치적 예제 (Numerical Example)</vt:lpstr>
      <vt:lpstr>수치적 예제 (Numerical Example)</vt:lpstr>
      <vt:lpstr>결론 (Conclusion)</vt:lpstr>
      <vt:lpstr>PowerPoint 프레젠테이션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Jaepil Ban</dc:creator>
  <cp:lastModifiedBy>박근우</cp:lastModifiedBy>
  <cp:revision>685</cp:revision>
  <dcterms:created xsi:type="dcterms:W3CDTF">2017-11-14T12:18:34Z</dcterms:created>
  <dcterms:modified xsi:type="dcterms:W3CDTF">2025-04-22T08:19:33Z</dcterms:modified>
</cp:coreProperties>
</file>