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71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BCFB6D-6B48-4CBC-8F81-AEA7D85CFD5E}">
          <p14:sldIdLst>
            <p14:sldId id="256"/>
            <p14:sldId id="257"/>
            <p14:sldId id="259"/>
            <p14:sldId id="268"/>
            <p14:sldId id="260"/>
            <p14:sldId id="261"/>
            <p14:sldId id="262"/>
            <p14:sldId id="263"/>
            <p14:sldId id="264"/>
            <p14:sldId id="266"/>
            <p14:sldId id="267"/>
            <p14:sldId id="265"/>
            <p14:sldId id="271"/>
            <p14:sldId id="269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66FFCC"/>
    <a:srgbClr val="FF3399"/>
    <a:srgbClr val="FDEA7B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09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1BAB-0B9A-4689-9F16-EDD4CA73AFC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FD035-1B01-44A5-A1E3-CC80E38C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6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맨 왼쪽 위에 사이트 로고를 넣는다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맨 오른쪽 위에는 로그인 버튼을 넣는다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밑에는 각</a:t>
            </a:r>
            <a:r>
              <a:rPr lang="ko-KR" altLang="en-US" baseline="0" dirty="0" smtClean="0"/>
              <a:t> 게시판 이름을 써놓은 표를 배치하고 클릭하면 각 게시판으로 이동할 수 있게 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게시판들 밑에 사이트 사용 장려 또는 홍보 문구와 관련 이미지를 넣는다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중요한 내용이 있는 게시판이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곳이기 때문에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 다 만들 수 있다고 가정하고 페이지가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개라는 표시를 했고 넘기는 버튼을 넣었다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 밑에 최근</a:t>
            </a:r>
            <a:r>
              <a:rPr lang="ko-KR" altLang="en-US" baseline="0" dirty="0" smtClean="0"/>
              <a:t> 게시물이 나오게 해서 최근에 물건을 잃어버린 사람은 제목과 날짜를 통해 자신의 분실물이 신고 되었는지 빠르게 확인할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옆에는 사이트에 들어오자마자 바로 글을 쓰거나 예약하러 갈 수 있는 버튼을 만들었다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가장 오른쪽에는 게시판 사용 시 불편한 점이나 질문을 받기 위해 의견을 받는 공간을 만들었다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D035-1B01-44A5-A1E3-CC80E38C32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UN</a:t>
            </a:r>
            <a:r>
              <a:rPr lang="ko-KR" altLang="en-US" dirty="0" smtClean="0"/>
              <a:t>관련 학생활동</a:t>
            </a:r>
            <a:r>
              <a:rPr lang="en-US" altLang="ko-KR" dirty="0" smtClean="0"/>
              <a:t>3(</a:t>
            </a:r>
            <a:r>
              <a:rPr lang="ko-KR" altLang="en-US" dirty="0" smtClean="0"/>
              <a:t>세로로 배치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D035-1B01-44A5-A1E3-CC80E38C32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0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활동방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D035-1B01-44A5-A1E3-CC80E38C32B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87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학생활동게시공간</a:t>
            </a:r>
            <a:endParaRPr lang="en-US" altLang="ko-KR" dirty="0" smtClean="0"/>
          </a:p>
          <a:p>
            <a:r>
              <a:rPr lang="ko-KR" altLang="en-US" dirty="0" smtClean="0"/>
              <a:t>자신이 만든 작품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영상물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올릴 수 있는 공간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D035-1B01-44A5-A1E3-CC80E38C32B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15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토론공간</a:t>
            </a:r>
            <a:endParaRPr lang="en-US" altLang="ko-KR" dirty="0" smtClean="0"/>
          </a:p>
          <a:p>
            <a:r>
              <a:rPr lang="en-US" altLang="ko-KR" dirty="0" smtClean="0"/>
              <a:t>UN</a:t>
            </a:r>
            <a:r>
              <a:rPr lang="ko-KR" altLang="en-US" dirty="0" smtClean="0"/>
              <a:t>에 관련한 문제나 사안에 대해서 토론할 수 있는 공간</a:t>
            </a:r>
            <a:endParaRPr lang="en-US" altLang="ko-KR" dirty="0" smtClean="0"/>
          </a:p>
          <a:p>
            <a:r>
              <a:rPr lang="ko-KR" altLang="en-US" dirty="0" smtClean="0"/>
              <a:t>동그라미를 눌러서 글을 쓰고 다른 사람들과 의견을 공유할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D035-1B01-44A5-A1E3-CC80E38C32B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3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분실물 게시판을 들어가면 보일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클릭하면 색이 진해지게</a:t>
            </a:r>
            <a:r>
              <a:rPr lang="en-US" altLang="ko-KR" dirty="0" smtClean="0"/>
              <a:t>?</a:t>
            </a:r>
            <a:r>
              <a:rPr lang="ko-KR" altLang="en-US" dirty="0" smtClean="0"/>
              <a:t>연해지게</a:t>
            </a:r>
            <a:r>
              <a:rPr lang="en-US" altLang="ko-KR" dirty="0" smtClean="0"/>
              <a:t>?</a:t>
            </a:r>
            <a:r>
              <a:rPr lang="ko-KR" altLang="en-US" dirty="0" smtClean="0"/>
              <a:t>굳이 구분이 안 필요한가</a:t>
            </a:r>
            <a:r>
              <a:rPr lang="en-US" altLang="ko-KR" dirty="0" smtClean="0"/>
              <a:t>?)</a:t>
            </a:r>
          </a:p>
          <a:p>
            <a:r>
              <a:rPr lang="ko-KR" altLang="en-US" dirty="0" smtClean="0"/>
              <a:t>위쪽에는 클릭하면 바로 다른 게시판으로 넘어갈 수 있게 메인페이지에 있던 표를 그대로 배치한다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밑에는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검색해서 찾을 수 있는 검색 공간을 만든다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그 밑에 </a:t>
            </a:r>
            <a:r>
              <a:rPr lang="ko-KR" altLang="en-US" dirty="0" err="1" smtClean="0"/>
              <a:t>게시글에</a:t>
            </a:r>
            <a:r>
              <a:rPr lang="ko-KR" altLang="en-US" dirty="0" smtClean="0"/>
              <a:t> 들어 갈 수 있는 공간이 나온다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제목을 누르면 내용을 볼 수 있도록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맨 아래에는 페이지를 넘길 수 있는 버튼과 숫자를 배치한다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D035-1B01-44A5-A1E3-CC80E38C32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5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 시 보일 화면</a:t>
            </a:r>
            <a:endParaRPr lang="en-US" altLang="ko-KR" dirty="0" smtClean="0"/>
          </a:p>
          <a:p>
            <a:r>
              <a:rPr lang="ko-KR" altLang="en-US" dirty="0" smtClean="0"/>
              <a:t>아직 클릭하지 않았을 때는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제목 입력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같은 글자들이 보이고 클릭하면 글씨가 사라지고 글을 쓸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사진 삽입은 </a:t>
            </a:r>
            <a:r>
              <a:rPr lang="ko-KR" altLang="en-US" dirty="0" err="1" smtClean="0"/>
              <a:t>제목칸</a:t>
            </a:r>
            <a:r>
              <a:rPr lang="ko-KR" altLang="en-US" dirty="0" smtClean="0"/>
              <a:t> 왼쪽에 있는 버튼을 눌러서 할 수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사진 삽입 글씨 옆에 그림을 넣어보고 싶다</a:t>
            </a:r>
            <a:r>
              <a:rPr lang="en-US" altLang="ko-KR" dirty="0" smtClean="0"/>
              <a:t>.)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D035-1B01-44A5-A1E3-CC80E38C32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4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게시글에</a:t>
            </a:r>
            <a:r>
              <a:rPr lang="ko-KR" altLang="en-US" dirty="0" smtClean="0"/>
              <a:t> 들어가면 보일 화면</a:t>
            </a:r>
            <a:endParaRPr lang="en-US" altLang="ko-KR" dirty="0" smtClean="0"/>
          </a:p>
          <a:p>
            <a:r>
              <a:rPr lang="ko-KR" altLang="en-US" dirty="0" smtClean="0"/>
              <a:t>위쪽은 게시판 이동 공간이 나오고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나온다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제목란에 먼저 제목이 나오고 그 밑에 작성자가 나온다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제목이 나오는 공간 오른쪽끝에는 게시 날짜가 나온다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밑이 본문이 나오는 곳인데 내용으로는 사진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발견 장소와 시간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물건 현재 위치가 들어간다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맨 아래에 있는 </a:t>
            </a:r>
            <a:r>
              <a:rPr lang="ko-KR" altLang="en-US" baseline="0" dirty="0" err="1" smtClean="0"/>
              <a:t>이전글과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다음글</a:t>
            </a:r>
            <a:r>
              <a:rPr lang="ko-KR" altLang="en-US" baseline="0" dirty="0" smtClean="0"/>
              <a:t> 버튼으로 계속해서 다른 글을 볼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D035-1B01-44A5-A1E3-CC80E38C32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5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교실 예약 게시판 들어가면 보일 화면</a:t>
            </a:r>
            <a:endParaRPr lang="en-US" altLang="ko-KR" dirty="0" smtClean="0"/>
          </a:p>
          <a:p>
            <a:r>
              <a:rPr lang="ko-KR" altLang="en-US" dirty="0" smtClean="0"/>
              <a:t>기존 배치도를 활용해서 교실을 클릭해서 예약이 가능하게 한다</a:t>
            </a:r>
            <a:r>
              <a:rPr lang="en-US" altLang="ko-KR" dirty="0" smtClean="0"/>
              <a:t>.(html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기능을 이용해서 색 바꿀 예정 평소에는 하얀색 예약됐으면 초록 계열 색으로 바뀜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교실 클릭 시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나오게 되고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시간대를 선택할 수 있게 한다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표에 표현한 </a:t>
            </a:r>
            <a:r>
              <a:rPr lang="ko-KR" altLang="en-US" baseline="0" dirty="0" err="1" smtClean="0"/>
              <a:t>내림버튼을</a:t>
            </a:r>
            <a:r>
              <a:rPr lang="ko-KR" altLang="en-US" baseline="0" dirty="0" smtClean="0"/>
              <a:t> 누르면 아침시간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방과후 같은 단어들이 나오면서 선택할 수 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D035-1B01-44A5-A1E3-CC80E38C32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51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소명</a:t>
            </a:r>
            <a:r>
              <a:rPr lang="en-US" altLang="ko-KR" dirty="0" smtClean="0"/>
              <a:t>UN</a:t>
            </a:r>
            <a:r>
              <a:rPr lang="ko-KR" altLang="en-US" dirty="0" smtClean="0"/>
              <a:t>게시판 들어가면 보일 화면</a:t>
            </a:r>
            <a:endParaRPr lang="en-US" altLang="ko-KR" dirty="0" smtClean="0"/>
          </a:p>
          <a:p>
            <a:r>
              <a:rPr lang="en-US" altLang="ko-KR" dirty="0" smtClean="0"/>
              <a:t>UN</a:t>
            </a:r>
            <a:r>
              <a:rPr lang="ko-KR" altLang="en-US" dirty="0" smtClean="0"/>
              <a:t>과 유네스코 학교가 무엇인지 설명하는 내용과 그림을 보여준다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그외에도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UN</a:t>
            </a:r>
            <a:r>
              <a:rPr lang="ko-KR" altLang="en-US" dirty="0" smtClean="0"/>
              <a:t>지정 기념일이나 </a:t>
            </a:r>
            <a:r>
              <a:rPr lang="ko-KR" altLang="en-US" dirty="0" err="1" smtClean="0"/>
              <a:t>소명여고</a:t>
            </a:r>
            <a:r>
              <a:rPr lang="ko-KR" altLang="en-US" dirty="0" smtClean="0"/>
              <a:t> 학생들의 관련 활동 그리고 학생들 </a:t>
            </a:r>
            <a:r>
              <a:rPr lang="ko-KR" altLang="en-US" dirty="0" err="1" smtClean="0"/>
              <a:t>활동방을</a:t>
            </a:r>
            <a:r>
              <a:rPr lang="ko-KR" altLang="en-US" dirty="0" smtClean="0"/>
              <a:t> 넣어야 하는데</a:t>
            </a:r>
            <a:endParaRPr lang="en-US" altLang="ko-KR" dirty="0" smtClean="0"/>
          </a:p>
          <a:p>
            <a:r>
              <a:rPr lang="ko-KR" altLang="en-US" dirty="0" smtClean="0"/>
              <a:t>옆에 목록에서 제목을 클릭해서 들어 갈 수 있게 하고 일단 첫 화면에는 설명을 써놓는다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D035-1B01-44A5-A1E3-CC80E38C32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0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UN</a:t>
            </a:r>
            <a:r>
              <a:rPr lang="ko-KR" altLang="en-US" dirty="0" smtClean="0"/>
              <a:t>지정 기념일에 넣을 표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D035-1B01-44A5-A1E3-CC80E38C32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988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UN</a:t>
            </a:r>
            <a:r>
              <a:rPr lang="ko-KR" altLang="en-US" dirty="0" smtClean="0"/>
              <a:t>관련 학생활동</a:t>
            </a:r>
            <a:r>
              <a:rPr lang="en-US" altLang="ko-KR" dirty="0" smtClean="0"/>
              <a:t>1(</a:t>
            </a:r>
            <a:r>
              <a:rPr lang="ko-KR" altLang="en-US" dirty="0" smtClean="0"/>
              <a:t>가로로 배치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일단 이렇게 배치해보고 다른 게 좋은 건가 싶어서</a:t>
            </a:r>
            <a:r>
              <a:rPr lang="ko-KR" altLang="en-US" baseline="0" dirty="0" smtClean="0"/>
              <a:t> 다른 것도</a:t>
            </a:r>
            <a:r>
              <a:rPr lang="ko-KR" altLang="en-US" dirty="0" smtClean="0"/>
              <a:t> 만들기로 결정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D035-1B01-44A5-A1E3-CC80E38C32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9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UN</a:t>
            </a:r>
            <a:r>
              <a:rPr lang="ko-KR" altLang="en-US" dirty="0" smtClean="0"/>
              <a:t>관련 학생활동</a:t>
            </a:r>
            <a:r>
              <a:rPr lang="en-US" altLang="ko-KR" dirty="0" smtClean="0"/>
              <a:t>2(</a:t>
            </a:r>
            <a:r>
              <a:rPr lang="ko-KR" altLang="en-US" dirty="0" smtClean="0"/>
              <a:t>중심에 모으기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D035-1B01-44A5-A1E3-CC80E38C32B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6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A5E3-A5BA-4EAD-B108-BFA8C392BB3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0493-7C3F-493C-8080-5A84A68F3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9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A5E3-A5BA-4EAD-B108-BFA8C392BB3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0493-7C3F-493C-8080-5A84A68F3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9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A5E3-A5BA-4EAD-B108-BFA8C392BB3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0493-7C3F-493C-8080-5A84A68F3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7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A5E3-A5BA-4EAD-B108-BFA8C392BB3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0493-7C3F-493C-8080-5A84A68F326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1024414" y="-5871"/>
            <a:ext cx="10154332" cy="711953"/>
            <a:chOff x="-1" y="-5871"/>
            <a:chExt cx="12192001" cy="711953"/>
          </a:xfrm>
        </p:grpSpPr>
        <p:sp>
          <p:nvSpPr>
            <p:cNvPr id="19" name="직사각형 18"/>
            <p:cNvSpPr/>
            <p:nvPr/>
          </p:nvSpPr>
          <p:spPr>
            <a:xfrm>
              <a:off x="2037579" y="2579"/>
              <a:ext cx="10154421" cy="7035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-1" y="-5871"/>
              <a:ext cx="2037579" cy="7119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755811" y="2579"/>
              <a:ext cx="8696192" cy="703503"/>
              <a:chOff x="1742646" y="593284"/>
              <a:chExt cx="8696192" cy="869244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3409244" y="593284"/>
                <a:ext cx="0" cy="86924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5887155" y="593284"/>
                <a:ext cx="0" cy="86924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590845" y="593284"/>
                <a:ext cx="0" cy="86924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742646" y="805906"/>
                <a:ext cx="1065887" cy="45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분실물</a:t>
                </a:r>
                <a:endParaRPr lang="ko-KR" alt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78585" y="805906"/>
                <a:ext cx="118974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교실 예약</a:t>
                </a:r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42404" y="805906"/>
                <a:ext cx="984565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소명</a:t>
                </a:r>
                <a:r>
                  <a:rPr lang="en-US" altLang="ko-KR" dirty="0" smtClean="0"/>
                  <a:t>UN</a:t>
                </a:r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330843" y="802029"/>
                <a:ext cx="1107995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공지사항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8946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A5E3-A5BA-4EAD-B108-BFA8C392BB3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0493-7C3F-493C-8080-5A84A68F3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5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A5E3-A5BA-4EAD-B108-BFA8C392BB3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0493-7C3F-493C-8080-5A84A68F3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A5E3-A5BA-4EAD-B108-BFA8C392BB3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0493-7C3F-493C-8080-5A84A68F3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A5E3-A5BA-4EAD-B108-BFA8C392BB3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0493-7C3F-493C-8080-5A84A68F3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8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A5E3-A5BA-4EAD-B108-BFA8C392BB3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0493-7C3F-493C-8080-5A84A68F3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2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A5E3-A5BA-4EAD-B108-BFA8C392BB3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0493-7C3F-493C-8080-5A84A68F3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6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A5E3-A5BA-4EAD-B108-BFA8C392BB3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0493-7C3F-493C-8080-5A84A68F3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A5E3-A5BA-4EAD-B108-BFA8C392BB3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0493-7C3F-493C-8080-5A84A68F3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fa.go.kr/www/brd/m_3874/view.do?seq=32647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게시판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3650218" y="1907930"/>
            <a:ext cx="4816200" cy="4082074"/>
            <a:chOff x="2806233" y="1679331"/>
            <a:chExt cx="6161844" cy="4776666"/>
          </a:xfrm>
        </p:grpSpPr>
        <p:sp>
          <p:nvSpPr>
            <p:cNvPr id="19" name="직사각형 18"/>
            <p:cNvSpPr/>
            <p:nvPr/>
          </p:nvSpPr>
          <p:spPr>
            <a:xfrm>
              <a:off x="5887155" y="1679331"/>
              <a:ext cx="3080922" cy="2388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활동 이미지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06233" y="1679331"/>
              <a:ext cx="3080922" cy="2388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활동 이미지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87155" y="4067664"/>
              <a:ext cx="3080922" cy="2388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활동 이미지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06233" y="4067664"/>
              <a:ext cx="3080922" cy="2388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활동 이미지</a:t>
              </a:r>
              <a:endParaRPr lang="ko-KR" alt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83580" y="2328283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활동 설명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무엇을 하고 있는지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어떤 의도와 목적인지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쓸 예정인 공간</a:t>
            </a:r>
            <a:endParaRPr lang="en-US" altLang="ko-KR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983580" y="4369320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활동 설명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무엇을 하고 있는지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어떤 의도와 목적인지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쓸 예정인 공간</a:t>
            </a:r>
            <a:endParaRPr lang="en-US" altLang="ko-KR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8753171" y="2328283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활동 설명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무엇을 하고 있는지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어떤 의도와 목적인지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쓸 예정인 공간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8753171" y="4369320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활동 설명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무엇을 하고 있는지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어떤 의도와 목적인지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쓸 예정인 공간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42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665359" y="1723293"/>
            <a:ext cx="2002047" cy="165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활동 이미지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2059" y="1949605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활동 설명</a:t>
            </a:r>
            <a:endParaRPr lang="en-US" altLang="ko-KR" dirty="0"/>
          </a:p>
          <a:p>
            <a:pPr algn="ctr"/>
            <a:r>
              <a:rPr lang="ko-KR" altLang="en-US" dirty="0"/>
              <a:t>무엇을 하고 있는지</a:t>
            </a:r>
            <a:endParaRPr lang="en-US" altLang="ko-KR" dirty="0"/>
          </a:p>
          <a:p>
            <a:pPr algn="ctr"/>
            <a:r>
              <a:rPr lang="ko-KR" altLang="en-US" dirty="0"/>
              <a:t>어떤 의도와 목적인지</a:t>
            </a:r>
            <a:endParaRPr lang="en-US" altLang="ko-KR" dirty="0"/>
          </a:p>
          <a:p>
            <a:pPr algn="ctr"/>
            <a:r>
              <a:rPr lang="ko-KR" altLang="en-US" dirty="0"/>
              <a:t>쓸 예정인 공간</a:t>
            </a:r>
            <a:endParaRPr lang="en-US" altLang="ko-KR" dirty="0"/>
          </a:p>
        </p:txBody>
      </p:sp>
      <p:sp>
        <p:nvSpPr>
          <p:cNvPr id="31" name="직사각형 30"/>
          <p:cNvSpPr/>
          <p:nvPr/>
        </p:nvSpPr>
        <p:spPr>
          <a:xfrm>
            <a:off x="2665359" y="3596055"/>
            <a:ext cx="2002047" cy="165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활동 이미지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92059" y="3822367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활동 설명</a:t>
            </a:r>
            <a:endParaRPr lang="en-US" altLang="ko-KR" dirty="0"/>
          </a:p>
          <a:p>
            <a:pPr algn="ctr"/>
            <a:r>
              <a:rPr lang="ko-KR" altLang="en-US" dirty="0"/>
              <a:t>무엇을 하고 있는지</a:t>
            </a:r>
            <a:endParaRPr lang="en-US" altLang="ko-KR" dirty="0"/>
          </a:p>
          <a:p>
            <a:pPr algn="ctr"/>
            <a:r>
              <a:rPr lang="ko-KR" altLang="en-US" dirty="0"/>
              <a:t>어떤 의도와 목적인지</a:t>
            </a:r>
            <a:endParaRPr lang="en-US" altLang="ko-KR" dirty="0"/>
          </a:p>
          <a:p>
            <a:pPr algn="ctr"/>
            <a:r>
              <a:rPr lang="ko-KR" altLang="en-US" dirty="0"/>
              <a:t>쓸 예정인 공간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2665359" y="5468817"/>
            <a:ext cx="2002047" cy="165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활동 이미지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92059" y="5695129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활동 설명</a:t>
            </a:r>
            <a:endParaRPr lang="en-US" altLang="ko-KR" dirty="0"/>
          </a:p>
          <a:p>
            <a:pPr algn="ctr"/>
            <a:r>
              <a:rPr lang="ko-KR" altLang="en-US" dirty="0"/>
              <a:t>무엇을 하고 있는지</a:t>
            </a:r>
            <a:endParaRPr lang="en-US" altLang="ko-KR" dirty="0"/>
          </a:p>
          <a:p>
            <a:pPr algn="ctr"/>
            <a:r>
              <a:rPr lang="ko-KR" altLang="en-US" dirty="0"/>
              <a:t>어떤 의도와 목적인지</a:t>
            </a:r>
            <a:endParaRPr lang="en-US" altLang="ko-KR" dirty="0"/>
          </a:p>
          <a:p>
            <a:pPr algn="ctr"/>
            <a:r>
              <a:rPr lang="ko-KR" altLang="en-US" dirty="0"/>
              <a:t>쓸 예정인 공간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10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</a:t>
            </a:r>
            <a:r>
              <a:rPr lang="ko-KR" altLang="en-US" sz="2000" dirty="0" smtClean="0"/>
              <a:t>학생 </a:t>
            </a:r>
            <a:r>
              <a:rPr lang="en-US" altLang="ko-KR" sz="2000" dirty="0" smtClean="0"/>
              <a:t>UN</a:t>
            </a:r>
            <a:r>
              <a:rPr lang="ko-KR" altLang="en-US" sz="2000" dirty="0" smtClean="0"/>
              <a:t>활동 게시 공간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-&gt; </a:t>
            </a:r>
            <a:r>
              <a:rPr lang="ko-KR" altLang="en-US" sz="2000" dirty="0"/>
              <a:t>그림이나 사진 또는 </a:t>
            </a:r>
            <a:r>
              <a:rPr lang="ko-KR" altLang="en-US" sz="2000" dirty="0" smtClean="0"/>
              <a:t>영상같은 제작물을 </a:t>
            </a:r>
            <a:r>
              <a:rPr lang="ko-KR" altLang="en-US" sz="2000" dirty="0"/>
              <a:t>올릴 수 있는 공간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 smtClean="0"/>
              <a:t>토론 공간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-&gt;</a:t>
            </a:r>
            <a:r>
              <a:rPr lang="en-US" altLang="ko-KR" sz="2000" dirty="0" smtClean="0"/>
              <a:t>UN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사이트에 올라오는 뉴스에 대한 토론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그 일에 대해 학교에서 했으면 하는 활동을 나누는 공간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3.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6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328235" y="1521064"/>
            <a:ext cx="862525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86407" y="1525955"/>
            <a:ext cx="2029458" cy="2927839"/>
            <a:chOff x="-316523" y="2057400"/>
            <a:chExt cx="3629948" cy="309489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-316523" y="2057400"/>
              <a:ext cx="3094892" cy="30948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-123092" y="2250831"/>
              <a:ext cx="2708031" cy="27080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2892666"/>
              <a:ext cx="250580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0" y="3569674"/>
              <a:ext cx="250580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0" y="4237889"/>
              <a:ext cx="250580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75" y="2544963"/>
              <a:ext cx="3086388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UN/</a:t>
              </a:r>
              <a:r>
                <a:rPr lang="ko-KR" altLang="en-US" sz="1200" dirty="0" smtClean="0"/>
                <a:t>유네스코학교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7838" y="3186799"/>
              <a:ext cx="2731308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</a:t>
              </a:r>
              <a:r>
                <a:rPr lang="ko-KR" altLang="en-US" sz="1200" dirty="0" smtClean="0"/>
                <a:t>지정 기념일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67" y="3793433"/>
              <a:ext cx="3192916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</a:t>
              </a:r>
              <a:r>
                <a:rPr lang="ko-KR" altLang="en-US" sz="1200" dirty="0" smtClean="0"/>
                <a:t>관련 학생 활동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1525" y="4483643"/>
              <a:ext cx="3121900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활동방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이름 미정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28235" y="2535096"/>
            <a:ext cx="1767254" cy="2572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활동이미지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614235" y="2535096"/>
            <a:ext cx="1767254" cy="2572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활동이미지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900235" y="2535096"/>
            <a:ext cx="1767254" cy="2572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활동이미지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186235" y="2535096"/>
            <a:ext cx="1767254" cy="2572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활동이미지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24950" y="1521064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문구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게시판 제목같은 느낌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3388" y="2028080"/>
            <a:ext cx="96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더보기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9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117710" y="1591408"/>
            <a:ext cx="9444175" cy="478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68433" y="1358898"/>
            <a:ext cx="5181601" cy="55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416853" y="2149234"/>
            <a:ext cx="1890347" cy="18903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의견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774066" y="2149234"/>
            <a:ext cx="1890347" cy="18903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의견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129294" y="2149234"/>
            <a:ext cx="1890347" cy="18903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의견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484522" y="2149234"/>
            <a:ext cx="1890347" cy="18903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의견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416853" y="4241803"/>
            <a:ext cx="1890347" cy="18903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의견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4774066" y="4241803"/>
            <a:ext cx="1890347" cy="18903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의견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129294" y="4241803"/>
            <a:ext cx="1890347" cy="18903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의견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9484522" y="4241803"/>
            <a:ext cx="1890347" cy="18903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의견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86407" y="1525955"/>
            <a:ext cx="2029458" cy="2927839"/>
            <a:chOff x="-316523" y="2057400"/>
            <a:chExt cx="3629948" cy="309489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-316523" y="2057400"/>
              <a:ext cx="3094892" cy="30948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123092" y="2250831"/>
              <a:ext cx="2708031" cy="27080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0" y="2892666"/>
              <a:ext cx="250580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0" y="3569674"/>
              <a:ext cx="250580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0" y="4237889"/>
              <a:ext cx="250580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475" y="2544963"/>
              <a:ext cx="3086388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UN/</a:t>
              </a:r>
              <a:r>
                <a:rPr lang="ko-KR" altLang="en-US" sz="1200" dirty="0" smtClean="0"/>
                <a:t>유네스코학교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7838" y="3186799"/>
              <a:ext cx="2731308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</a:t>
              </a:r>
              <a:r>
                <a:rPr lang="ko-KR" altLang="en-US" sz="1200" dirty="0" smtClean="0"/>
                <a:t>지정 기념일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67" y="3793433"/>
              <a:ext cx="3192916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</a:t>
              </a:r>
              <a:r>
                <a:rPr lang="ko-KR" altLang="en-US" sz="1200" dirty="0" smtClean="0"/>
                <a:t>관련 학생 활동</a:t>
              </a:r>
              <a:endParaRPr lang="ko-KR" alt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1525" y="4483643"/>
              <a:ext cx="3121900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활동방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이름 미정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4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소명</a:t>
            </a:r>
            <a:r>
              <a:rPr lang="en-US" altLang="ko-KR" dirty="0" smtClean="0"/>
              <a:t>UN</a:t>
            </a:r>
            <a:r>
              <a:rPr lang="ko-KR" altLang="en-US" dirty="0" smtClean="0"/>
              <a:t>공간 목록 보이게 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목록 크기를 줄이거나 비율조정하기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토론 공간 들어가기 전 선택창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일반게시판처럼 클릭해서 들어갈 수 있는 </a:t>
            </a:r>
            <a:r>
              <a:rPr lang="ko-KR" altLang="en-US" smtClean="0"/>
              <a:t>화면 만들기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84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색을 어떤걸 넣으면 좋을지 정말 모르겠음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보기 </a:t>
            </a:r>
            <a:r>
              <a:rPr lang="ko-KR" altLang="en-US" sz="2000" dirty="0" err="1" smtClean="0"/>
              <a:t>편할려면</a:t>
            </a:r>
            <a:r>
              <a:rPr lang="ko-KR" altLang="en-US" sz="2000" dirty="0" smtClean="0"/>
              <a:t> 색이 좀 </a:t>
            </a:r>
            <a:r>
              <a:rPr lang="ko-KR" altLang="en-US" sz="2000" dirty="0" err="1" smtClean="0"/>
              <a:t>연한걸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써야할거</a:t>
            </a:r>
            <a:r>
              <a:rPr lang="ko-KR" altLang="en-US" sz="2000" dirty="0" smtClean="0"/>
              <a:t> 같은데 </a:t>
            </a:r>
            <a:r>
              <a:rPr lang="ko-KR" altLang="en-US" sz="2000" dirty="0" err="1" smtClean="0"/>
              <a:t>어떤게</a:t>
            </a:r>
            <a:r>
              <a:rPr lang="ko-KR" altLang="en-US" sz="2000" dirty="0" smtClean="0"/>
              <a:t> 어울리는건지 모르겠음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일단 생각한대로 최대한 만들긴 했는데 잘 표현이 됐는지는 잘 모르겠음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2.UN</a:t>
            </a:r>
            <a:r>
              <a:rPr lang="ko-KR" altLang="en-US" sz="2000" dirty="0" smtClean="0"/>
              <a:t>활동 게시판 내용을 뭐로 해야할까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250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24415" y="4955538"/>
            <a:ext cx="3597462" cy="169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17595" y="2579"/>
            <a:ext cx="8438084" cy="70350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4414" y="-5871"/>
            <a:ext cx="1693180" cy="7119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314429" y="2579"/>
            <a:ext cx="7226330" cy="703503"/>
            <a:chOff x="1742646" y="593284"/>
            <a:chExt cx="8696192" cy="86924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409244" y="593284"/>
              <a:ext cx="0" cy="8692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87155" y="593284"/>
              <a:ext cx="0" cy="8692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590845" y="593284"/>
              <a:ext cx="0" cy="8692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2646" y="805906"/>
              <a:ext cx="1065887" cy="456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분실물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78585" y="805906"/>
              <a:ext cx="1189749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교실 예약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42404" y="805906"/>
              <a:ext cx="9845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소명</a:t>
              </a:r>
              <a:r>
                <a:rPr lang="en-US" altLang="ko-KR" dirty="0" smtClean="0"/>
                <a:t>UN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0843" y="802029"/>
              <a:ext cx="110799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공지사항</a:t>
              </a:r>
              <a:endParaRPr lang="ko-KR" altLang="en-US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24414" y="1475066"/>
            <a:ext cx="10143172" cy="327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문구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666768" y="4463935"/>
            <a:ext cx="151477" cy="1514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928720" y="4463934"/>
            <a:ext cx="151477" cy="1514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갈매기형 수장 33"/>
          <p:cNvSpPr/>
          <p:nvPr/>
        </p:nvSpPr>
        <p:spPr>
          <a:xfrm>
            <a:off x="10698480" y="2610197"/>
            <a:ext cx="299258" cy="723207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갈매기형 수장 34"/>
          <p:cNvSpPr/>
          <p:nvPr/>
        </p:nvSpPr>
        <p:spPr>
          <a:xfrm rot="10800000">
            <a:off x="1197033" y="2610197"/>
            <a:ext cx="299258" cy="723207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7666" y="4963711"/>
            <a:ext cx="240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최근 게시물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65699" y="4955538"/>
            <a:ext cx="1926041" cy="763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분실물 글쓰기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965699" y="5886053"/>
            <a:ext cx="1926041" cy="763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교실 예약하기</a:t>
            </a:r>
            <a:endParaRPr lang="ko-KR" altLang="en-US" dirty="0"/>
          </a:p>
        </p:txBody>
      </p:sp>
      <p:sp>
        <p:nvSpPr>
          <p:cNvPr id="54" name="순서도: 대체 처리 53"/>
          <p:cNvSpPr/>
          <p:nvPr/>
        </p:nvSpPr>
        <p:spPr>
          <a:xfrm>
            <a:off x="1197033" y="5279661"/>
            <a:ext cx="3250276" cy="127076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B0F0"/>
                </a:solidFill>
              </a:rPr>
              <a:t>게시물 제목</a:t>
            </a:r>
            <a:r>
              <a:rPr lang="en-US" altLang="ko-KR" sz="1400" dirty="0" smtClean="0">
                <a:solidFill>
                  <a:srgbClr val="00B0F0"/>
                </a:solidFill>
              </a:rPr>
              <a:t>	/</a:t>
            </a:r>
            <a:r>
              <a:rPr lang="ko-KR" altLang="en-US" sz="1400" dirty="0" smtClean="0">
                <a:solidFill>
                  <a:srgbClr val="00B0F0"/>
                </a:solidFill>
              </a:rPr>
              <a:t>게시물 날짜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B0F0"/>
                </a:solidFill>
              </a:rPr>
              <a:t>게시물 제목</a:t>
            </a:r>
            <a:r>
              <a:rPr lang="en-US" altLang="ko-KR" sz="1400" dirty="0" smtClean="0">
                <a:solidFill>
                  <a:srgbClr val="00B0F0"/>
                </a:solidFill>
              </a:rPr>
              <a:t>	/</a:t>
            </a:r>
            <a:r>
              <a:rPr lang="ko-KR" altLang="en-US" sz="1400" dirty="0" smtClean="0">
                <a:solidFill>
                  <a:srgbClr val="00B0F0"/>
                </a:solidFill>
              </a:rPr>
              <a:t>게시물 날짜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B0F0"/>
                </a:solidFill>
              </a:rPr>
              <a:t>게시물 제목</a:t>
            </a:r>
            <a:r>
              <a:rPr lang="en-US" altLang="ko-KR" sz="1400" dirty="0" smtClean="0">
                <a:solidFill>
                  <a:srgbClr val="00B0F0"/>
                </a:solidFill>
              </a:rPr>
              <a:t>	/</a:t>
            </a:r>
            <a:r>
              <a:rPr lang="ko-KR" altLang="en-US" sz="1400" dirty="0" smtClean="0">
                <a:solidFill>
                  <a:srgbClr val="00B0F0"/>
                </a:solidFill>
              </a:rPr>
              <a:t>게시물 날짜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B0F0"/>
                </a:solidFill>
              </a:rPr>
              <a:t>게시물 제목</a:t>
            </a:r>
            <a:r>
              <a:rPr lang="en-US" altLang="ko-KR" sz="1400" dirty="0" smtClean="0">
                <a:solidFill>
                  <a:srgbClr val="00B0F0"/>
                </a:solidFill>
              </a:rPr>
              <a:t>	/</a:t>
            </a:r>
            <a:r>
              <a:rPr lang="ko-KR" altLang="en-US" sz="1400" dirty="0" smtClean="0">
                <a:solidFill>
                  <a:srgbClr val="00B0F0"/>
                </a:solidFill>
              </a:rPr>
              <a:t>게시물 날짜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B0F0"/>
                </a:solidFill>
              </a:rPr>
              <a:t>게시물 제목</a:t>
            </a:r>
            <a:r>
              <a:rPr lang="en-US" altLang="ko-KR" sz="1400" dirty="0" smtClean="0">
                <a:solidFill>
                  <a:srgbClr val="00B0F0"/>
                </a:solidFill>
              </a:rPr>
              <a:t>	/</a:t>
            </a:r>
            <a:r>
              <a:rPr lang="ko-KR" altLang="en-US" sz="1400" dirty="0" smtClean="0">
                <a:solidFill>
                  <a:srgbClr val="00B0F0"/>
                </a:solidFill>
              </a:rPr>
              <a:t>게시물 날짜</a:t>
            </a:r>
            <a:endParaRPr lang="en-US" altLang="ko-KR" sz="1400" dirty="0" smtClean="0">
              <a:solidFill>
                <a:srgbClr val="00B0F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13394" y="4955538"/>
            <a:ext cx="3942285" cy="169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246645" y="4963711"/>
            <a:ext cx="263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불편한 점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질문사항</a:t>
            </a:r>
            <a:endParaRPr lang="ko-KR" altLang="en-US" sz="1400" dirty="0"/>
          </a:p>
        </p:txBody>
      </p:sp>
      <p:sp>
        <p:nvSpPr>
          <p:cNvPr id="58" name="순서도: 대체 처리 57"/>
          <p:cNvSpPr/>
          <p:nvPr/>
        </p:nvSpPr>
        <p:spPr>
          <a:xfrm>
            <a:off x="7386012" y="5279661"/>
            <a:ext cx="3561821" cy="127076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</a:rPr>
              <a:t>의견 쓰는 곳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190672" y="4463934"/>
            <a:ext cx="151477" cy="1514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845902" y="49677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더보기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219788" y="1427303"/>
            <a:ext cx="685800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검색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버튼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020407" y="1427303"/>
            <a:ext cx="3001878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내용 입력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00952"/>
              </p:ext>
            </p:extLst>
          </p:nvPr>
        </p:nvGraphicFramePr>
        <p:xfrm>
          <a:off x="1025702" y="2069707"/>
          <a:ext cx="10153132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1552">
                  <a:extLst>
                    <a:ext uri="{9D8B030D-6E8A-4147-A177-3AD203B41FA5}">
                      <a16:colId xmlns:a16="http://schemas.microsoft.com/office/drawing/2014/main" val="1103673532"/>
                    </a:ext>
                  </a:extLst>
                </a:gridCol>
                <a:gridCol w="5618284">
                  <a:extLst>
                    <a:ext uri="{9D8B030D-6E8A-4147-A177-3AD203B41FA5}">
                      <a16:colId xmlns:a16="http://schemas.microsoft.com/office/drawing/2014/main" val="1262337150"/>
                    </a:ext>
                  </a:extLst>
                </a:gridCol>
                <a:gridCol w="1608993">
                  <a:extLst>
                    <a:ext uri="{9D8B030D-6E8A-4147-A177-3AD203B41FA5}">
                      <a16:colId xmlns:a16="http://schemas.microsoft.com/office/drawing/2014/main" val="1689617874"/>
                    </a:ext>
                  </a:extLst>
                </a:gridCol>
                <a:gridCol w="2184303">
                  <a:extLst>
                    <a:ext uri="{9D8B030D-6E8A-4147-A177-3AD203B41FA5}">
                      <a16:colId xmlns:a16="http://schemas.microsoft.com/office/drawing/2014/main" val="183397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 날짜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6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8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0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6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3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3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7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이어폰 주인을 찾습니다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문근영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2022.10.26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4974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89168" y="6348047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1 2 3 4 5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2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24414" y="1503485"/>
            <a:ext cx="10154421" cy="505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69377" y="1600200"/>
            <a:ext cx="6945923" cy="325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제목 입력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69377" y="2022230"/>
            <a:ext cx="9794631" cy="4380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내용 입력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60263" y="1600200"/>
            <a:ext cx="1414501" cy="325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사진 삽입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19549" y="1600200"/>
            <a:ext cx="1244459" cy="325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게시하기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24414" y="1494692"/>
            <a:ext cx="1015442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이어폰 주인을 찾습니다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작성자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문근영</a:t>
            </a:r>
            <a:r>
              <a:rPr lang="en-US" altLang="ko-KR" dirty="0" smtClean="0"/>
              <a:t>								</a:t>
            </a:r>
            <a:r>
              <a:rPr lang="en-US" altLang="ko-KR" dirty="0"/>
              <a:t> </a:t>
            </a:r>
            <a:r>
              <a:rPr lang="en-US" altLang="ko-KR" dirty="0" smtClean="0"/>
              <a:t>     2022/10/26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24414" y="2242039"/>
            <a:ext cx="10154421" cy="3789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물건 사진</a:t>
            </a:r>
            <a:endParaRPr lang="en-US" altLang="ko-KR" dirty="0"/>
          </a:p>
          <a:p>
            <a:r>
              <a:rPr lang="ko-KR" altLang="en-US" dirty="0" err="1" smtClean="0"/>
              <a:t>발견시간</a:t>
            </a:r>
            <a:endParaRPr lang="en-US" altLang="ko-KR" dirty="0" smtClean="0"/>
          </a:p>
          <a:p>
            <a:r>
              <a:rPr lang="ko-KR" altLang="en-US" dirty="0" smtClean="0"/>
              <a:t>발견장소</a:t>
            </a:r>
            <a:endParaRPr lang="en-US" altLang="ko-KR" dirty="0" smtClean="0"/>
          </a:p>
          <a:p>
            <a:r>
              <a:rPr lang="ko-KR" altLang="en-US" dirty="0" smtClean="0"/>
              <a:t>물건 현재 위치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예시문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교시에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반 교실에서 이어폰 잃어버린 사람을 찾습니다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바깥 창문 기준으로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줄 가운데 책상 위에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교탁 안에 보관하고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711575" y="6176963"/>
            <a:ext cx="1195754" cy="5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이전글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983081" y="6176963"/>
            <a:ext cx="1195754" cy="5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다음글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7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24414" y="1617785"/>
            <a:ext cx="5490686" cy="217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711836"/>
              </p:ext>
            </p:extLst>
          </p:nvPr>
        </p:nvGraphicFramePr>
        <p:xfrm>
          <a:off x="1119365" y="1987061"/>
          <a:ext cx="5300785" cy="13100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00785">
                  <a:extLst>
                    <a:ext uri="{9D8B030D-6E8A-4147-A177-3AD203B41FA5}">
                      <a16:colId xmlns:a16="http://schemas.microsoft.com/office/drawing/2014/main" val="1736572186"/>
                    </a:ext>
                  </a:extLst>
                </a:gridCol>
              </a:tblGrid>
              <a:tr h="436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사용자는 누구인가요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847911"/>
                  </a:ext>
                </a:extLst>
              </a:tr>
              <a:tr h="436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어떤 용도로 사용하시나요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90228"/>
                  </a:ext>
                </a:extLst>
              </a:tr>
              <a:tr h="436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언제 사용하시나요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3531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5710082" y="2102499"/>
            <a:ext cx="500027" cy="1074783"/>
            <a:chOff x="5733717" y="4933622"/>
            <a:chExt cx="500027" cy="1074783"/>
          </a:xfrm>
        </p:grpSpPr>
        <p:sp>
          <p:nvSpPr>
            <p:cNvPr id="18" name="갈매기형 수장 17"/>
            <p:cNvSpPr/>
            <p:nvPr/>
          </p:nvSpPr>
          <p:spPr>
            <a:xfrm rot="5400000">
              <a:off x="5896375" y="4770964"/>
              <a:ext cx="174712" cy="500027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갈매기형 수장 18"/>
            <p:cNvSpPr/>
            <p:nvPr/>
          </p:nvSpPr>
          <p:spPr>
            <a:xfrm rot="5400000">
              <a:off x="5896375" y="5223198"/>
              <a:ext cx="174712" cy="500027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 rot="5400000">
              <a:off x="5896375" y="5671035"/>
              <a:ext cx="174712" cy="500027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472850" y="3429000"/>
            <a:ext cx="947300" cy="329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완료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624" y="4479994"/>
            <a:ext cx="3728503" cy="270739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91" y="1805845"/>
            <a:ext cx="3488436" cy="264306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024414" y="4070838"/>
            <a:ext cx="2606809" cy="1389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08291" y="4070838"/>
            <a:ext cx="2606809" cy="13891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366901" y="1525955"/>
            <a:ext cx="8774014" cy="486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UN</a:t>
            </a:r>
            <a:r>
              <a:rPr lang="ko-KR" altLang="en-US" sz="2400" b="1" dirty="0"/>
              <a:t>이란</a:t>
            </a:r>
            <a:r>
              <a:rPr lang="en-US" altLang="ko-KR" sz="2400" b="1" dirty="0" smtClean="0"/>
              <a:t>?</a:t>
            </a:r>
          </a:p>
          <a:p>
            <a:r>
              <a:rPr lang="en-US" altLang="ko-KR" sz="2400" b="1" dirty="0" smtClean="0"/>
              <a:t>  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공식 로고 사진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    </a:t>
            </a:r>
            <a:r>
              <a:rPr lang="ko-KR" altLang="en-US" dirty="0" smtClean="0"/>
              <a:t>어째서</a:t>
            </a:r>
            <a:r>
              <a:rPr lang="en-US" altLang="ko-KR" dirty="0"/>
              <a:t> </a:t>
            </a:r>
            <a:r>
              <a:rPr lang="ko-KR" altLang="en-US" dirty="0" smtClean="0"/>
              <a:t>어떻게 만들어졌는가</a:t>
            </a:r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최근 활동</a:t>
            </a:r>
            <a:endParaRPr lang="en-US" altLang="ko-KR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유네스코 학교란</a:t>
            </a:r>
            <a:r>
              <a:rPr lang="en-US" altLang="ko-KR" sz="2400" b="1" dirty="0" smtClean="0"/>
              <a:t>?</a:t>
            </a:r>
          </a:p>
          <a:p>
            <a:r>
              <a:rPr lang="en-US" altLang="ko-KR" sz="2400" b="1" dirty="0" smtClean="0"/>
              <a:t>   </a:t>
            </a:r>
            <a:r>
              <a:rPr lang="en-US" altLang="ko-KR" dirty="0"/>
              <a:t>(</a:t>
            </a:r>
            <a:r>
              <a:rPr lang="ko-KR" altLang="en-US" dirty="0" err="1"/>
              <a:t>소명여고</a:t>
            </a:r>
            <a:r>
              <a:rPr lang="ko-KR" altLang="en-US" dirty="0"/>
              <a:t> 홈페이지 유네스코학교 사진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무엇인가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소명은 언제부터 유네스코 학교였는가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더 </a:t>
            </a:r>
            <a:r>
              <a:rPr lang="ko-KR" altLang="en-US" dirty="0" err="1" smtClean="0"/>
              <a:t>자세한게</a:t>
            </a:r>
            <a:r>
              <a:rPr lang="ko-KR" altLang="en-US" dirty="0" smtClean="0"/>
              <a:t> 궁금하다면 </a:t>
            </a:r>
            <a:r>
              <a:rPr lang="ko-KR" altLang="en-US" dirty="0" err="1" smtClean="0"/>
              <a:t>소명여고</a:t>
            </a:r>
            <a:r>
              <a:rPr lang="ko-KR" altLang="en-US" dirty="0" smtClean="0"/>
              <a:t> 홈페이지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링크걸기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sz="2400" b="1" dirty="0"/>
          </a:p>
          <a:p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86407" y="1525955"/>
            <a:ext cx="2029458" cy="2927839"/>
            <a:chOff x="-316523" y="2057400"/>
            <a:chExt cx="3629948" cy="3094892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-316523" y="2057400"/>
              <a:ext cx="3094892" cy="30948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123092" y="2250831"/>
              <a:ext cx="2708031" cy="27080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0" y="2892666"/>
              <a:ext cx="250580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0" y="3569674"/>
              <a:ext cx="250580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0" y="4237889"/>
              <a:ext cx="250580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1475" y="2544963"/>
              <a:ext cx="3086388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UN/</a:t>
              </a:r>
              <a:r>
                <a:rPr lang="ko-KR" altLang="en-US" sz="1200" dirty="0" smtClean="0"/>
                <a:t>유네스코학교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838" y="3186799"/>
              <a:ext cx="2731308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</a:t>
              </a:r>
              <a:r>
                <a:rPr lang="ko-KR" altLang="en-US" sz="1200" dirty="0" smtClean="0"/>
                <a:t>지정 기념일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567" y="3793433"/>
              <a:ext cx="3192916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</a:t>
              </a:r>
              <a:r>
                <a:rPr lang="ko-KR" altLang="en-US" sz="1200" dirty="0" smtClean="0"/>
                <a:t>관련 학생 활동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1525" y="4483643"/>
              <a:ext cx="3121900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활동방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이름 미정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85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71800" y="7262446"/>
            <a:ext cx="8701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날짜랑</a:t>
            </a:r>
            <a:r>
              <a:rPr lang="ko-KR" altLang="en-US" dirty="0" smtClean="0"/>
              <a:t> 기념일 이름만 있는 표만 있으면 너무 내용이 </a:t>
            </a:r>
            <a:r>
              <a:rPr lang="ko-KR" altLang="en-US" dirty="0" err="1" smtClean="0"/>
              <a:t>없어보이지</a:t>
            </a:r>
            <a:r>
              <a:rPr lang="ko-KR" altLang="en-US" dirty="0" smtClean="0"/>
              <a:t> 않을까</a:t>
            </a:r>
            <a:endParaRPr lang="en-US" altLang="ko-KR" dirty="0" smtClean="0"/>
          </a:p>
          <a:p>
            <a:r>
              <a:rPr lang="ko-KR" altLang="en-US" dirty="0" smtClean="0"/>
              <a:t>추가로 넣을 </a:t>
            </a:r>
            <a:r>
              <a:rPr lang="ko-KR" altLang="en-US" dirty="0" err="1" smtClean="0"/>
              <a:t>만한건</a:t>
            </a:r>
            <a:r>
              <a:rPr lang="ko-KR" altLang="en-US" dirty="0" smtClean="0"/>
              <a:t> 활동인데 활동 없는 날들도 있고 아님 </a:t>
            </a:r>
            <a:r>
              <a:rPr lang="ko-KR" altLang="en-US" dirty="0" err="1" smtClean="0"/>
              <a:t>지정이유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다 만들 수는 없으니까 기념일도 선별을 해야하는데 잘 안 알려져 있는 기념일이나</a:t>
            </a:r>
            <a:endParaRPr lang="en-US" altLang="ko-KR" dirty="0" smtClean="0"/>
          </a:p>
          <a:p>
            <a:r>
              <a:rPr lang="ko-KR" altLang="en-US" dirty="0" smtClean="0"/>
              <a:t>최근에 더 관심이 갔으면 하는 분야로 고를까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042421" y="6930245"/>
            <a:ext cx="681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https://www.mofa.go.kr/www/brd/m_3874/view.do?seq=326477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0" y="1007209"/>
            <a:ext cx="2029458" cy="2927839"/>
            <a:chOff x="-316523" y="2057400"/>
            <a:chExt cx="3629948" cy="3094892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-316523" y="2057400"/>
              <a:ext cx="3094892" cy="30948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23092" y="2250831"/>
              <a:ext cx="2708031" cy="27080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0" y="2892666"/>
              <a:ext cx="250580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0" y="3569674"/>
              <a:ext cx="250580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0" y="4237889"/>
              <a:ext cx="250580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1475" y="2544963"/>
              <a:ext cx="3086388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UN/</a:t>
              </a:r>
              <a:r>
                <a:rPr lang="ko-KR" altLang="en-US" sz="1200" dirty="0" smtClean="0"/>
                <a:t>유네스코학교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838" y="3186799"/>
              <a:ext cx="2731308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</a:t>
              </a:r>
              <a:r>
                <a:rPr lang="ko-KR" altLang="en-US" sz="1200" dirty="0" smtClean="0"/>
                <a:t>지정 기념일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567" y="3793433"/>
              <a:ext cx="3192916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</a:t>
              </a:r>
              <a:r>
                <a:rPr lang="ko-KR" altLang="en-US" sz="1200" dirty="0" smtClean="0"/>
                <a:t>관련 학생 활동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1525" y="4483643"/>
              <a:ext cx="3121900" cy="29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활동방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이름 미정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40217"/>
              </p:ext>
            </p:extLst>
          </p:nvPr>
        </p:nvGraphicFramePr>
        <p:xfrm>
          <a:off x="1931303" y="1379416"/>
          <a:ext cx="10167134" cy="48836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9615">
                  <a:extLst>
                    <a:ext uri="{9D8B030D-6E8A-4147-A177-3AD203B41FA5}">
                      <a16:colId xmlns:a16="http://schemas.microsoft.com/office/drawing/2014/main" val="2804121408"/>
                    </a:ext>
                  </a:extLst>
                </a:gridCol>
                <a:gridCol w="4062029">
                  <a:extLst>
                    <a:ext uri="{9D8B030D-6E8A-4147-A177-3AD203B41FA5}">
                      <a16:colId xmlns:a16="http://schemas.microsoft.com/office/drawing/2014/main" val="240436375"/>
                    </a:ext>
                  </a:extLst>
                </a:gridCol>
                <a:gridCol w="4945490">
                  <a:extLst>
                    <a:ext uri="{9D8B030D-6E8A-4147-A177-3AD203B41FA5}">
                      <a16:colId xmlns:a16="http://schemas.microsoft.com/office/drawing/2014/main" val="2486347174"/>
                    </a:ext>
                  </a:extLst>
                </a:gridCol>
              </a:tblGrid>
              <a:tr h="311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기념일 이름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지정 이유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extLst>
                  <a:ext uri="{0D108BD9-81ED-4DB2-BD59-A6C34878D82A}">
                    <a16:rowId xmlns:a16="http://schemas.microsoft.com/office/drawing/2014/main" val="998515561"/>
                  </a:ext>
                </a:extLst>
              </a:tr>
              <a:tr h="359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3/22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세계 물의 날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인구와 경제활동의 증가로 인한 수질오염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extLst>
                  <a:ext uri="{0D108BD9-81ED-4DB2-BD59-A6C34878D82A}">
                    <a16:rowId xmlns:a16="http://schemas.microsoft.com/office/drawing/2014/main" val="970156495"/>
                  </a:ext>
                </a:extLst>
              </a:tr>
              <a:tr h="359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4/22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지구의 날</a:t>
                      </a:r>
                      <a:endParaRPr lang="en-US" altLang="ko-KR" sz="1200" dirty="0" smtClean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지구환경오염문제의 심각성 알리기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extLst>
                  <a:ext uri="{0D108BD9-81ED-4DB2-BD59-A6C34878D82A}">
                    <a16:rowId xmlns:a16="http://schemas.microsoft.com/office/drawing/2014/main" val="4191685274"/>
                  </a:ext>
                </a:extLst>
              </a:tr>
              <a:tr h="359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5/22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세계 생물 다양성의 날</a:t>
                      </a:r>
                      <a:endParaRPr lang="en-US" altLang="ko-KR" sz="1200" dirty="0" smtClean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생물의 다양성에 대한 이해와 보존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extLst>
                  <a:ext uri="{0D108BD9-81ED-4DB2-BD59-A6C34878D82A}">
                    <a16:rowId xmlns:a16="http://schemas.microsoft.com/office/drawing/2014/main" val="1757847288"/>
                  </a:ext>
                </a:extLst>
              </a:tr>
              <a:tr h="359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6/5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세계 환경의 날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국제사회가 지구환경보전을 위해 공동노력을 다짐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extLst>
                  <a:ext uri="{0D108BD9-81ED-4DB2-BD59-A6C34878D82A}">
                    <a16:rowId xmlns:a16="http://schemas.microsoft.com/office/drawing/2014/main" val="3228532582"/>
                  </a:ext>
                </a:extLst>
              </a:tr>
              <a:tr h="514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6/8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세계 해양의 날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지구 표면의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덮고 있는 바다의 소중함을 일깨우기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extLst>
                  <a:ext uri="{0D108BD9-81ED-4DB2-BD59-A6C34878D82A}">
                    <a16:rowId xmlns:a16="http://schemas.microsoft.com/office/drawing/2014/main" val="2798138009"/>
                  </a:ext>
                </a:extLst>
              </a:tr>
              <a:tr h="359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6/17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세계 사막화 방지의 날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사막화방지협약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채택일을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기념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extLst>
                  <a:ext uri="{0D108BD9-81ED-4DB2-BD59-A6C34878D82A}">
                    <a16:rowId xmlns:a16="http://schemas.microsoft.com/office/drawing/2014/main" val="3913000056"/>
                  </a:ext>
                </a:extLst>
              </a:tr>
              <a:tr h="359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9/16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세계 오존층 보호의 날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점차 파괴되어 가는 오존층을 보호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extLst>
                  <a:ext uri="{0D108BD9-81ED-4DB2-BD59-A6C34878D82A}">
                    <a16:rowId xmlns:a16="http://schemas.microsoft.com/office/drawing/2014/main" val="3585388423"/>
                  </a:ext>
                </a:extLst>
              </a:tr>
              <a:tr h="514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10/13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세계 자연재해 감소의 날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많은 재해 복구 지역 사회와 국가를 건설하는 데 참여하도록 권장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extLst>
                  <a:ext uri="{0D108BD9-81ED-4DB2-BD59-A6C34878D82A}">
                    <a16:rowId xmlns:a16="http://schemas.microsoft.com/office/drawing/2014/main" val="3208732701"/>
                  </a:ext>
                </a:extLst>
              </a:tr>
              <a:tr h="359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10/16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세계 식량의 날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국제 연합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식량 농업 기구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(FAO)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창설된 것을 기념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extLst>
                  <a:ext uri="{0D108BD9-81ED-4DB2-BD59-A6C34878D82A}">
                    <a16:rowId xmlns:a16="http://schemas.microsoft.com/office/drawing/2014/main" val="2111110372"/>
                  </a:ext>
                </a:extLst>
              </a:tr>
              <a:tr h="668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11/6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전쟁과 무력 충돌로 인한 환경 착취를 방지하기 위한 국제 예방의 날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전쟁과 무력 충돌로 환경에 미치는 영향을 방지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천연 자원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착취를 목적으로 하는 분쟁을 예방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extLst>
                  <a:ext uri="{0D108BD9-81ED-4DB2-BD59-A6C34878D82A}">
                    <a16:rowId xmlns:a16="http://schemas.microsoft.com/office/drawing/2014/main" val="926129851"/>
                  </a:ext>
                </a:extLst>
              </a:tr>
              <a:tr h="356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12/11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국제 산의 날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산의 가치와 중요성을 널리 알리고 산을 보호</a:t>
                      </a:r>
                      <a:endParaRPr lang="ko-KR" altLang="en-US" sz="1200" dirty="0"/>
                    </a:p>
                  </a:txBody>
                  <a:tcPr marL="61235" marR="61235" marT="30619" marB="30619" anchor="ctr"/>
                </a:tc>
                <a:extLst>
                  <a:ext uri="{0D108BD9-81ED-4DB2-BD59-A6C34878D82A}">
                    <a16:rowId xmlns:a16="http://schemas.microsoft.com/office/drawing/2014/main" val="328306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8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024414" y="1688124"/>
            <a:ext cx="2219948" cy="284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활동 이미지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3971" y="4752313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활동 설명</a:t>
            </a:r>
            <a:endParaRPr lang="en-US" altLang="ko-KR" dirty="0" smtClean="0"/>
          </a:p>
          <a:p>
            <a:pPr algn="ctr"/>
            <a:r>
              <a:rPr lang="ko-KR" altLang="en-US" dirty="0"/>
              <a:t>무엇을 하고 있는지</a:t>
            </a:r>
            <a:endParaRPr lang="en-US" altLang="ko-KR" dirty="0"/>
          </a:p>
          <a:p>
            <a:pPr algn="ctr"/>
            <a:r>
              <a:rPr lang="ko-KR" altLang="en-US" dirty="0"/>
              <a:t>어떤 의도와 목적인지</a:t>
            </a:r>
            <a:endParaRPr lang="en-US" altLang="ko-KR" dirty="0"/>
          </a:p>
          <a:p>
            <a:pPr algn="ctr"/>
            <a:r>
              <a:rPr lang="ko-KR" altLang="en-US" dirty="0"/>
              <a:t>쓸 예정인 </a:t>
            </a:r>
            <a:r>
              <a:rPr lang="ko-KR" altLang="en-US" dirty="0" smtClean="0"/>
              <a:t>공간</a:t>
            </a:r>
            <a:endParaRPr lang="en-US" altLang="ko-KR" dirty="0"/>
          </a:p>
        </p:txBody>
      </p:sp>
      <p:sp>
        <p:nvSpPr>
          <p:cNvPr id="62" name="직사각형 61"/>
          <p:cNvSpPr/>
          <p:nvPr/>
        </p:nvSpPr>
        <p:spPr>
          <a:xfrm>
            <a:off x="3667207" y="1688124"/>
            <a:ext cx="2219948" cy="284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활동 이미지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46764" y="4752313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활동 설명</a:t>
            </a:r>
            <a:endParaRPr lang="en-US" altLang="ko-KR" dirty="0" smtClean="0"/>
          </a:p>
          <a:p>
            <a:pPr algn="ctr"/>
            <a:r>
              <a:rPr lang="ko-KR" altLang="en-US" dirty="0"/>
              <a:t>무엇을 하고 있는지</a:t>
            </a:r>
            <a:endParaRPr lang="en-US" altLang="ko-KR" dirty="0"/>
          </a:p>
          <a:p>
            <a:pPr algn="ctr"/>
            <a:r>
              <a:rPr lang="ko-KR" altLang="en-US" dirty="0"/>
              <a:t>어떤 의도와 목적인지</a:t>
            </a:r>
            <a:endParaRPr lang="en-US" altLang="ko-KR" dirty="0"/>
          </a:p>
          <a:p>
            <a:pPr algn="ctr"/>
            <a:r>
              <a:rPr lang="ko-KR" altLang="en-US" dirty="0"/>
              <a:t>쓸 예정인 </a:t>
            </a:r>
            <a:r>
              <a:rPr lang="ko-KR" altLang="en-US" dirty="0" smtClean="0"/>
              <a:t>공간</a:t>
            </a:r>
            <a:endParaRPr lang="en-US" altLang="ko-KR" dirty="0"/>
          </a:p>
        </p:txBody>
      </p:sp>
      <p:sp>
        <p:nvSpPr>
          <p:cNvPr id="64" name="직사각형 63"/>
          <p:cNvSpPr/>
          <p:nvPr/>
        </p:nvSpPr>
        <p:spPr>
          <a:xfrm>
            <a:off x="6310000" y="1688124"/>
            <a:ext cx="2219948" cy="284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활동 이미지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89557" y="4752313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활동 설명</a:t>
            </a:r>
            <a:endParaRPr lang="en-US" altLang="ko-KR" dirty="0" smtClean="0"/>
          </a:p>
          <a:p>
            <a:pPr algn="ctr"/>
            <a:r>
              <a:rPr lang="ko-KR" altLang="en-US" dirty="0"/>
              <a:t>무엇을 하고 있는지</a:t>
            </a:r>
            <a:endParaRPr lang="en-US" altLang="ko-KR" dirty="0"/>
          </a:p>
          <a:p>
            <a:pPr algn="ctr"/>
            <a:r>
              <a:rPr lang="ko-KR" altLang="en-US" dirty="0"/>
              <a:t>어떤 의도와 목적인지</a:t>
            </a:r>
            <a:endParaRPr lang="en-US" altLang="ko-KR" dirty="0"/>
          </a:p>
          <a:p>
            <a:pPr algn="ctr"/>
            <a:r>
              <a:rPr lang="ko-KR" altLang="en-US" dirty="0"/>
              <a:t>쓸 예정인 </a:t>
            </a:r>
            <a:r>
              <a:rPr lang="ko-KR" altLang="en-US" dirty="0" smtClean="0"/>
              <a:t>공간</a:t>
            </a:r>
            <a:endParaRPr lang="en-US" altLang="ko-KR" dirty="0"/>
          </a:p>
        </p:txBody>
      </p:sp>
      <p:sp>
        <p:nvSpPr>
          <p:cNvPr id="66" name="직사각형 65"/>
          <p:cNvSpPr/>
          <p:nvPr/>
        </p:nvSpPr>
        <p:spPr>
          <a:xfrm>
            <a:off x="8958887" y="1688124"/>
            <a:ext cx="2219948" cy="284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활동 이미지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838444" y="4752313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활동 설명</a:t>
            </a:r>
            <a:endParaRPr lang="en-US" altLang="ko-KR" dirty="0" smtClean="0"/>
          </a:p>
          <a:p>
            <a:pPr algn="ctr"/>
            <a:r>
              <a:rPr lang="ko-KR" altLang="en-US" dirty="0"/>
              <a:t>무엇을 하고 있는지</a:t>
            </a:r>
            <a:endParaRPr lang="en-US" altLang="ko-KR" dirty="0"/>
          </a:p>
          <a:p>
            <a:pPr algn="ctr"/>
            <a:r>
              <a:rPr lang="ko-KR" altLang="en-US" dirty="0"/>
              <a:t>어떤 의도와 목적인지</a:t>
            </a:r>
            <a:endParaRPr lang="en-US" altLang="ko-KR" dirty="0"/>
          </a:p>
          <a:p>
            <a:pPr algn="ctr"/>
            <a:r>
              <a:rPr lang="ko-KR" altLang="en-US" dirty="0"/>
              <a:t>쓸 예정인 </a:t>
            </a:r>
            <a:r>
              <a:rPr lang="ko-KR" altLang="en-US" dirty="0" smtClean="0"/>
              <a:t>공간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95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1146</Words>
  <Application>Microsoft Office PowerPoint</Application>
  <PresentationFormat>와이드스크린</PresentationFormat>
  <Paragraphs>859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게시판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 사항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만들기</dc:title>
  <dc:creator>Windows 사용자</dc:creator>
  <cp:lastModifiedBy>Windows 사용자</cp:lastModifiedBy>
  <cp:revision>113</cp:revision>
  <dcterms:created xsi:type="dcterms:W3CDTF">2022-10-21T09:12:32Z</dcterms:created>
  <dcterms:modified xsi:type="dcterms:W3CDTF">2023-02-06T11:06:04Z</dcterms:modified>
</cp:coreProperties>
</file>