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5"/>
  </p:notesMasterIdLst>
  <p:sldIdLst>
    <p:sldId id="256" r:id="rId2"/>
    <p:sldId id="306" r:id="rId3"/>
    <p:sldId id="286" r:id="rId4"/>
    <p:sldId id="301" r:id="rId5"/>
    <p:sldId id="287" r:id="rId6"/>
    <p:sldId id="261" r:id="rId7"/>
    <p:sldId id="262" r:id="rId8"/>
    <p:sldId id="30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98" r:id="rId19"/>
    <p:sldId id="300" r:id="rId20"/>
    <p:sldId id="359" r:id="rId21"/>
    <p:sldId id="360" r:id="rId22"/>
    <p:sldId id="361" r:id="rId23"/>
    <p:sldId id="362" r:id="rId24"/>
    <p:sldId id="363" r:id="rId25"/>
    <p:sldId id="283" r:id="rId26"/>
    <p:sldId id="312" r:id="rId27"/>
    <p:sldId id="314" r:id="rId28"/>
    <p:sldId id="315" r:id="rId29"/>
    <p:sldId id="317" r:id="rId30"/>
    <p:sldId id="318" r:id="rId31"/>
    <p:sldId id="319" r:id="rId32"/>
    <p:sldId id="320" r:id="rId33"/>
    <p:sldId id="342" r:id="rId34"/>
    <p:sldId id="321" r:id="rId35"/>
    <p:sldId id="322" r:id="rId36"/>
    <p:sldId id="323" r:id="rId37"/>
    <p:sldId id="324" r:id="rId38"/>
    <p:sldId id="325" r:id="rId39"/>
    <p:sldId id="346" r:id="rId40"/>
    <p:sldId id="348" r:id="rId41"/>
    <p:sldId id="349" r:id="rId42"/>
    <p:sldId id="327" r:id="rId43"/>
    <p:sldId id="328" r:id="rId44"/>
    <p:sldId id="329" r:id="rId45"/>
    <p:sldId id="330" r:id="rId46"/>
    <p:sldId id="331" r:id="rId47"/>
    <p:sldId id="369" r:id="rId48"/>
    <p:sldId id="332" r:id="rId49"/>
    <p:sldId id="333" r:id="rId50"/>
    <p:sldId id="334" r:id="rId51"/>
    <p:sldId id="335" r:id="rId52"/>
    <p:sldId id="344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64" r:id="rId63"/>
    <p:sldId id="370" r:id="rId64"/>
    <p:sldId id="365" r:id="rId65"/>
    <p:sldId id="366" r:id="rId66"/>
    <p:sldId id="367" r:id="rId67"/>
    <p:sldId id="368" r:id="rId68"/>
    <p:sldId id="341" r:id="rId69"/>
    <p:sldId id="289" r:id="rId70"/>
    <p:sldId id="290" r:id="rId71"/>
    <p:sldId id="291" r:id="rId72"/>
    <p:sldId id="292" r:id="rId73"/>
    <p:sldId id="293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7" autoAdjust="0"/>
    <p:restoredTop sz="96453" autoAdjust="0"/>
  </p:normalViewPr>
  <p:slideViewPr>
    <p:cSldViewPr snapToGrid="0">
      <p:cViewPr varScale="1">
        <p:scale>
          <a:sx n="113" d="100"/>
          <a:sy n="113" d="100"/>
        </p:scale>
        <p:origin x="10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1AFFE-4702-4DFB-9183-3CAC3926CC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F87604-A6E5-497A-8961-615B02B42C3C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Frontend</a:t>
          </a:r>
        </a:p>
      </dgm:t>
    </dgm:pt>
    <dgm:pt modelId="{D6942DFC-796F-42BF-8B86-57FF9529B06A}" type="parTrans" cxnId="{080603DB-B916-4CBF-88A8-4E2F4C6034F8}">
      <dgm:prSet/>
      <dgm:spPr/>
      <dgm:t>
        <a:bodyPr/>
        <a:lstStyle/>
        <a:p>
          <a:endParaRPr lang="en-US"/>
        </a:p>
      </dgm:t>
    </dgm:pt>
    <dgm:pt modelId="{31580C8D-70A0-423C-BD1C-38C0068E2A6E}" type="sibTrans" cxnId="{080603DB-B916-4CBF-88A8-4E2F4C6034F8}">
      <dgm:prSet/>
      <dgm:spPr/>
      <dgm:t>
        <a:bodyPr/>
        <a:lstStyle/>
        <a:p>
          <a:endParaRPr lang="en-US"/>
        </a:p>
      </dgm:t>
    </dgm:pt>
    <dgm:pt modelId="{598FBE70-E897-41AA-BAC0-AAFBCF063EC7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Optimizer</a:t>
          </a:r>
        </a:p>
      </dgm:t>
    </dgm:pt>
    <dgm:pt modelId="{96FE8879-510F-4029-888A-457FFBF01902}" type="parTrans" cxnId="{7A77FD20-BE23-42FE-972E-8A1ADD269138}">
      <dgm:prSet/>
      <dgm:spPr/>
      <dgm:t>
        <a:bodyPr/>
        <a:lstStyle/>
        <a:p>
          <a:endParaRPr lang="en-US"/>
        </a:p>
      </dgm:t>
    </dgm:pt>
    <dgm:pt modelId="{C12CA87E-FA0D-40A6-8E76-ECAD13272B70}" type="sibTrans" cxnId="{7A77FD20-BE23-42FE-972E-8A1ADD269138}">
      <dgm:prSet/>
      <dgm:spPr/>
      <dgm:t>
        <a:bodyPr/>
        <a:lstStyle/>
        <a:p>
          <a:endParaRPr lang="en-US"/>
        </a:p>
      </dgm:t>
    </dgm:pt>
    <dgm:pt modelId="{B5E837B5-D76E-4C83-B455-78EF8B00CFA7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Codegen</a:t>
          </a:r>
        </a:p>
      </dgm:t>
    </dgm:pt>
    <dgm:pt modelId="{186C9231-1892-486D-912E-884F02ABA2FC}" type="parTrans" cxnId="{E7B8832E-2FED-4C23-BDE8-20EBBEF7CF2D}">
      <dgm:prSet/>
      <dgm:spPr/>
      <dgm:t>
        <a:bodyPr/>
        <a:lstStyle/>
        <a:p>
          <a:endParaRPr lang="en-US"/>
        </a:p>
      </dgm:t>
    </dgm:pt>
    <dgm:pt modelId="{24FB5945-6E9A-4DAB-9F76-805107D2BAD7}" type="sibTrans" cxnId="{E7B8832E-2FED-4C23-BDE8-20EBBEF7CF2D}">
      <dgm:prSet/>
      <dgm:spPr/>
      <dgm:t>
        <a:bodyPr/>
        <a:lstStyle/>
        <a:p>
          <a:endParaRPr lang="en-US"/>
        </a:p>
      </dgm:t>
    </dgm:pt>
    <dgm:pt modelId="{CFA66ED8-C36F-4772-BB8A-7CDC91D600AB}" type="pres">
      <dgm:prSet presAssocID="{E081AFFE-4702-4DFB-9183-3CAC3926CCDD}" presName="Name0" presStyleCnt="0">
        <dgm:presLayoutVars>
          <dgm:dir/>
          <dgm:resizeHandles val="exact"/>
        </dgm:presLayoutVars>
      </dgm:prSet>
      <dgm:spPr/>
    </dgm:pt>
    <dgm:pt modelId="{66111D44-3AAC-4725-94C3-EF86D2634910}" type="pres">
      <dgm:prSet presAssocID="{B3F87604-A6E5-497A-8961-615B02B42C3C}" presName="node" presStyleLbl="node1" presStyleIdx="0" presStyleCnt="3">
        <dgm:presLayoutVars>
          <dgm:bulletEnabled val="1"/>
        </dgm:presLayoutVars>
      </dgm:prSet>
      <dgm:spPr/>
    </dgm:pt>
    <dgm:pt modelId="{5252F076-DE4E-459F-B2D5-2F6E4C3412B6}" type="pres">
      <dgm:prSet presAssocID="{31580C8D-70A0-423C-BD1C-38C0068E2A6E}" presName="sibTrans" presStyleLbl="sibTrans2D1" presStyleIdx="0" presStyleCnt="2"/>
      <dgm:spPr/>
    </dgm:pt>
    <dgm:pt modelId="{D2600438-D916-44EC-8944-3F52DADBA715}" type="pres">
      <dgm:prSet presAssocID="{31580C8D-70A0-423C-BD1C-38C0068E2A6E}" presName="connectorText" presStyleLbl="sibTrans2D1" presStyleIdx="0" presStyleCnt="2"/>
      <dgm:spPr/>
    </dgm:pt>
    <dgm:pt modelId="{7DB19019-4C06-412E-9041-5F975E3A73F2}" type="pres">
      <dgm:prSet presAssocID="{598FBE70-E897-41AA-BAC0-AAFBCF063EC7}" presName="node" presStyleLbl="node1" presStyleIdx="1" presStyleCnt="3">
        <dgm:presLayoutVars>
          <dgm:bulletEnabled val="1"/>
        </dgm:presLayoutVars>
      </dgm:prSet>
      <dgm:spPr/>
    </dgm:pt>
    <dgm:pt modelId="{DF7D2E29-A8E5-4169-80C1-742328F458D9}" type="pres">
      <dgm:prSet presAssocID="{C12CA87E-FA0D-40A6-8E76-ECAD13272B70}" presName="sibTrans" presStyleLbl="sibTrans2D1" presStyleIdx="1" presStyleCnt="2"/>
      <dgm:spPr/>
    </dgm:pt>
    <dgm:pt modelId="{EAA0D820-EDEB-4CEA-8347-CB1CB89E8283}" type="pres">
      <dgm:prSet presAssocID="{C12CA87E-FA0D-40A6-8E76-ECAD13272B70}" presName="connectorText" presStyleLbl="sibTrans2D1" presStyleIdx="1" presStyleCnt="2"/>
      <dgm:spPr/>
    </dgm:pt>
    <dgm:pt modelId="{F895D210-6A7C-4166-9637-40A921A75253}" type="pres">
      <dgm:prSet presAssocID="{B5E837B5-D76E-4C83-B455-78EF8B00CFA7}" presName="node" presStyleLbl="node1" presStyleIdx="2" presStyleCnt="3">
        <dgm:presLayoutVars>
          <dgm:bulletEnabled val="1"/>
        </dgm:presLayoutVars>
      </dgm:prSet>
      <dgm:spPr/>
    </dgm:pt>
  </dgm:ptLst>
  <dgm:cxnLst>
    <dgm:cxn modelId="{080603DB-B916-4CBF-88A8-4E2F4C6034F8}" srcId="{E081AFFE-4702-4DFB-9183-3CAC3926CCDD}" destId="{B3F87604-A6E5-497A-8961-615B02B42C3C}" srcOrd="0" destOrd="0" parTransId="{D6942DFC-796F-42BF-8B86-57FF9529B06A}" sibTransId="{31580C8D-70A0-423C-BD1C-38C0068E2A6E}"/>
    <dgm:cxn modelId="{401E6D37-8BE3-4CE7-9DA9-DBEA01B2F27C}" type="presOf" srcId="{C12CA87E-FA0D-40A6-8E76-ECAD13272B70}" destId="{DF7D2E29-A8E5-4169-80C1-742328F458D9}" srcOrd="0" destOrd="0" presId="urn:microsoft.com/office/officeart/2005/8/layout/process1"/>
    <dgm:cxn modelId="{CB3DE071-BFB0-4ACB-BEA1-637CFFA39030}" type="presOf" srcId="{E081AFFE-4702-4DFB-9183-3CAC3926CCDD}" destId="{CFA66ED8-C36F-4772-BB8A-7CDC91D600AB}" srcOrd="0" destOrd="0" presId="urn:microsoft.com/office/officeart/2005/8/layout/process1"/>
    <dgm:cxn modelId="{E7B8832E-2FED-4C23-BDE8-20EBBEF7CF2D}" srcId="{E081AFFE-4702-4DFB-9183-3CAC3926CCDD}" destId="{B5E837B5-D76E-4C83-B455-78EF8B00CFA7}" srcOrd="2" destOrd="0" parTransId="{186C9231-1892-486D-912E-884F02ABA2FC}" sibTransId="{24FB5945-6E9A-4DAB-9F76-805107D2BAD7}"/>
    <dgm:cxn modelId="{45522503-2D85-42E8-AC97-D6681D15B600}" type="presOf" srcId="{31580C8D-70A0-423C-BD1C-38C0068E2A6E}" destId="{5252F076-DE4E-459F-B2D5-2F6E4C3412B6}" srcOrd="0" destOrd="0" presId="urn:microsoft.com/office/officeart/2005/8/layout/process1"/>
    <dgm:cxn modelId="{7A77FD20-BE23-42FE-972E-8A1ADD269138}" srcId="{E081AFFE-4702-4DFB-9183-3CAC3926CCDD}" destId="{598FBE70-E897-41AA-BAC0-AAFBCF063EC7}" srcOrd="1" destOrd="0" parTransId="{96FE8879-510F-4029-888A-457FFBF01902}" sibTransId="{C12CA87E-FA0D-40A6-8E76-ECAD13272B70}"/>
    <dgm:cxn modelId="{47F630FF-DD4F-40CF-9D96-F996983C098C}" type="presOf" srcId="{B3F87604-A6E5-497A-8961-615B02B42C3C}" destId="{66111D44-3AAC-4725-94C3-EF86D2634910}" srcOrd="0" destOrd="0" presId="urn:microsoft.com/office/officeart/2005/8/layout/process1"/>
    <dgm:cxn modelId="{E6A3955F-477B-41E0-92DA-A87003F0BFC7}" type="presOf" srcId="{C12CA87E-FA0D-40A6-8E76-ECAD13272B70}" destId="{EAA0D820-EDEB-4CEA-8347-CB1CB89E8283}" srcOrd="1" destOrd="0" presId="urn:microsoft.com/office/officeart/2005/8/layout/process1"/>
    <dgm:cxn modelId="{5CED0328-55E4-4579-9E49-91DE30020077}" type="presOf" srcId="{B5E837B5-D76E-4C83-B455-78EF8B00CFA7}" destId="{F895D210-6A7C-4166-9637-40A921A75253}" srcOrd="0" destOrd="0" presId="urn:microsoft.com/office/officeart/2005/8/layout/process1"/>
    <dgm:cxn modelId="{AECA7FB8-3366-44EE-9F6E-E245138C644F}" type="presOf" srcId="{31580C8D-70A0-423C-BD1C-38C0068E2A6E}" destId="{D2600438-D916-44EC-8944-3F52DADBA715}" srcOrd="1" destOrd="0" presId="urn:microsoft.com/office/officeart/2005/8/layout/process1"/>
    <dgm:cxn modelId="{BAB204DE-12DF-409E-8D28-49EFB7CDF6A7}" type="presOf" srcId="{598FBE70-E897-41AA-BAC0-AAFBCF063EC7}" destId="{7DB19019-4C06-412E-9041-5F975E3A73F2}" srcOrd="0" destOrd="0" presId="urn:microsoft.com/office/officeart/2005/8/layout/process1"/>
    <dgm:cxn modelId="{A8A095D6-7B7F-4759-8E77-2E20924F52AE}" type="presParOf" srcId="{CFA66ED8-C36F-4772-BB8A-7CDC91D600AB}" destId="{66111D44-3AAC-4725-94C3-EF86D2634910}" srcOrd="0" destOrd="0" presId="urn:microsoft.com/office/officeart/2005/8/layout/process1"/>
    <dgm:cxn modelId="{FEE44838-C5FC-43D4-BFCD-46FFC6DA2E8A}" type="presParOf" srcId="{CFA66ED8-C36F-4772-BB8A-7CDC91D600AB}" destId="{5252F076-DE4E-459F-B2D5-2F6E4C3412B6}" srcOrd="1" destOrd="0" presId="urn:microsoft.com/office/officeart/2005/8/layout/process1"/>
    <dgm:cxn modelId="{DF371F0E-837A-4B4A-A7F7-63E9C8B800F8}" type="presParOf" srcId="{5252F076-DE4E-459F-B2D5-2F6E4C3412B6}" destId="{D2600438-D916-44EC-8944-3F52DADBA715}" srcOrd="0" destOrd="0" presId="urn:microsoft.com/office/officeart/2005/8/layout/process1"/>
    <dgm:cxn modelId="{FF6B3012-7380-469F-9D47-F3582F3D88F9}" type="presParOf" srcId="{CFA66ED8-C36F-4772-BB8A-7CDC91D600AB}" destId="{7DB19019-4C06-412E-9041-5F975E3A73F2}" srcOrd="2" destOrd="0" presId="urn:microsoft.com/office/officeart/2005/8/layout/process1"/>
    <dgm:cxn modelId="{13D80BA8-1BC0-41CC-A679-C9438EF7D2D9}" type="presParOf" srcId="{CFA66ED8-C36F-4772-BB8A-7CDC91D600AB}" destId="{DF7D2E29-A8E5-4169-80C1-742328F458D9}" srcOrd="3" destOrd="0" presId="urn:microsoft.com/office/officeart/2005/8/layout/process1"/>
    <dgm:cxn modelId="{D8883388-18AB-437B-989A-F2B44B5D1934}" type="presParOf" srcId="{DF7D2E29-A8E5-4169-80C1-742328F458D9}" destId="{EAA0D820-EDEB-4CEA-8347-CB1CB89E8283}" srcOrd="0" destOrd="0" presId="urn:microsoft.com/office/officeart/2005/8/layout/process1"/>
    <dgm:cxn modelId="{444939D2-3D54-4EA4-94BA-63F56C240F66}" type="presParOf" srcId="{CFA66ED8-C36F-4772-BB8A-7CDC91D600AB}" destId="{F895D210-6A7C-4166-9637-40A921A7525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11D44-3AAC-4725-94C3-EF86D2634910}">
      <dsp:nvSpPr>
        <dsp:cNvPr id="0" name=""/>
        <dsp:cNvSpPr/>
      </dsp:nvSpPr>
      <dsp:spPr>
        <a:xfrm>
          <a:off x="8505" y="1848951"/>
          <a:ext cx="2542207" cy="15253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Frontend</a:t>
          </a:r>
        </a:p>
      </dsp:txBody>
      <dsp:txXfrm>
        <a:off x="53180" y="1893626"/>
        <a:ext cx="2452857" cy="1435974"/>
      </dsp:txXfrm>
    </dsp:sp>
    <dsp:sp modelId="{5252F076-DE4E-459F-B2D5-2F6E4C3412B6}">
      <dsp:nvSpPr>
        <dsp:cNvPr id="0" name=""/>
        <dsp:cNvSpPr/>
      </dsp:nvSpPr>
      <dsp:spPr>
        <a:xfrm>
          <a:off x="2804933" y="2296380"/>
          <a:ext cx="538947" cy="630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2804933" y="2422473"/>
        <a:ext cx="377263" cy="378281"/>
      </dsp:txXfrm>
    </dsp:sp>
    <dsp:sp modelId="{7DB19019-4C06-412E-9041-5F975E3A73F2}">
      <dsp:nvSpPr>
        <dsp:cNvPr id="0" name=""/>
        <dsp:cNvSpPr/>
      </dsp:nvSpPr>
      <dsp:spPr>
        <a:xfrm>
          <a:off x="3567595" y="1848951"/>
          <a:ext cx="2542207" cy="15253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Optimizer</a:t>
          </a:r>
        </a:p>
      </dsp:txBody>
      <dsp:txXfrm>
        <a:off x="3612270" y="1893626"/>
        <a:ext cx="2452857" cy="1435974"/>
      </dsp:txXfrm>
    </dsp:sp>
    <dsp:sp modelId="{DF7D2E29-A8E5-4169-80C1-742328F458D9}">
      <dsp:nvSpPr>
        <dsp:cNvPr id="0" name=""/>
        <dsp:cNvSpPr/>
      </dsp:nvSpPr>
      <dsp:spPr>
        <a:xfrm>
          <a:off x="6364023" y="2296380"/>
          <a:ext cx="538947" cy="630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364023" y="2422473"/>
        <a:ext cx="377263" cy="378281"/>
      </dsp:txXfrm>
    </dsp:sp>
    <dsp:sp modelId="{F895D210-6A7C-4166-9637-40A921A75253}">
      <dsp:nvSpPr>
        <dsp:cNvPr id="0" name=""/>
        <dsp:cNvSpPr/>
      </dsp:nvSpPr>
      <dsp:spPr>
        <a:xfrm>
          <a:off x="7126686" y="1848951"/>
          <a:ext cx="2542207" cy="15253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Codegen</a:t>
          </a:r>
        </a:p>
      </dsp:txBody>
      <dsp:txXfrm>
        <a:off x="7171361" y="1893626"/>
        <a:ext cx="2452857" cy="1435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01F03-C731-4864-9A52-D611CD31916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0889F-F6AD-4FC0-9B1F-D7B808B3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6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6FDF-B4FA-420B-BB55-48F31489FA8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FD86-C967-4209-89D1-23D383383E50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2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4917-405D-4E6E-B6BF-460DE8A68CFC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E5C2-D0EE-45AD-A6A2-43D09A007BA0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4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EE07-A935-4CD9-886D-6F683960C02B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3624-789B-4C42-A293-4FF6764D8FC1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D40C-85B1-46DF-81BA-6B4158A4D376}" type="datetime1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473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A70B-3AEC-43A0-9FFE-08BA2C21E5DF}" type="datetime1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72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8C-CC0A-4B22-B828-4354F088945D}" type="datetime1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8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D4C7-21BD-4ACE-AD27-C13AB6CBA0B5}" type="datetime1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0B9E-39F3-4E7C-B712-7475194F5F6E}" type="datetime1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18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EC5-E92D-424A-B4FA-355E528473F5}" type="datetime1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89AF-13B7-48B3-BDDD-B9E523FB8DFB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LLVM Dev Meeting 2016 • LLVM Coroutines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irror/boost/blob/master/libs/context/src/asm/jump_x86_64_ms_pe_masm.as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ror/boost/blob/master/libs/context/src/asm/jump_x86_64_ms_pe_masm.as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-mirror/llvm/tree/master/test/Transforms/Coroutines" TargetMode="External"/><Relationship Id="rId2" Type="http://schemas.openxmlformats.org/officeDocument/2006/relationships/hyperlink" Target="http://llvm.org/docs/Coroutines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LLVM Coroutines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Bringing resumable functions to LLVM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LLVM Dev Meeting 2016 • Gor Nishanov (@</a:t>
            </a:r>
            <a:r>
              <a:rPr lang="en-US" dirty="0" err="1"/>
              <a:t>GorNishanov</a:t>
            </a:r>
            <a:r>
              <a:rPr lang="en-US" dirty="0"/>
              <a:t>) </a:t>
            </a:r>
            <a:r>
              <a:rPr lang="en-US" dirty="0"/>
              <a:t>Microsoft Visual C++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4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77836" y="4577316"/>
            <a:ext cx="1830294" cy="53340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7836" y="4050268"/>
            <a:ext cx="1830294" cy="533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Locals of Z</a:t>
            </a:r>
          </a:p>
        </p:txBody>
      </p:sp>
      <p:sp>
        <p:nvSpPr>
          <p:cNvPr id="8" name="Rectangle 7"/>
          <p:cNvSpPr/>
          <p:nvPr/>
        </p:nvSpPr>
        <p:spPr>
          <a:xfrm>
            <a:off x="8282318" y="5117068"/>
            <a:ext cx="1830294" cy="53340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of Z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77711" y="6107668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 Stack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10259036" y="4050268"/>
            <a:ext cx="228600" cy="16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466683" y="4520850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Z’s Activation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108130" y="2202691"/>
            <a:ext cx="0" cy="36763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12337" y="5580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290993" y="1467700"/>
            <a:ext cx="3721150" cy="1618130"/>
            <a:chOff x="1944272" y="773666"/>
            <a:chExt cx="3721150" cy="1618130"/>
          </a:xfrm>
        </p:grpSpPr>
        <p:sp>
          <p:nvSpPr>
            <p:cNvPr id="17" name="Rectangle 16"/>
            <p:cNvSpPr/>
            <p:nvPr/>
          </p:nvSpPr>
          <p:spPr>
            <a:xfrm>
              <a:off x="1944272" y="1281377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272" y="773666"/>
              <a:ext cx="1830294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8754" y="1821129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H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936999" y="791595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6753" y="1305287"/>
              <a:ext cx="145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 flipH="1">
            <a:off x="8265884" y="2202691"/>
            <a:ext cx="11952" cy="37525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639004" y="3745468"/>
            <a:ext cx="1458686" cy="369332"/>
            <a:chOff x="314404" y="3745468"/>
            <a:chExt cx="1458686" cy="36933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516909" y="184638"/>
            <a:ext cx="753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Coroutines using Side Stacks (Resume)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274186" y="1143000"/>
            <a:ext cx="1851583" cy="5073135"/>
            <a:chOff x="6596668" y="1143000"/>
            <a:chExt cx="1851583" cy="5073135"/>
          </a:xfrm>
        </p:grpSpPr>
        <p:sp>
          <p:nvSpPr>
            <p:cNvPr id="14" name="Rectangle 13"/>
            <p:cNvSpPr/>
            <p:nvPr/>
          </p:nvSpPr>
          <p:spPr>
            <a:xfrm>
              <a:off x="6605991" y="3069188"/>
              <a:ext cx="1830294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11658" y="3564487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G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8442513" y="1143000"/>
              <a:ext cx="5738" cy="47925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600268" y="1143000"/>
              <a:ext cx="13206" cy="48687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6596668" y="4106732"/>
              <a:ext cx="1845845" cy="2109403"/>
              <a:chOff x="6596668" y="4106732"/>
              <a:chExt cx="1845845" cy="210940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596668" y="4634124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Return Address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12219" y="4106732"/>
                <a:ext cx="1830294" cy="53340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Fiber Context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07176" y="5173532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Old Stack Top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600267" y="5682734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Registers</a:t>
                </a: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2306918" y="6228148"/>
            <a:ext cx="112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Stack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283720" y="3187209"/>
            <a:ext cx="2062564" cy="863060"/>
            <a:chOff x="8672877" y="2920509"/>
            <a:chExt cx="2062564" cy="863060"/>
          </a:xfrm>
        </p:grpSpPr>
        <p:sp>
          <p:nvSpPr>
            <p:cNvPr id="74" name="Right Brace 73"/>
            <p:cNvSpPr/>
            <p:nvPr/>
          </p:nvSpPr>
          <p:spPr>
            <a:xfrm>
              <a:off x="8672877" y="2920509"/>
              <a:ext cx="247683" cy="8630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901477" y="3017103"/>
              <a:ext cx="1833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Coroutine G’s</a:t>
              </a:r>
            </a:p>
            <a:p>
              <a:r>
                <a:rPr lang="en-US" dirty="0"/>
                <a:t>Activation Record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7251" y="4610100"/>
            <a:ext cx="1838942" cy="1606035"/>
            <a:chOff x="6676408" y="4343400"/>
            <a:chExt cx="1838942" cy="1606035"/>
          </a:xfrm>
        </p:grpSpPr>
        <p:sp>
          <p:nvSpPr>
            <p:cNvPr id="46" name="Rectangle 45"/>
            <p:cNvSpPr/>
            <p:nvPr/>
          </p:nvSpPr>
          <p:spPr>
            <a:xfrm>
              <a:off x="6676408" y="5416034"/>
              <a:ext cx="1830294" cy="53340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Registers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85056" y="4343400"/>
              <a:ext cx="1830294" cy="53340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2294511" y="5689994"/>
            <a:ext cx="1830294" cy="5334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</p:spTree>
    <p:extLst>
      <p:ext uri="{BB962C8B-B14F-4D97-AF65-F5344CB8AC3E}">
        <p14:creationId xmlns:p14="http://schemas.microsoft.com/office/powerpoint/2010/main" val="131125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4793 -0.37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71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C 0.06901 1.48148E-6 0.125 -0.04861 0.125 -0.10857 C 0.125 -0.16852 0.06901 -0.2169 -1.04167E-6 -0.2169 C -0.06901 -0.2169 -0.125 -0.16852 -0.125 -0.10857 C -0.125 -0.04861 -0.06901 1.48148E-6 -1.04167E-6 1.48148E-6 Z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7374" y="0"/>
            <a:ext cx="10798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https://github.com/mirror/boost/blob/master/libs/context/src/asm/jump_x86_64_ms_pe_masm.asm</a:t>
            </a:r>
            <a:r>
              <a:rPr lang="en-US" dirty="0"/>
              <a:t> (1/2)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332"/>
            <a:ext cx="6896491" cy="6185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913" y="951732"/>
            <a:ext cx="6579151" cy="560289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87" y="515939"/>
            <a:ext cx="7230683" cy="62251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8831" y="0"/>
            <a:ext cx="10798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https://github.com/mirror/boost/blob/master/libs/context/src/asm/jump_x86_64_ms_pe_masm.asm</a:t>
            </a:r>
            <a:r>
              <a:rPr lang="en-US" dirty="0"/>
              <a:t> (2/2)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53896"/>
            <a:ext cx="5870441" cy="574926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647" y="152400"/>
            <a:ext cx="4302518" cy="561352"/>
          </a:xfrm>
        </p:spPr>
        <p:txBody>
          <a:bodyPr>
            <a:noAutofit/>
          </a:bodyPr>
          <a:lstStyle/>
          <a:p>
            <a:r>
              <a:rPr lang="en-US" sz="4000" dirty="0"/>
              <a:t>Memory Footprint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13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01504" y="1371601"/>
            <a:ext cx="1772111" cy="4058707"/>
            <a:chOff x="3046410" y="1066800"/>
            <a:chExt cx="2362200" cy="5410200"/>
          </a:xfrm>
        </p:grpSpPr>
        <p:sp>
          <p:nvSpPr>
            <p:cNvPr id="19" name="Rectangle 18"/>
            <p:cNvSpPr/>
            <p:nvPr/>
          </p:nvSpPr>
          <p:spPr>
            <a:xfrm>
              <a:off x="3046410" y="1066800"/>
              <a:ext cx="2362200" cy="541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1209" y="1198602"/>
              <a:ext cx="1828801" cy="40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Fiber State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49622" y="1676401"/>
              <a:ext cx="1752600" cy="4648199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 meg of stack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34200" y="1371600"/>
            <a:ext cx="7315199" cy="4058707"/>
            <a:chOff x="6934200" y="1371600"/>
            <a:chExt cx="7315199" cy="4058707"/>
          </a:xfrm>
        </p:grpSpPr>
        <p:grpSp>
          <p:nvGrpSpPr>
            <p:cNvPr id="38" name="Group 37"/>
            <p:cNvGrpSpPr/>
            <p:nvPr/>
          </p:nvGrpSpPr>
          <p:grpSpPr>
            <a:xfrm>
              <a:off x="6934200" y="1371600"/>
              <a:ext cx="3429000" cy="4058707"/>
              <a:chOff x="5484812" y="1066800"/>
              <a:chExt cx="2362200" cy="54102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484812" y="1066800"/>
                <a:ext cx="2362200" cy="5410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88024" y="1119560"/>
                <a:ext cx="1828801" cy="400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(reallocate and copy)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87242" y="2503535"/>
                <a:ext cx="942414" cy="51272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2k stack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788024" y="3149529"/>
                <a:ext cx="1752600" cy="602559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4k stack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475410" y="5824295"/>
                <a:ext cx="715492" cy="400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…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788024" y="1765891"/>
                <a:ext cx="536682" cy="62495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1k stack</a:t>
                </a: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374346" y="3526285"/>
              <a:ext cx="4741454" cy="452037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8k stack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73210" y="4179914"/>
              <a:ext cx="6876189" cy="452037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16k stack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76285" y="1371601"/>
            <a:ext cx="1772110" cy="4058707"/>
            <a:chOff x="4476285" y="1371601"/>
            <a:chExt cx="1772110" cy="4058707"/>
          </a:xfrm>
        </p:grpSpPr>
        <p:sp>
          <p:nvSpPr>
            <p:cNvPr id="27" name="Rectangle 26"/>
            <p:cNvSpPr/>
            <p:nvPr/>
          </p:nvSpPr>
          <p:spPr>
            <a:xfrm>
              <a:off x="4476285" y="1371601"/>
              <a:ext cx="1772110" cy="40587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03753" y="1411181"/>
              <a:ext cx="137195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(chained stack)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03753" y="3668935"/>
              <a:ext cx="1314791" cy="452037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03752" y="2781680"/>
              <a:ext cx="1314791" cy="452037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03753" y="4554609"/>
              <a:ext cx="1314791" cy="452037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19426" y="4940652"/>
              <a:ext cx="53675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…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03753" y="1896056"/>
              <a:ext cx="1314791" cy="452037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6" name="Arrow: Up-Down 5"/>
            <p:cNvSpPr/>
            <p:nvPr/>
          </p:nvSpPr>
          <p:spPr>
            <a:xfrm>
              <a:off x="5303273" y="2421493"/>
              <a:ext cx="115747" cy="27686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Up-Down 47"/>
            <p:cNvSpPr/>
            <p:nvPr/>
          </p:nvSpPr>
          <p:spPr>
            <a:xfrm>
              <a:off x="5303273" y="3307117"/>
              <a:ext cx="115747" cy="27686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Up-Down 48"/>
            <p:cNvSpPr/>
            <p:nvPr/>
          </p:nvSpPr>
          <p:spPr>
            <a:xfrm>
              <a:off x="5303272" y="4214878"/>
              <a:ext cx="115747" cy="27686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64488" y="5557992"/>
            <a:ext cx="5898712" cy="626155"/>
            <a:chOff x="4464488" y="5557992"/>
            <a:chExt cx="5898712" cy="626155"/>
          </a:xfrm>
        </p:grpSpPr>
        <p:sp>
          <p:nvSpPr>
            <p:cNvPr id="7" name="Left Brace 6"/>
            <p:cNvSpPr/>
            <p:nvPr/>
          </p:nvSpPr>
          <p:spPr>
            <a:xfrm rot="16200000">
              <a:off x="7286522" y="2735958"/>
              <a:ext cx="254643" cy="5898712"/>
            </a:xfrm>
            <a:prstGeom prst="leftBrace">
              <a:avLst>
                <a:gd name="adj1" fmla="val 8333"/>
                <a:gd name="adj2" fmla="val 49215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3272" y="5814815"/>
              <a:ext cx="415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Extra overhead when calling external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1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515600" cy="930275"/>
          </a:xfrm>
        </p:spPr>
        <p:txBody>
          <a:bodyPr/>
          <a:lstStyle/>
          <a:p>
            <a:r>
              <a:rPr lang="en-US" dirty="0"/>
              <a:t>Compiler based coroutines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292" y="1066800"/>
            <a:ext cx="3294708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5; ++i)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990600"/>
            <a:ext cx="6400798" cy="133882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f() {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*mem =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mem-&gt;__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resume_fn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mem-&gt;__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destroy_fn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f$destroy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{mem};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038724" y="2499224"/>
            <a:ext cx="6400798" cy="133882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 *__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resume_fn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 *__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destroy_fn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resume_index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i, 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current_value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43485" y="3950892"/>
            <a:ext cx="6391275" cy="154657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*s)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switch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(s-&gt;__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resume_index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s-&gt;i = 0; s-&gt;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resume_index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if( ++s-&gt;i == 5) { s-&gt;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resume_index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s-&gt;__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current_value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s-&gt;i;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199" y="5610309"/>
            <a:ext cx="6400799" cy="71558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f$destroy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*s) {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191000" y="1323938"/>
            <a:ext cx="762000" cy="4724400"/>
            <a:chOff x="4191000" y="1323938"/>
            <a:chExt cx="762000" cy="4724400"/>
          </a:xfrm>
        </p:grpSpPr>
        <p:sp>
          <p:nvSpPr>
            <p:cNvPr id="23" name="Left Brace 22"/>
            <p:cNvSpPr/>
            <p:nvPr/>
          </p:nvSpPr>
          <p:spPr>
            <a:xfrm>
              <a:off x="4572000" y="1323938"/>
              <a:ext cx="381000" cy="472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6" idx="3"/>
              <a:endCxn id="23" idx="1"/>
            </p:cNvCxnSpPr>
            <p:nvPr/>
          </p:nvCxnSpPr>
          <p:spPr>
            <a:xfrm>
              <a:off x="4191000" y="1528465"/>
              <a:ext cx="381000" cy="2157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523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3236" y="4577316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3236" y="4050268"/>
            <a:ext cx="183029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Locals of F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7718" y="5117068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of 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111" y="6107668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 Stack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934436" y="4050268"/>
            <a:ext cx="228600" cy="16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2083" y="4520850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F’s Activation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83530" y="316468"/>
            <a:ext cx="0" cy="556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7737" y="5580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48754" y="2411968"/>
            <a:ext cx="4221998" cy="1614792"/>
            <a:chOff x="1948754" y="2411968"/>
            <a:chExt cx="4221998" cy="1614792"/>
          </a:xfrm>
        </p:grpSpPr>
        <p:sp>
          <p:nvSpPr>
            <p:cNvPr id="13" name="Rectangle 12"/>
            <p:cNvSpPr/>
            <p:nvPr/>
          </p:nvSpPr>
          <p:spPr>
            <a:xfrm>
              <a:off x="1948754" y="2939016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8754" y="2411968"/>
              <a:ext cx="1830294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53236" y="3478768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G</a:t>
              </a: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3924300" y="2426559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06753" y="2939016"/>
              <a:ext cx="1963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G’s Activation</a:t>
              </a:r>
            </a:p>
            <a:p>
              <a:r>
                <a:rPr lang="en-US" dirty="0"/>
                <a:t>Record (Coroutine)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44272" y="773666"/>
            <a:ext cx="3721150" cy="1618130"/>
            <a:chOff x="1944272" y="773666"/>
            <a:chExt cx="3721150" cy="1618130"/>
          </a:xfrm>
        </p:grpSpPr>
        <p:sp>
          <p:nvSpPr>
            <p:cNvPr id="17" name="Rectangle 16"/>
            <p:cNvSpPr/>
            <p:nvPr/>
          </p:nvSpPr>
          <p:spPr>
            <a:xfrm>
              <a:off x="1944272" y="1281377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272" y="773666"/>
              <a:ext cx="1830294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8754" y="1821129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H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936999" y="791595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6753" y="1305287"/>
              <a:ext cx="145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941284" y="316468"/>
            <a:ext cx="0" cy="563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14404" y="3745468"/>
            <a:ext cx="1458686" cy="369332"/>
            <a:chOff x="314404" y="3745468"/>
            <a:chExt cx="1458686" cy="36933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9299" y="2087829"/>
            <a:ext cx="1458686" cy="369332"/>
            <a:chOff x="314404" y="3745468"/>
            <a:chExt cx="1458686" cy="369332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1444" y="502370"/>
            <a:ext cx="1458686" cy="369332"/>
            <a:chOff x="314404" y="3745468"/>
            <a:chExt cx="1458686" cy="369332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30365" y="363870"/>
            <a:ext cx="526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Compiler Based Coroutines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77005" y="2344447"/>
            <a:ext cx="5205395" cy="1962076"/>
            <a:chOff x="6224605" y="2344447"/>
            <a:chExt cx="5205395" cy="1962076"/>
          </a:xfrm>
        </p:grpSpPr>
        <p:sp>
          <p:nvSpPr>
            <p:cNvPr id="35" name="Rectangle 34"/>
            <p:cNvSpPr/>
            <p:nvPr/>
          </p:nvSpPr>
          <p:spPr>
            <a:xfrm>
              <a:off x="8001000" y="2344447"/>
              <a:ext cx="3429000" cy="1962076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struct 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G$state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void*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resume_fn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void*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destroy_fn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resume_index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locals, temporaries 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that need to preserve values 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across suspend points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24605" y="2945368"/>
              <a:ext cx="14492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G’s Coroutine</a:t>
              </a:r>
            </a:p>
            <a:p>
              <a:pPr algn="r"/>
              <a:r>
                <a:rPr lang="en-US" dirty="0"/>
                <a:t>State</a:t>
              </a:r>
            </a:p>
          </p:txBody>
        </p:sp>
        <p:sp>
          <p:nvSpPr>
            <p:cNvPr id="45" name="Right Brace 44"/>
            <p:cNvSpPr/>
            <p:nvPr/>
          </p:nvSpPr>
          <p:spPr>
            <a:xfrm flipH="1">
              <a:off x="7727700" y="2391796"/>
              <a:ext cx="157145" cy="191472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4163036" y="2514600"/>
            <a:ext cx="353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27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3236" y="4577316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3236" y="4050268"/>
            <a:ext cx="183029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Locals of F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7718" y="5117068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of 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111" y="6107668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 Stack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934436" y="4050268"/>
            <a:ext cx="228600" cy="16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2083" y="4520850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F’s Activation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83530" y="316468"/>
            <a:ext cx="0" cy="556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7737" y="5580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48754" y="2411968"/>
            <a:ext cx="3718271" cy="1614792"/>
            <a:chOff x="1948754" y="2411968"/>
            <a:chExt cx="3718271" cy="1614792"/>
          </a:xfrm>
        </p:grpSpPr>
        <p:sp>
          <p:nvSpPr>
            <p:cNvPr id="13" name="Rectangle 12"/>
            <p:cNvSpPr/>
            <p:nvPr/>
          </p:nvSpPr>
          <p:spPr>
            <a:xfrm>
              <a:off x="1948754" y="2939016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8754" y="2411968"/>
              <a:ext cx="1830294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53236" y="3478768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G</a:t>
              </a: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3924300" y="2426559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06753" y="2939016"/>
              <a:ext cx="14602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44272" y="773666"/>
            <a:ext cx="3721150" cy="1618130"/>
            <a:chOff x="1944272" y="773666"/>
            <a:chExt cx="3721150" cy="1618130"/>
          </a:xfrm>
        </p:grpSpPr>
        <p:sp>
          <p:nvSpPr>
            <p:cNvPr id="17" name="Rectangle 16"/>
            <p:cNvSpPr/>
            <p:nvPr/>
          </p:nvSpPr>
          <p:spPr>
            <a:xfrm>
              <a:off x="1944272" y="1281377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272" y="773666"/>
              <a:ext cx="1830294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8754" y="1821129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H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936999" y="791595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6753" y="1305287"/>
              <a:ext cx="145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941284" y="316468"/>
            <a:ext cx="0" cy="563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14404" y="3745468"/>
            <a:ext cx="1458686" cy="369332"/>
            <a:chOff x="314404" y="3745468"/>
            <a:chExt cx="1458686" cy="36933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9299" y="2087829"/>
            <a:ext cx="1458686" cy="369332"/>
            <a:chOff x="314404" y="3745468"/>
            <a:chExt cx="1458686" cy="369332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1444" y="502370"/>
            <a:ext cx="1458686" cy="369332"/>
            <a:chOff x="314404" y="3745468"/>
            <a:chExt cx="1458686" cy="369332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130365" y="363870"/>
            <a:ext cx="5261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Compiler Based Coroutines</a:t>
            </a:r>
          </a:p>
          <a:p>
            <a:r>
              <a:rPr lang="en-US" sz="3600" dirty="0"/>
              <a:t>(Suspend)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77005" y="2344447"/>
            <a:ext cx="5205395" cy="1962076"/>
            <a:chOff x="6224605" y="2344447"/>
            <a:chExt cx="5205395" cy="1962076"/>
          </a:xfrm>
        </p:grpSpPr>
        <p:sp>
          <p:nvSpPr>
            <p:cNvPr id="49" name="Rectangle 48"/>
            <p:cNvSpPr/>
            <p:nvPr/>
          </p:nvSpPr>
          <p:spPr>
            <a:xfrm>
              <a:off x="8001000" y="2344447"/>
              <a:ext cx="3429000" cy="1962076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struct 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G$state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void*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resume_fn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void*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destroy_fn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resume_index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locals, temporaries 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that need to preserve values 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across suspend points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24605" y="2945368"/>
              <a:ext cx="14492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G’s Coroutine</a:t>
              </a:r>
            </a:p>
            <a:p>
              <a:pPr algn="r"/>
              <a:r>
                <a:rPr lang="en-US" dirty="0"/>
                <a:t>State</a:t>
              </a:r>
            </a:p>
          </p:txBody>
        </p:sp>
        <p:sp>
          <p:nvSpPr>
            <p:cNvPr id="51" name="Right Brace 50"/>
            <p:cNvSpPr/>
            <p:nvPr/>
          </p:nvSpPr>
          <p:spPr>
            <a:xfrm flipH="1">
              <a:off x="7727700" y="2391796"/>
              <a:ext cx="157145" cy="191472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4163036" y="2514600"/>
            <a:ext cx="353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0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3236" y="4577316"/>
            <a:ext cx="1830294" cy="5334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3236" y="4050268"/>
            <a:ext cx="1830294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Locals of X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7718" y="5117068"/>
            <a:ext cx="1830294" cy="5334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of 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111" y="6107668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 Stack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934436" y="4050268"/>
            <a:ext cx="228600" cy="16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2083" y="4520850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X’s Activation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83530" y="316468"/>
            <a:ext cx="0" cy="556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7737" y="5580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48754" y="2411968"/>
            <a:ext cx="3595738" cy="1614792"/>
            <a:chOff x="1948754" y="2411968"/>
            <a:chExt cx="3595738" cy="1614792"/>
          </a:xfrm>
        </p:grpSpPr>
        <p:sp>
          <p:nvSpPr>
            <p:cNvPr id="13" name="Rectangle 12"/>
            <p:cNvSpPr/>
            <p:nvPr/>
          </p:nvSpPr>
          <p:spPr>
            <a:xfrm>
              <a:off x="1948754" y="2939016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8754" y="2411968"/>
              <a:ext cx="1830294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</a:t>
              </a:r>
              <a:r>
                <a:rPr lang="en-US" dirty="0" err="1"/>
                <a:t>g$resume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53236" y="3478768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</a:t>
              </a:r>
              <a:r>
                <a:rPr lang="en-US" dirty="0" err="1"/>
                <a:t>g$resume</a:t>
              </a:r>
              <a:endParaRPr lang="en-US" dirty="0"/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3924300" y="2426559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06753" y="2939016"/>
              <a:ext cx="13377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G$resume’s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44272" y="773666"/>
            <a:ext cx="3721150" cy="1618130"/>
            <a:chOff x="1944272" y="773666"/>
            <a:chExt cx="3721150" cy="1618130"/>
          </a:xfrm>
        </p:grpSpPr>
        <p:sp>
          <p:nvSpPr>
            <p:cNvPr id="17" name="Rectangle 16"/>
            <p:cNvSpPr/>
            <p:nvPr/>
          </p:nvSpPr>
          <p:spPr>
            <a:xfrm>
              <a:off x="1944272" y="1281377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272" y="773666"/>
              <a:ext cx="1830294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8754" y="1821129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H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936999" y="791595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6753" y="1305287"/>
              <a:ext cx="145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941284" y="316468"/>
            <a:ext cx="0" cy="563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14404" y="3745468"/>
            <a:ext cx="1458686" cy="369332"/>
            <a:chOff x="314404" y="3745468"/>
            <a:chExt cx="1458686" cy="36933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9299" y="2087829"/>
            <a:ext cx="1458686" cy="369332"/>
            <a:chOff x="314404" y="3745468"/>
            <a:chExt cx="1458686" cy="369332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1444" y="502370"/>
            <a:ext cx="1458686" cy="369332"/>
            <a:chOff x="314404" y="3745468"/>
            <a:chExt cx="1458686" cy="369332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30365" y="363870"/>
            <a:ext cx="5261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Compiler Based Coroutines</a:t>
            </a:r>
          </a:p>
          <a:p>
            <a:r>
              <a:rPr lang="en-US" sz="3600" dirty="0"/>
              <a:t>(Resume)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77005" y="2344447"/>
            <a:ext cx="5205395" cy="1962076"/>
            <a:chOff x="6224605" y="2344447"/>
            <a:chExt cx="5205395" cy="1962076"/>
          </a:xfrm>
        </p:grpSpPr>
        <p:sp>
          <p:nvSpPr>
            <p:cNvPr id="35" name="Rectangle 34"/>
            <p:cNvSpPr/>
            <p:nvPr/>
          </p:nvSpPr>
          <p:spPr>
            <a:xfrm>
              <a:off x="8001000" y="2344447"/>
              <a:ext cx="3429000" cy="1962076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struct 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G$state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void*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resume_fn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void*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destroy_fn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resume_index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locals, temporaries 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that need to preserve values 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across suspend points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24605" y="2945368"/>
              <a:ext cx="14492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G’s Coroutine</a:t>
              </a:r>
            </a:p>
            <a:p>
              <a:pPr algn="r"/>
              <a:r>
                <a:rPr lang="en-US" dirty="0"/>
                <a:t>State</a:t>
              </a:r>
            </a:p>
          </p:txBody>
        </p:sp>
        <p:sp>
          <p:nvSpPr>
            <p:cNvPr id="45" name="Right Brace 44"/>
            <p:cNvSpPr/>
            <p:nvPr/>
          </p:nvSpPr>
          <p:spPr>
            <a:xfrm flipH="1">
              <a:off x="7727700" y="2391796"/>
              <a:ext cx="157145" cy="191472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4163036" y="2514600"/>
            <a:ext cx="353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515600" cy="930275"/>
          </a:xfrm>
        </p:spPr>
        <p:txBody>
          <a:bodyPr/>
          <a:lstStyle/>
          <a:p>
            <a:r>
              <a:rPr lang="en-US" dirty="0"/>
              <a:t>Compiler based coroutines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292" y="1066800"/>
            <a:ext cx="3294708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5; ++i)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990600"/>
            <a:ext cx="6400798" cy="133882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f() {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*mem =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mem-&gt;__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resume_fn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mem-&gt;__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destroy_fn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f$destroy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{mem};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038724" y="2499224"/>
            <a:ext cx="6400798" cy="133882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 *__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resume_fn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 *__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destroy_fn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resume_index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i, 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current_value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43485" y="3950892"/>
            <a:ext cx="6391275" cy="154657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*s)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switch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(s-&gt;__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resume_index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s-&gt;i = 0; s-&gt;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resume_index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if( ++s-&gt;i == 5) { s-&gt;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resume_index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s-&gt;__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current_value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s-&gt;i;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6292" y="2286000"/>
            <a:ext cx="3294708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v: f())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printf(“%d\n”, v);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199" y="5610309"/>
            <a:ext cx="6400799" cy="71558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f$destroy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*s) {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315046" y="3505200"/>
            <a:ext cx="228600" cy="413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6292" y="4296667"/>
            <a:ext cx="3294708" cy="154657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printf(“%d\n”,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printf(“%d\n”, 1);  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printf(“%d\n”, 2);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printf(“%d\n”, 3);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printf(“%d\n”, 4);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191000" y="1323938"/>
            <a:ext cx="762000" cy="4724400"/>
            <a:chOff x="4191000" y="1323938"/>
            <a:chExt cx="762000" cy="4724400"/>
          </a:xfrm>
        </p:grpSpPr>
        <p:sp>
          <p:nvSpPr>
            <p:cNvPr id="23" name="Left Brace 22"/>
            <p:cNvSpPr/>
            <p:nvPr/>
          </p:nvSpPr>
          <p:spPr>
            <a:xfrm>
              <a:off x="4572000" y="1323938"/>
              <a:ext cx="381000" cy="472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6" idx="3"/>
              <a:endCxn id="23" idx="1"/>
            </p:cNvCxnSpPr>
            <p:nvPr/>
          </p:nvCxnSpPr>
          <p:spPr>
            <a:xfrm>
              <a:off x="4191000" y="1528465"/>
              <a:ext cx="381000" cy="2157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62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Where would you split a coroutine?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66898156"/>
              </p:ext>
            </p:extLst>
          </p:nvPr>
        </p:nvGraphicFramePr>
        <p:xfrm>
          <a:off x="1447801" y="554508"/>
          <a:ext cx="9677399" cy="522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203" y="4283614"/>
            <a:ext cx="2880040" cy="88452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001" y="4303997"/>
            <a:ext cx="4310063" cy="1272399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4588" y="4274472"/>
            <a:ext cx="1928813" cy="1350865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Star: 5 Points 5"/>
          <p:cNvSpPr/>
          <p:nvPr/>
        </p:nvSpPr>
        <p:spPr>
          <a:xfrm>
            <a:off x="6952129" y="2427195"/>
            <a:ext cx="504265" cy="450476"/>
          </a:xfrm>
          <a:prstGeom prst="star5">
            <a:avLst/>
          </a:prstGeom>
          <a:solidFill>
            <a:srgbClr val="FFFF0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85813" y="1208020"/>
            <a:ext cx="3024829" cy="4667851"/>
            <a:chOff x="485813" y="1208020"/>
            <a:chExt cx="3024829" cy="4667851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>
            <a:xfrm flipH="1">
              <a:off x="1177692" y="1857022"/>
              <a:ext cx="5644" cy="377048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5813" y="1208020"/>
              <a:ext cx="14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Subroutine 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1413" y="1208020"/>
              <a:ext cx="139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Subroutine B</a:t>
              </a:r>
            </a:p>
          </p:txBody>
        </p: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2735558" y="1857022"/>
              <a:ext cx="5645" cy="920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07896" y="148769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6009" y="550653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6126" y="2110026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B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11659" y="1624599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 start</a:t>
              </a:r>
            </a:p>
          </p:txBody>
        </p:sp>
        <p:cxnSp>
          <p:nvCxnSpPr>
            <p:cNvPr id="16" name="Straight Arrow Connector 15"/>
            <p:cNvCxnSpPr>
              <a:cxnSpLocks/>
              <a:stCxn id="11" idx="3"/>
              <a:endCxn id="14" idx="1"/>
            </p:cNvCxnSpPr>
            <p:nvPr/>
          </p:nvCxnSpPr>
          <p:spPr>
            <a:xfrm flipV="1">
              <a:off x="1579104" y="1743133"/>
              <a:ext cx="832555" cy="485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H="1" flipV="1">
              <a:off x="1188981" y="2435398"/>
              <a:ext cx="1216378" cy="48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411659" y="2781711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end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78535" y="3467010"/>
              <a:ext cx="2198511" cy="1394179"/>
              <a:chOff x="1524000" y="1619955"/>
              <a:chExt cx="2198511" cy="139417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524000" y="2105382"/>
                <a:ext cx="682978" cy="237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call B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39533" y="1619955"/>
                <a:ext cx="682978" cy="237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 start</a:t>
                </a:r>
              </a:p>
            </p:txBody>
          </p:sp>
          <p:cxnSp>
            <p:nvCxnSpPr>
              <p:cNvPr id="30" name="Straight Arrow Connector 29"/>
              <p:cNvCxnSpPr>
                <a:cxnSpLocks/>
                <a:stCxn id="28" idx="3"/>
                <a:endCxn id="29" idx="1"/>
              </p:cNvCxnSpPr>
              <p:nvPr/>
            </p:nvCxnSpPr>
            <p:spPr>
              <a:xfrm flipV="1">
                <a:off x="2206978" y="1738489"/>
                <a:ext cx="832555" cy="4854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cxnSpLocks/>
              </p:cNvCxnSpPr>
              <p:nvPr/>
            </p:nvCxnSpPr>
            <p:spPr>
              <a:xfrm flipH="1" flipV="1">
                <a:off x="1823155" y="2403205"/>
                <a:ext cx="1216378" cy="485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039533" y="2777067"/>
                <a:ext cx="682978" cy="237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end</a:t>
                </a:r>
              </a:p>
            </p:txBody>
          </p:sp>
        </p:grpSp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2735558" y="3705749"/>
              <a:ext cx="5645" cy="920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8745985" y="1053634"/>
            <a:ext cx="3024829" cy="4639456"/>
            <a:chOff x="7564011" y="1233594"/>
            <a:chExt cx="3024829" cy="4639456"/>
          </a:xfrm>
        </p:grpSpPr>
        <p:cxnSp>
          <p:nvCxnSpPr>
            <p:cNvPr id="45" name="Straight Arrow Connector 44"/>
            <p:cNvCxnSpPr>
              <a:cxnSpLocks/>
            </p:cNvCxnSpPr>
            <p:nvPr/>
          </p:nvCxnSpPr>
          <p:spPr>
            <a:xfrm flipH="1" flipV="1">
              <a:off x="8195732" y="2378681"/>
              <a:ext cx="1216378" cy="48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 flipH="1">
              <a:off x="8195734" y="1854201"/>
              <a:ext cx="5644" cy="377048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564011" y="1233594"/>
              <a:ext cx="1407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Subroutine 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89611" y="1233594"/>
              <a:ext cx="1399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Coroutine C</a:t>
              </a:r>
            </a:p>
          </p:txBody>
        </p: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9753600" y="1854201"/>
              <a:ext cx="5645" cy="31298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9333085" y="2767278"/>
              <a:ext cx="846666" cy="23706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suspend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25938" y="1484869"/>
              <a:ext cx="343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24051" y="5503718"/>
              <a:ext cx="343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96578" y="2102561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C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412111" y="1617134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 start</a:t>
              </a:r>
            </a:p>
          </p:txBody>
        </p:sp>
        <p:cxnSp>
          <p:nvCxnSpPr>
            <p:cNvPr id="44" name="Straight Arrow Connector 43"/>
            <p:cNvCxnSpPr>
              <a:cxnSpLocks/>
              <a:stCxn id="42" idx="3"/>
              <a:endCxn id="43" idx="1"/>
            </p:cNvCxnSpPr>
            <p:nvPr/>
          </p:nvCxnSpPr>
          <p:spPr>
            <a:xfrm flipV="1">
              <a:off x="8579556" y="1735668"/>
              <a:ext cx="832555" cy="485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769578" y="3447701"/>
              <a:ext cx="903111" cy="23706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resume  C</a:t>
              </a:r>
            </a:p>
          </p:txBody>
        </p:sp>
        <p:cxnSp>
          <p:nvCxnSpPr>
            <p:cNvPr id="50" name="Straight Arrow Connector 49"/>
            <p:cNvCxnSpPr>
              <a:cxnSpLocks/>
              <a:stCxn id="48" idx="3"/>
            </p:cNvCxnSpPr>
            <p:nvPr/>
          </p:nvCxnSpPr>
          <p:spPr>
            <a:xfrm flipV="1">
              <a:off x="8672689" y="3056642"/>
              <a:ext cx="1080910" cy="509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cxnSpLocks/>
              <a:stCxn id="52" idx="1"/>
            </p:cNvCxnSpPr>
            <p:nvPr/>
          </p:nvCxnSpPr>
          <p:spPr>
            <a:xfrm flipH="1" flipV="1">
              <a:off x="8229600" y="4752370"/>
              <a:ext cx="1176866" cy="195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9406466" y="4829699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end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333085" y="3800641"/>
              <a:ext cx="846666" cy="23706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suspend</a:t>
              </a:r>
            </a:p>
          </p:txBody>
        </p:sp>
        <p:cxnSp>
          <p:nvCxnSpPr>
            <p:cNvPr id="64" name="Straight Arrow Connector 63"/>
            <p:cNvCxnSpPr>
              <a:cxnSpLocks/>
              <a:stCxn id="63" idx="1"/>
            </p:cNvCxnSpPr>
            <p:nvPr/>
          </p:nvCxnSpPr>
          <p:spPr>
            <a:xfrm flipH="1" flipV="1">
              <a:off x="8195732" y="3739445"/>
              <a:ext cx="1137353" cy="179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7769577" y="4464749"/>
              <a:ext cx="903111" cy="23706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resume  C</a:t>
              </a:r>
            </a:p>
          </p:txBody>
        </p:sp>
        <p:cxnSp>
          <p:nvCxnSpPr>
            <p:cNvPr id="71" name="Straight Arrow Connector 70"/>
            <p:cNvCxnSpPr>
              <a:cxnSpLocks/>
              <a:stCxn id="68" idx="3"/>
            </p:cNvCxnSpPr>
            <p:nvPr/>
          </p:nvCxnSpPr>
          <p:spPr>
            <a:xfrm flipV="1">
              <a:off x="8672688" y="4111809"/>
              <a:ext cx="1083730" cy="471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3635052" y="1885550"/>
            <a:ext cx="4637832" cy="957004"/>
          </a:xfrm>
        </p:spPr>
        <p:txBody>
          <a:bodyPr>
            <a:noAutofit/>
          </a:bodyPr>
          <a:lstStyle/>
          <a:p>
            <a:r>
              <a:rPr lang="en-US" sz="2000" dirty="0"/>
              <a:t>Introduced in 1958 by Melvin Conway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Donald Knuth, 1968: “generalization of subroutine”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31564"/>
              </p:ext>
            </p:extLst>
          </p:nvPr>
        </p:nvGraphicFramePr>
        <p:xfrm>
          <a:off x="3644153" y="3276599"/>
          <a:ext cx="4681402" cy="23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subroutines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coroutines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60">
                <a:tc>
                  <a:txBody>
                    <a:bodyPr/>
                    <a:lstStyle/>
                    <a:p>
                      <a:r>
                        <a:rPr lang="en-US" sz="1400" dirty="0"/>
                        <a:t>call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Allocate frame,</a:t>
                      </a:r>
                      <a:r>
                        <a:rPr lang="en-US" sz="1400" baseline="0" dirty="0"/>
                        <a:t>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Allocate</a:t>
                      </a:r>
                      <a:r>
                        <a:rPr lang="en-US" sz="1400" baseline="0" dirty="0"/>
                        <a:t> frame,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860">
                <a:tc>
                  <a:txBody>
                    <a:bodyPr/>
                    <a:lstStyle/>
                    <a:p>
                      <a:r>
                        <a:rPr lang="en-US" sz="1400" dirty="0"/>
                        <a:t>return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</a:t>
                      </a:r>
                      <a:r>
                        <a:rPr lang="en-US" sz="1400" baseline="0" dirty="0"/>
                        <a:t> frame, return result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 frame, return eventual result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r>
                        <a:rPr lang="en-US" sz="1400" dirty="0"/>
                        <a:t>suspend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r>
                        <a:rPr lang="en-US" sz="1400" dirty="0"/>
                        <a:t>resume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66800" y="1219200"/>
            <a:ext cx="10591800" cy="4862251"/>
            <a:chOff x="3567595" y="1848951"/>
            <a:chExt cx="2542207" cy="1525324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567595" y="1848951"/>
              <a:ext cx="2542207" cy="152532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Rectangle: Rounded Corners 4"/>
            <p:cNvSpPr txBox="1"/>
            <p:nvPr/>
          </p:nvSpPr>
          <p:spPr>
            <a:xfrm>
              <a:off x="3612270" y="1893626"/>
              <a:ext cx="2452857" cy="14359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t" anchorCtr="0">
              <a:noAutofit/>
            </a:bodyPr>
            <a:lstStyle/>
            <a:p>
              <a:pPr algn="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Where would you split a coroutine?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1600" y="2514600"/>
            <a:ext cx="2514600" cy="228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Early Passes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simplifycfg</a:t>
            </a:r>
            <a:r>
              <a:rPr lang="en-US" dirty="0"/>
              <a:t> –</a:t>
            </a:r>
            <a:r>
              <a:rPr lang="en-US" dirty="0" err="1"/>
              <a:t>domtree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sroa</a:t>
            </a:r>
            <a:r>
              <a:rPr lang="en-US" dirty="0"/>
              <a:t> -early-</a:t>
            </a:r>
            <a:r>
              <a:rPr lang="en-US" dirty="0" err="1"/>
              <a:t>cse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memoryssa</a:t>
            </a:r>
            <a:r>
              <a:rPr lang="en-US" dirty="0"/>
              <a:t> -</a:t>
            </a:r>
            <a:r>
              <a:rPr lang="en-US" dirty="0" err="1"/>
              <a:t>gvn</a:t>
            </a:r>
            <a:r>
              <a:rPr lang="en-US" dirty="0"/>
              <a:t>-hoist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5338" y="1645445"/>
            <a:ext cx="4038063" cy="40243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CGSCC PM</a:t>
            </a:r>
            <a:endParaRPr lang="en-US" dirty="0"/>
          </a:p>
          <a:p>
            <a:pPr algn="ctr"/>
            <a:endParaRPr lang="en-US" dirty="0"/>
          </a:p>
          <a:p>
            <a:r>
              <a:rPr lang="en-US" sz="900" dirty="0"/>
              <a:t>-</a:t>
            </a:r>
            <a:r>
              <a:rPr lang="en-US" sz="900" dirty="0" err="1"/>
              <a:t>forceattrs</a:t>
            </a:r>
            <a:r>
              <a:rPr lang="en-US" sz="900" dirty="0"/>
              <a:t> -</a:t>
            </a:r>
            <a:r>
              <a:rPr lang="en-US" sz="900" dirty="0" err="1"/>
              <a:t>inferattrs</a:t>
            </a:r>
            <a:r>
              <a:rPr lang="en-US" sz="900" dirty="0"/>
              <a:t> -</a:t>
            </a:r>
            <a:r>
              <a:rPr lang="en-US" sz="900" dirty="0" err="1"/>
              <a:t>ipsccp</a:t>
            </a:r>
            <a:r>
              <a:rPr lang="en-US" sz="900" dirty="0"/>
              <a:t> -</a:t>
            </a:r>
            <a:r>
              <a:rPr lang="en-US" sz="900" dirty="0" err="1"/>
              <a:t>globalopt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-mem2reg -</a:t>
            </a:r>
            <a:r>
              <a:rPr lang="en-US" sz="900" dirty="0" err="1"/>
              <a:t>deadargelim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pgo</a:t>
            </a:r>
            <a:r>
              <a:rPr lang="en-US" sz="900" dirty="0"/>
              <a:t>-</a:t>
            </a:r>
            <a:r>
              <a:rPr lang="en-US" sz="900" dirty="0" err="1"/>
              <a:t>icall</a:t>
            </a:r>
            <a:r>
              <a:rPr lang="en-US" sz="900" dirty="0"/>
              <a:t>-prom -</a:t>
            </a:r>
            <a:r>
              <a:rPr lang="en-US" sz="900" dirty="0" err="1"/>
              <a:t>basiccg</a:t>
            </a:r>
            <a:r>
              <a:rPr lang="en-US" sz="900" dirty="0"/>
              <a:t> -</a:t>
            </a:r>
            <a:r>
              <a:rPr lang="en-US" sz="900" dirty="0" err="1"/>
              <a:t>globals</a:t>
            </a:r>
            <a:r>
              <a:rPr lang="en-US" sz="900" dirty="0"/>
              <a:t>-aa -prune-eh -inline -</a:t>
            </a:r>
            <a:r>
              <a:rPr lang="en-US" sz="900" dirty="0" err="1"/>
              <a:t>functionattrs</a:t>
            </a:r>
            <a:r>
              <a:rPr lang="en-US" sz="900" dirty="0"/>
              <a:t> -</a:t>
            </a:r>
            <a:r>
              <a:rPr lang="en-US" sz="900" dirty="0" err="1"/>
              <a:t>coro</a:t>
            </a:r>
            <a:r>
              <a:rPr lang="en-US" sz="900" dirty="0"/>
              <a:t>-split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sroa</a:t>
            </a:r>
            <a:r>
              <a:rPr lang="en-US" sz="900" dirty="0"/>
              <a:t> -early-</a:t>
            </a:r>
            <a:r>
              <a:rPr lang="en-US" sz="900" dirty="0" err="1"/>
              <a:t>cse</a:t>
            </a:r>
            <a:r>
              <a:rPr lang="en-US" sz="900" dirty="0"/>
              <a:t> -speculative-execution -lazy-value-info -jump-threading -correlated-propagation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</a:t>
            </a:r>
            <a:r>
              <a:rPr lang="en-US" sz="900" dirty="0" err="1"/>
              <a:t>tailcallelim</a:t>
            </a:r>
            <a:r>
              <a:rPr lang="en-US" sz="900" dirty="0"/>
              <a:t>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reassociate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-loops -loop-simplify -</a:t>
            </a:r>
            <a:r>
              <a:rPr lang="en-US" sz="900" dirty="0" err="1"/>
              <a:t>lcssa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-scalar-evolution -loop-rotate -</a:t>
            </a:r>
            <a:r>
              <a:rPr lang="en-US" sz="900" dirty="0" err="1"/>
              <a:t>licm</a:t>
            </a:r>
            <a:r>
              <a:rPr lang="en-US" sz="900" dirty="0"/>
              <a:t> -loop-</a:t>
            </a:r>
            <a:r>
              <a:rPr lang="en-US" sz="900" dirty="0" err="1"/>
              <a:t>unswitch</a:t>
            </a:r>
            <a:r>
              <a:rPr lang="en-US" sz="900" dirty="0"/>
              <a:t>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-loops -loop-simplify -</a:t>
            </a:r>
            <a:r>
              <a:rPr lang="en-US" sz="900" dirty="0" err="1"/>
              <a:t>lcssa</a:t>
            </a:r>
            <a:r>
              <a:rPr lang="en-US" sz="900" dirty="0"/>
              <a:t> -scalar-evolution -</a:t>
            </a:r>
            <a:r>
              <a:rPr lang="en-US" sz="900" dirty="0" err="1"/>
              <a:t>indvars</a:t>
            </a:r>
            <a:r>
              <a:rPr lang="en-US" sz="900" dirty="0"/>
              <a:t> -loop-idiom -loop-deletion -loop-unroll -</a:t>
            </a:r>
            <a:r>
              <a:rPr lang="en-US" sz="900" dirty="0" err="1"/>
              <a:t>mldst</a:t>
            </a:r>
            <a:r>
              <a:rPr lang="en-US" sz="900" dirty="0"/>
              <a:t>-motion -aa -</a:t>
            </a:r>
            <a:r>
              <a:rPr lang="en-US" sz="900" dirty="0" err="1"/>
              <a:t>memdep</a:t>
            </a:r>
            <a:r>
              <a:rPr lang="en-US" sz="900" dirty="0"/>
              <a:t> -</a:t>
            </a:r>
            <a:r>
              <a:rPr lang="en-US" sz="900" dirty="0" err="1"/>
              <a:t>gvn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memdep</a:t>
            </a:r>
            <a:r>
              <a:rPr lang="en-US" sz="900" dirty="0"/>
              <a:t> -</a:t>
            </a:r>
            <a:r>
              <a:rPr lang="en-US" sz="900" dirty="0" err="1"/>
              <a:t>memcpyopt</a:t>
            </a:r>
            <a:r>
              <a:rPr lang="en-US" sz="900" dirty="0"/>
              <a:t> -</a:t>
            </a:r>
            <a:r>
              <a:rPr lang="en-US" sz="900" dirty="0" err="1"/>
              <a:t>sccp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-demanded-bits -</a:t>
            </a:r>
            <a:r>
              <a:rPr lang="en-US" sz="900" dirty="0" err="1"/>
              <a:t>bdce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-lazy-value-info -jump-threading -correlated-propagation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memdep</a:t>
            </a:r>
            <a:r>
              <a:rPr lang="en-US" sz="900" dirty="0"/>
              <a:t> -</a:t>
            </a:r>
            <a:r>
              <a:rPr lang="en-US" sz="900" dirty="0" err="1"/>
              <a:t>dse</a:t>
            </a:r>
            <a:r>
              <a:rPr lang="en-US" sz="900" dirty="0"/>
              <a:t> -loops -loop-simplify -</a:t>
            </a:r>
            <a:r>
              <a:rPr lang="en-US" sz="900" dirty="0" err="1"/>
              <a:t>lcssa</a:t>
            </a:r>
            <a:r>
              <a:rPr lang="en-US" sz="900" dirty="0"/>
              <a:t> -aa -scalar-evolution -</a:t>
            </a:r>
            <a:r>
              <a:rPr lang="en-US" sz="900" dirty="0" err="1"/>
              <a:t>licm</a:t>
            </a:r>
            <a:r>
              <a:rPr lang="en-US" sz="900" dirty="0"/>
              <a:t> -</a:t>
            </a:r>
            <a:r>
              <a:rPr lang="en-US" sz="900" dirty="0" err="1"/>
              <a:t>coro</a:t>
            </a:r>
            <a:r>
              <a:rPr lang="en-US" sz="900" dirty="0"/>
              <a:t>-elide -</a:t>
            </a:r>
            <a:r>
              <a:rPr lang="en-US" sz="900" dirty="0" err="1"/>
              <a:t>postdomtree</a:t>
            </a:r>
            <a:r>
              <a:rPr lang="en-US" sz="900" dirty="0"/>
              <a:t> -</a:t>
            </a:r>
            <a:r>
              <a:rPr lang="en-US" sz="900" dirty="0" err="1"/>
              <a:t>adce</a:t>
            </a:r>
            <a:r>
              <a:rPr lang="en-US" sz="900" dirty="0"/>
              <a:t>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35516" y="2133601"/>
            <a:ext cx="2942084" cy="34611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Late Passes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r>
              <a:rPr lang="en-US" sz="900" dirty="0"/>
              <a:t>-</a:t>
            </a:r>
            <a:r>
              <a:rPr lang="en-US" sz="900" dirty="0" err="1"/>
              <a:t>elim</a:t>
            </a:r>
            <a:r>
              <a:rPr lang="en-US" sz="900" dirty="0"/>
              <a:t>-avail-extern -</a:t>
            </a:r>
            <a:r>
              <a:rPr lang="en-US" sz="900" dirty="0" err="1"/>
              <a:t>basiccg</a:t>
            </a:r>
            <a:r>
              <a:rPr lang="en-US" sz="900" dirty="0"/>
              <a:t> -</a:t>
            </a:r>
            <a:r>
              <a:rPr lang="en-US" sz="900" dirty="0" err="1"/>
              <a:t>rpo-functionattrs</a:t>
            </a:r>
            <a:r>
              <a:rPr lang="en-US" sz="900" dirty="0"/>
              <a:t> -</a:t>
            </a:r>
            <a:r>
              <a:rPr lang="en-US" sz="900" dirty="0" err="1"/>
              <a:t>globals</a:t>
            </a:r>
            <a:r>
              <a:rPr lang="en-US" sz="900" dirty="0"/>
              <a:t>-aa -float2int -</a:t>
            </a:r>
            <a:r>
              <a:rPr lang="en-US" sz="900" dirty="0" err="1"/>
              <a:t>domtree</a:t>
            </a:r>
            <a:r>
              <a:rPr lang="en-US" sz="900" dirty="0"/>
              <a:t> -loops -loop-simplify -</a:t>
            </a:r>
            <a:r>
              <a:rPr lang="en-US" sz="900" dirty="0" err="1"/>
              <a:t>lcssa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-scalar-evolution -loop-rotate -loop-accesses -lazy-branch-</a:t>
            </a:r>
            <a:r>
              <a:rPr lang="en-US" sz="900" dirty="0" err="1"/>
              <a:t>prob</a:t>
            </a:r>
            <a:r>
              <a:rPr lang="en-US" sz="900" dirty="0"/>
              <a:t> -lazy-block-</a:t>
            </a:r>
            <a:r>
              <a:rPr lang="en-US" sz="900" dirty="0" err="1"/>
              <a:t>freq</a:t>
            </a:r>
            <a:r>
              <a:rPr lang="en-US" sz="900" dirty="0"/>
              <a:t> -opt-remark-emitter -loop-distribute -loop-simplify -</a:t>
            </a:r>
            <a:r>
              <a:rPr lang="en-US" sz="900" dirty="0" err="1"/>
              <a:t>lcssa</a:t>
            </a:r>
            <a:r>
              <a:rPr lang="en-US" sz="900" dirty="0"/>
              <a:t> -branch-</a:t>
            </a:r>
            <a:r>
              <a:rPr lang="en-US" sz="900" dirty="0" err="1"/>
              <a:t>prob</a:t>
            </a:r>
            <a:r>
              <a:rPr lang="en-US" sz="900" dirty="0"/>
              <a:t> -block-</a:t>
            </a:r>
            <a:r>
              <a:rPr lang="en-US" sz="900" dirty="0" err="1"/>
              <a:t>freq</a:t>
            </a:r>
            <a:r>
              <a:rPr lang="en-US" sz="900" dirty="0"/>
              <a:t> -scalar-evolution -</a:t>
            </a:r>
            <a:r>
              <a:rPr lang="en-US" sz="900" dirty="0" err="1"/>
              <a:t>basicaa</a:t>
            </a:r>
            <a:r>
              <a:rPr lang="en-US" sz="900" dirty="0"/>
              <a:t> -aa -loop-accesses -demanded-bits -lazy-branch-</a:t>
            </a:r>
            <a:r>
              <a:rPr lang="en-US" sz="900" dirty="0" err="1"/>
              <a:t>prob</a:t>
            </a:r>
            <a:r>
              <a:rPr lang="en-US" sz="900" dirty="0"/>
              <a:t> -lazy-block-</a:t>
            </a:r>
            <a:r>
              <a:rPr lang="en-US" sz="900" dirty="0" err="1"/>
              <a:t>freq</a:t>
            </a:r>
            <a:r>
              <a:rPr lang="en-US" sz="900" dirty="0"/>
              <a:t> -opt-remark-emitter -loop-</a:t>
            </a:r>
            <a:r>
              <a:rPr lang="en-US" sz="900" dirty="0" err="1"/>
              <a:t>vectorize</a:t>
            </a:r>
            <a:r>
              <a:rPr lang="en-US" sz="900" dirty="0"/>
              <a:t> -loop-simplify -scalar-evolution -aa -loop-accesses -loop-load-</a:t>
            </a:r>
            <a:r>
              <a:rPr lang="en-US" sz="900" dirty="0" err="1"/>
              <a:t>elim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-scalar-evolution -demanded-bits -</a:t>
            </a:r>
            <a:r>
              <a:rPr lang="en-US" sz="900" dirty="0" err="1"/>
              <a:t>slp-vectorizer</a:t>
            </a:r>
            <a:r>
              <a:rPr lang="en-US" sz="900" dirty="0"/>
              <a:t>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-loops -loop-simplify -</a:t>
            </a:r>
            <a:r>
              <a:rPr lang="en-US" sz="900" dirty="0" err="1"/>
              <a:t>lcssa</a:t>
            </a:r>
            <a:r>
              <a:rPr lang="en-US" sz="900" dirty="0"/>
              <a:t> -scalar-evolution -loop-unroll -</a:t>
            </a:r>
            <a:r>
              <a:rPr lang="en-US" sz="900" dirty="0" err="1"/>
              <a:t>instcombine</a:t>
            </a:r>
            <a:r>
              <a:rPr lang="en-US" sz="900" dirty="0"/>
              <a:t> -loop-simplify -</a:t>
            </a:r>
            <a:r>
              <a:rPr lang="en-US" sz="900" dirty="0" err="1"/>
              <a:t>lcssa</a:t>
            </a:r>
            <a:r>
              <a:rPr lang="en-US" sz="900" dirty="0"/>
              <a:t> -scalar-evolution -</a:t>
            </a:r>
            <a:r>
              <a:rPr lang="en-US" sz="900" dirty="0" err="1"/>
              <a:t>licm</a:t>
            </a:r>
            <a:r>
              <a:rPr lang="en-US" sz="900" dirty="0"/>
              <a:t> -</a:t>
            </a:r>
            <a:r>
              <a:rPr lang="en-US" sz="900" dirty="0" err="1"/>
              <a:t>instsimplify</a:t>
            </a:r>
            <a:r>
              <a:rPr lang="en-US" sz="900" dirty="0"/>
              <a:t> -scalar-evolution -alignment-from-assumptions -strip-dead-prototypes -</a:t>
            </a:r>
            <a:r>
              <a:rPr lang="en-US" sz="900" dirty="0" err="1"/>
              <a:t>globaldce</a:t>
            </a:r>
            <a:r>
              <a:rPr lang="en-US" sz="900" dirty="0"/>
              <a:t> -</a:t>
            </a:r>
            <a:r>
              <a:rPr lang="en-US" sz="900" dirty="0" err="1"/>
              <a:t>constmerge</a:t>
            </a:r>
            <a:r>
              <a:rPr lang="en-US" sz="900" dirty="0"/>
              <a:t> -</a:t>
            </a:r>
            <a:r>
              <a:rPr lang="en-US" sz="900" dirty="0" err="1"/>
              <a:t>coro</a:t>
            </a:r>
            <a:r>
              <a:rPr lang="en-US" sz="900" dirty="0"/>
              <a:t>-cleanup</a:t>
            </a:r>
          </a:p>
        </p:txBody>
      </p:sp>
      <p:sp>
        <p:nvSpPr>
          <p:cNvPr id="12" name="Star: 5 Points 11"/>
          <p:cNvSpPr/>
          <p:nvPr/>
        </p:nvSpPr>
        <p:spPr>
          <a:xfrm>
            <a:off x="7550523" y="1748118"/>
            <a:ext cx="504265" cy="450476"/>
          </a:xfrm>
          <a:prstGeom prst="star5">
            <a:avLst/>
          </a:prstGeom>
          <a:solidFill>
            <a:srgbClr val="FFFF0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129" y="0"/>
            <a:ext cx="10175671" cy="1492132"/>
          </a:xfrm>
        </p:spPr>
        <p:txBody>
          <a:bodyPr/>
          <a:lstStyle/>
          <a:p>
            <a:pPr algn="ctr"/>
            <a:r>
              <a:rPr lang="en-US" dirty="0"/>
              <a:t>Where would you split a coroutine?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371600" y="3009900"/>
            <a:ext cx="87493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PruneEH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362200" y="1676400"/>
            <a:ext cx="874930" cy="3962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gency FB" panose="020B0503020202020204" pitchFamily="34" charset="0"/>
              </a:rPr>
              <a:t>Inliner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352800" y="3024491"/>
            <a:ext cx="68580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FnAttr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sroa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cse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5172" y="3505200"/>
            <a:ext cx="2656428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…. 75 more functional passes … 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10058400" y="2997994"/>
            <a:ext cx="144780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Devirtization</a:t>
            </a:r>
            <a:endParaRPr lang="en-US" dirty="0">
              <a:latin typeface="Agency FB" panose="020B0503020202020204" pitchFamily="34" charset="0"/>
            </a:endParaRP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Detector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66801" y="3676651"/>
            <a:ext cx="9715500" cy="2608481"/>
            <a:chOff x="1065213" y="3676650"/>
            <a:chExt cx="9715500" cy="2608481"/>
          </a:xfrm>
        </p:grpSpPr>
        <p:sp>
          <p:nvSpPr>
            <p:cNvPr id="30" name="TextBox 29"/>
            <p:cNvSpPr txBox="1"/>
            <p:nvPr/>
          </p:nvSpPr>
          <p:spPr>
            <a:xfrm>
              <a:off x="5664760" y="5638800"/>
              <a:ext cx="619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x4</a:t>
              </a:r>
            </a:p>
          </p:txBody>
        </p:sp>
        <p:cxnSp>
          <p:nvCxnSpPr>
            <p:cNvPr id="14" name="Connector: Elbow 13"/>
            <p:cNvCxnSpPr>
              <a:cxnSpLocks/>
              <a:stCxn id="13" idx="2"/>
            </p:cNvCxnSpPr>
            <p:nvPr/>
          </p:nvCxnSpPr>
          <p:spPr>
            <a:xfrm rot="5400000">
              <a:off x="4946144" y="450562"/>
              <a:ext cx="1953637" cy="9715500"/>
            </a:xfrm>
            <a:prstGeom prst="bentConnector2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endCxn id="4" idx="3"/>
            </p:cNvCxnSpPr>
            <p:nvPr/>
          </p:nvCxnSpPr>
          <p:spPr>
            <a:xfrm rot="5400000" flipH="1" flipV="1">
              <a:off x="-86628" y="4828491"/>
              <a:ext cx="2608481" cy="304800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flipH="1">
            <a:off x="4154270" y="3033456"/>
            <a:ext cx="102733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9020755" y="3502014"/>
            <a:ext cx="874930" cy="3841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</a:t>
            </a:r>
          </a:p>
        </p:txBody>
      </p:sp>
      <p:sp>
        <p:nvSpPr>
          <p:cNvPr id="19" name="Star: 5 Points 18"/>
          <p:cNvSpPr/>
          <p:nvPr/>
        </p:nvSpPr>
        <p:spPr>
          <a:xfrm>
            <a:off x="4601135" y="3033456"/>
            <a:ext cx="504265" cy="450476"/>
          </a:xfrm>
          <a:prstGeom prst="star5">
            <a:avLst/>
          </a:prstGeom>
          <a:solidFill>
            <a:srgbClr val="FFFF0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/>
          <p:cNvSpPr/>
          <p:nvPr/>
        </p:nvSpPr>
        <p:spPr>
          <a:xfrm>
            <a:off x="9448800" y="3093828"/>
            <a:ext cx="504265" cy="450476"/>
          </a:xfrm>
          <a:prstGeom prst="star5">
            <a:avLst/>
          </a:prstGeom>
          <a:solidFill>
            <a:srgbClr val="FFFF0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592" y="9682"/>
            <a:ext cx="10175671" cy="1492132"/>
          </a:xfrm>
        </p:spPr>
        <p:txBody>
          <a:bodyPr/>
          <a:lstStyle/>
          <a:p>
            <a:pPr algn="ctr"/>
            <a:r>
              <a:rPr lang="en-US" dirty="0"/>
              <a:t>Where would you split a coroutine?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371600" y="3009900"/>
            <a:ext cx="87493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PruneEH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362200" y="1676400"/>
            <a:ext cx="874930" cy="3962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gency FB" panose="020B0503020202020204" pitchFamily="34" charset="0"/>
              </a:rPr>
              <a:t>Inliner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352800" y="3024491"/>
            <a:ext cx="68580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FnAttr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sroa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cse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5172" y="3505200"/>
            <a:ext cx="2656428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…. 75 more functional passes … 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10058400" y="2997994"/>
            <a:ext cx="144780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Devirtization</a:t>
            </a:r>
            <a:endParaRPr lang="en-US" dirty="0">
              <a:latin typeface="Agency FB" panose="020B0503020202020204" pitchFamily="34" charset="0"/>
            </a:endParaRP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Detector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66801" y="3676651"/>
            <a:ext cx="9715500" cy="2608481"/>
            <a:chOff x="1065213" y="3676650"/>
            <a:chExt cx="9715500" cy="2608481"/>
          </a:xfrm>
        </p:grpSpPr>
        <p:sp>
          <p:nvSpPr>
            <p:cNvPr id="30" name="TextBox 29"/>
            <p:cNvSpPr txBox="1"/>
            <p:nvPr/>
          </p:nvSpPr>
          <p:spPr>
            <a:xfrm>
              <a:off x="5664760" y="5638800"/>
              <a:ext cx="619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x4</a:t>
              </a:r>
            </a:p>
          </p:txBody>
        </p:sp>
        <p:cxnSp>
          <p:nvCxnSpPr>
            <p:cNvPr id="14" name="Connector: Elbow 13"/>
            <p:cNvCxnSpPr>
              <a:cxnSpLocks/>
              <a:stCxn id="13" idx="2"/>
            </p:cNvCxnSpPr>
            <p:nvPr/>
          </p:nvCxnSpPr>
          <p:spPr>
            <a:xfrm rot="5400000">
              <a:off x="4946144" y="450562"/>
              <a:ext cx="1953637" cy="9715500"/>
            </a:xfrm>
            <a:prstGeom prst="bentConnector2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endCxn id="4" idx="3"/>
            </p:cNvCxnSpPr>
            <p:nvPr/>
          </p:nvCxnSpPr>
          <p:spPr>
            <a:xfrm rot="5400000" flipH="1" flipV="1">
              <a:off x="-86628" y="4828491"/>
              <a:ext cx="2608481" cy="304800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flipH="1">
            <a:off x="4154270" y="3033456"/>
            <a:ext cx="1027330" cy="133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CoroSplit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9020755" y="3502014"/>
            <a:ext cx="874930" cy="38418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CoroElide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9" name="Callout: Line 38"/>
          <p:cNvSpPr/>
          <p:nvPr/>
        </p:nvSpPr>
        <p:spPr>
          <a:xfrm>
            <a:off x="5124446" y="1143001"/>
            <a:ext cx="2571754" cy="1715869"/>
          </a:xfrm>
          <a:prstGeom prst="borderCallout1">
            <a:avLst>
              <a:gd name="adj1" fmla="val 49695"/>
              <a:gd name="adj2" fmla="val 137"/>
              <a:gd name="adj3" fmla="val 109680"/>
              <a:gd name="adj4" fmla="val -2351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Insert a dummy indirect call.</a:t>
            </a:r>
          </a:p>
        </p:txBody>
      </p:sp>
      <p:sp>
        <p:nvSpPr>
          <p:cNvPr id="40" name="Callout: Line 39"/>
          <p:cNvSpPr/>
          <p:nvPr/>
        </p:nvSpPr>
        <p:spPr>
          <a:xfrm>
            <a:off x="9067800" y="1169667"/>
            <a:ext cx="2628900" cy="1409700"/>
          </a:xfrm>
          <a:prstGeom prst="borderCallout1">
            <a:avLst>
              <a:gd name="adj1" fmla="val 98682"/>
              <a:gd name="adj2" fmla="val 19782"/>
              <a:gd name="adj3" fmla="val 165081"/>
              <a:gd name="adj4" fmla="val 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Devirtualize</a:t>
            </a:r>
            <a:r>
              <a:rPr lang="en-US" dirty="0"/>
              <a:t> dummy call </a:t>
            </a:r>
          </a:p>
        </p:txBody>
      </p:sp>
    </p:spTree>
    <p:extLst>
      <p:ext uri="{BB962C8B-B14F-4D97-AF65-F5344CB8AC3E}">
        <p14:creationId xmlns:p14="http://schemas.microsoft.com/office/powerpoint/2010/main" val="220579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592" y="9682"/>
            <a:ext cx="10175671" cy="1492132"/>
          </a:xfrm>
        </p:spPr>
        <p:txBody>
          <a:bodyPr/>
          <a:lstStyle/>
          <a:p>
            <a:pPr algn="ctr"/>
            <a:r>
              <a:rPr lang="en-US" dirty="0"/>
              <a:t>Where would you split a coroutine?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371600" y="3009900"/>
            <a:ext cx="87493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PruneEH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362200" y="1676400"/>
            <a:ext cx="874930" cy="3962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gency FB" panose="020B0503020202020204" pitchFamily="34" charset="0"/>
              </a:rPr>
              <a:t>Inliner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352800" y="3024491"/>
            <a:ext cx="68580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FnAttr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sroa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cse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5172" y="3505200"/>
            <a:ext cx="2656428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…. 75 more functional passes … 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10058400" y="2997994"/>
            <a:ext cx="144780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Devirtization</a:t>
            </a:r>
            <a:endParaRPr lang="en-US" dirty="0">
              <a:latin typeface="Agency FB" panose="020B0503020202020204" pitchFamily="34" charset="0"/>
            </a:endParaRP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Detector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66801" y="3676651"/>
            <a:ext cx="9715500" cy="2608481"/>
            <a:chOff x="1065213" y="3676650"/>
            <a:chExt cx="9715500" cy="2608481"/>
          </a:xfrm>
        </p:grpSpPr>
        <p:sp>
          <p:nvSpPr>
            <p:cNvPr id="30" name="TextBox 29"/>
            <p:cNvSpPr txBox="1"/>
            <p:nvPr/>
          </p:nvSpPr>
          <p:spPr>
            <a:xfrm>
              <a:off x="5664760" y="5638800"/>
              <a:ext cx="619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x4</a:t>
              </a:r>
            </a:p>
          </p:txBody>
        </p:sp>
        <p:cxnSp>
          <p:nvCxnSpPr>
            <p:cNvPr id="14" name="Connector: Elbow 13"/>
            <p:cNvCxnSpPr>
              <a:cxnSpLocks/>
              <a:stCxn id="13" idx="2"/>
            </p:cNvCxnSpPr>
            <p:nvPr/>
          </p:nvCxnSpPr>
          <p:spPr>
            <a:xfrm rot="5400000">
              <a:off x="4946144" y="450562"/>
              <a:ext cx="1953637" cy="9715500"/>
            </a:xfrm>
            <a:prstGeom prst="bentConnector2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endCxn id="4" idx="3"/>
            </p:cNvCxnSpPr>
            <p:nvPr/>
          </p:nvCxnSpPr>
          <p:spPr>
            <a:xfrm rot="5400000" flipH="1" flipV="1">
              <a:off x="-86628" y="4828491"/>
              <a:ext cx="2608481" cy="304800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flipH="1">
            <a:off x="4154270" y="3033456"/>
            <a:ext cx="1027330" cy="133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CoroSplit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9020755" y="3502014"/>
            <a:ext cx="874930" cy="38418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CoroElide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9" name="Callout: Line 38"/>
          <p:cNvSpPr/>
          <p:nvPr/>
        </p:nvSpPr>
        <p:spPr>
          <a:xfrm>
            <a:off x="5124446" y="1143001"/>
            <a:ext cx="2571754" cy="1715869"/>
          </a:xfrm>
          <a:prstGeom prst="borderCallout1">
            <a:avLst>
              <a:gd name="adj1" fmla="val 49695"/>
              <a:gd name="adj2" fmla="val 137"/>
              <a:gd name="adj3" fmla="val 109680"/>
              <a:gd name="adj4" fmla="val -2351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1. Build Coroutine Frame</a:t>
            </a:r>
          </a:p>
          <a:p>
            <a:r>
              <a:rPr lang="en-US" dirty="0"/>
              <a:t>2. Split Coroutine into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destroy</a:t>
            </a:r>
          </a:p>
        </p:txBody>
      </p:sp>
    </p:spTree>
    <p:extLst>
      <p:ext uri="{BB962C8B-B14F-4D97-AF65-F5344CB8AC3E}">
        <p14:creationId xmlns:p14="http://schemas.microsoft.com/office/powerpoint/2010/main" val="18470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592" y="9682"/>
            <a:ext cx="10175671" cy="1492132"/>
          </a:xfrm>
        </p:spPr>
        <p:txBody>
          <a:bodyPr/>
          <a:lstStyle/>
          <a:p>
            <a:pPr algn="ctr"/>
            <a:r>
              <a:rPr lang="en-US" dirty="0"/>
              <a:t>Where would you split a coroutine?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371600" y="3009900"/>
            <a:ext cx="87493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PruneEH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362200" y="1676400"/>
            <a:ext cx="874930" cy="3962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gency FB" panose="020B0503020202020204" pitchFamily="34" charset="0"/>
              </a:rPr>
              <a:t>Inliner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352800" y="3024491"/>
            <a:ext cx="68580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FnAttr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sroa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cse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5172" y="3505200"/>
            <a:ext cx="2656428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…. 75 more functional passes … 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10058400" y="2997994"/>
            <a:ext cx="144780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Devirtization</a:t>
            </a:r>
            <a:endParaRPr lang="en-US" dirty="0">
              <a:latin typeface="Agency FB" panose="020B0503020202020204" pitchFamily="34" charset="0"/>
            </a:endParaRP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Detector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66801" y="3676651"/>
            <a:ext cx="9715500" cy="2608481"/>
            <a:chOff x="1065213" y="3676650"/>
            <a:chExt cx="9715500" cy="2608481"/>
          </a:xfrm>
        </p:grpSpPr>
        <p:sp>
          <p:nvSpPr>
            <p:cNvPr id="30" name="TextBox 29"/>
            <p:cNvSpPr txBox="1"/>
            <p:nvPr/>
          </p:nvSpPr>
          <p:spPr>
            <a:xfrm>
              <a:off x="5664760" y="5638800"/>
              <a:ext cx="619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x4</a:t>
              </a:r>
            </a:p>
          </p:txBody>
        </p:sp>
        <p:cxnSp>
          <p:nvCxnSpPr>
            <p:cNvPr id="14" name="Connector: Elbow 13"/>
            <p:cNvCxnSpPr>
              <a:cxnSpLocks/>
              <a:stCxn id="13" idx="2"/>
            </p:cNvCxnSpPr>
            <p:nvPr/>
          </p:nvCxnSpPr>
          <p:spPr>
            <a:xfrm rot="5400000">
              <a:off x="4946144" y="450562"/>
              <a:ext cx="1953637" cy="9715500"/>
            </a:xfrm>
            <a:prstGeom prst="bentConnector2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endCxn id="4" idx="3"/>
            </p:cNvCxnSpPr>
            <p:nvPr/>
          </p:nvCxnSpPr>
          <p:spPr>
            <a:xfrm rot="5400000" flipH="1" flipV="1">
              <a:off x="-86628" y="4828491"/>
              <a:ext cx="2608481" cy="304800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flipH="1">
            <a:off x="4154270" y="3033456"/>
            <a:ext cx="1027330" cy="133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CoroSplit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9020755" y="3502014"/>
            <a:ext cx="874930" cy="38418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CoroElide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9" name="Callout: Line 38"/>
          <p:cNvSpPr/>
          <p:nvPr/>
        </p:nvSpPr>
        <p:spPr>
          <a:xfrm>
            <a:off x="5124446" y="1143001"/>
            <a:ext cx="2571754" cy="1715869"/>
          </a:xfrm>
          <a:prstGeom prst="borderCallout1">
            <a:avLst>
              <a:gd name="adj1" fmla="val 49695"/>
              <a:gd name="adj2" fmla="val 137"/>
              <a:gd name="adj3" fmla="val 109680"/>
              <a:gd name="adj4" fmla="val -2351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1. Build Coroutine Frame</a:t>
            </a:r>
          </a:p>
          <a:p>
            <a:r>
              <a:rPr lang="en-US" dirty="0"/>
              <a:t>2. Split Coroutine into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destroy</a:t>
            </a:r>
          </a:p>
        </p:txBody>
      </p:sp>
      <p:sp>
        <p:nvSpPr>
          <p:cNvPr id="40" name="Callout: Line 39"/>
          <p:cNvSpPr/>
          <p:nvPr/>
        </p:nvSpPr>
        <p:spPr>
          <a:xfrm>
            <a:off x="9067800" y="1169667"/>
            <a:ext cx="2628900" cy="1409700"/>
          </a:xfrm>
          <a:prstGeom prst="borderCallout1">
            <a:avLst>
              <a:gd name="adj1" fmla="val 98682"/>
              <a:gd name="adj2" fmla="val 19782"/>
              <a:gd name="adj3" fmla="val 165081"/>
              <a:gd name="adj4" fmla="val 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err="1"/>
              <a:t>Devirtualize</a:t>
            </a:r>
            <a:r>
              <a:rPr lang="en-US" dirty="0"/>
              <a:t> Resume/Destroy</a:t>
            </a:r>
          </a:p>
          <a:p>
            <a:pPr marL="342900" indent="-342900">
              <a:buAutoNum type="arabicPeriod"/>
            </a:pPr>
            <a:r>
              <a:rPr lang="en-US" dirty="0"/>
              <a:t>Elide Heap Allocations</a:t>
            </a:r>
          </a:p>
        </p:txBody>
      </p:sp>
    </p:spTree>
    <p:extLst>
      <p:ext uri="{BB962C8B-B14F-4D97-AF65-F5344CB8AC3E}">
        <p14:creationId xmlns:p14="http://schemas.microsoft.com/office/powerpoint/2010/main" val="103565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Coroutine intrinsics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9240" y="2122308"/>
            <a:ext cx="70724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llvm.coro.resume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llvm.coro.resume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llvm.coro.destroy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18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up in LLVM IR this coroutine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75429" y="2323782"/>
            <a:ext cx="7404847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6287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n) {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(;;) {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print(n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returns a coroutine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i="1" dirty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// handle on first suspend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73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Same Coroutine in LLVM 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7024" y="0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@llvm.coro.size.i32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%unused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53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Same Coroutine in LLVM 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7024" y="0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@llvm.coro.size.i32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2604304" y="659756"/>
            <a:ext cx="8154364" cy="1564977"/>
          </a:xfrm>
          <a:prstGeom prst="roundRect">
            <a:avLst/>
          </a:prstGeom>
          <a:solidFill>
            <a:srgbClr val="00B05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ALLOCATION PART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604304" y="2502098"/>
            <a:ext cx="8154364" cy="1956122"/>
          </a:xfrm>
          <a:prstGeom prst="roundRect">
            <a:avLst/>
          </a:prstGeom>
          <a:solidFill>
            <a:schemeClr val="accent1">
              <a:lumMod val="7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USER BODY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604304" y="4680048"/>
            <a:ext cx="8154364" cy="1018572"/>
          </a:xfrm>
          <a:prstGeom prst="roundRect">
            <a:avLst/>
          </a:prstGeom>
          <a:solidFill>
            <a:srgbClr val="7030A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DEALLOCATION PART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604304" y="5920448"/>
            <a:ext cx="8154364" cy="717439"/>
          </a:xfrm>
          <a:prstGeom prst="roundRect">
            <a:avLst/>
          </a:prstGeom>
          <a:solidFill>
            <a:schemeClr val="bg1">
              <a:lumMod val="6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SUSPEND/RETURN PART</a:t>
            </a:r>
          </a:p>
        </p:txBody>
      </p:sp>
    </p:spTree>
    <p:extLst>
      <p:ext uri="{BB962C8B-B14F-4D97-AF65-F5344CB8AC3E}">
        <p14:creationId xmlns:p14="http://schemas.microsoft.com/office/powerpoint/2010/main" val="2417700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Same Coroutine in LLVM 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7024" y="0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%id =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@llvm.coro.id(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@llvm.coro.size.i32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%id,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2604304" y="2502098"/>
            <a:ext cx="8154364" cy="1956122"/>
          </a:xfrm>
          <a:prstGeom prst="roundRect">
            <a:avLst/>
          </a:prstGeom>
          <a:solidFill>
            <a:schemeClr val="accent1">
              <a:lumMod val="7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USER BODY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604304" y="4683925"/>
            <a:ext cx="8154364" cy="1018572"/>
          </a:xfrm>
          <a:prstGeom prst="roundRect">
            <a:avLst/>
          </a:prstGeom>
          <a:solidFill>
            <a:srgbClr val="7030A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DEALLOCATION PART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604304" y="5920448"/>
            <a:ext cx="8154364" cy="717439"/>
          </a:xfrm>
          <a:prstGeom prst="roundRect">
            <a:avLst/>
          </a:prstGeom>
          <a:solidFill>
            <a:schemeClr val="bg1">
              <a:lumMod val="6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SUSPEND/RETURN PART</a:t>
            </a:r>
          </a:p>
        </p:txBody>
      </p:sp>
    </p:spTree>
    <p:extLst>
      <p:ext uri="{BB962C8B-B14F-4D97-AF65-F5344CB8AC3E}">
        <p14:creationId xmlns:p14="http://schemas.microsoft.com/office/powerpoint/2010/main" val="10544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with Coroutines. 100 cards per minute!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61" y="2158253"/>
            <a:ext cx="10904406" cy="3857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38" y="3844072"/>
            <a:ext cx="2595996" cy="14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0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Same Coroutine in LLVM 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7024" y="0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%id =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@llvm.coro.id(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@llvm.coro.size.i32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%id,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2604304" y="2521358"/>
            <a:ext cx="8154364" cy="1956122"/>
          </a:xfrm>
          <a:prstGeom prst="roundRect">
            <a:avLst/>
          </a:prstGeom>
          <a:solidFill>
            <a:schemeClr val="accent1">
              <a:lumMod val="7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USER BODY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604304" y="5920448"/>
            <a:ext cx="8154364" cy="717439"/>
          </a:xfrm>
          <a:prstGeom prst="roundRect">
            <a:avLst/>
          </a:prstGeom>
          <a:solidFill>
            <a:schemeClr val="bg1">
              <a:lumMod val="6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SUSPEND/RETURN PART</a:t>
            </a:r>
          </a:p>
        </p:txBody>
      </p:sp>
    </p:spTree>
    <p:extLst>
      <p:ext uri="{BB962C8B-B14F-4D97-AF65-F5344CB8AC3E}">
        <p14:creationId xmlns:p14="http://schemas.microsoft.com/office/powerpoint/2010/main" val="125650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Same Coroutine in LLVM 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7024" y="0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@llvm.coro.size.i32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2604304" y="659756"/>
            <a:ext cx="8154364" cy="1620513"/>
          </a:xfrm>
          <a:prstGeom prst="roundRect">
            <a:avLst/>
          </a:prstGeom>
          <a:solidFill>
            <a:srgbClr val="00B05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ALLOCATION PART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604304" y="2502098"/>
            <a:ext cx="8154364" cy="1956122"/>
          </a:xfrm>
          <a:prstGeom prst="roundRect">
            <a:avLst/>
          </a:prstGeom>
          <a:solidFill>
            <a:schemeClr val="accent1">
              <a:lumMod val="7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USER BODY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604304" y="4680048"/>
            <a:ext cx="8154364" cy="1018572"/>
          </a:xfrm>
          <a:prstGeom prst="roundRect">
            <a:avLst/>
          </a:prstGeom>
          <a:solidFill>
            <a:srgbClr val="7030A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DEALLOCATION PART</a:t>
            </a:r>
          </a:p>
        </p:txBody>
      </p:sp>
    </p:spTree>
    <p:extLst>
      <p:ext uri="{BB962C8B-B14F-4D97-AF65-F5344CB8AC3E}">
        <p14:creationId xmlns:p14="http://schemas.microsoft.com/office/powerpoint/2010/main" val="1259695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Same Coroutine in LLVM 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7024" y="0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@llvm.coro.size.i32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2604304" y="659757"/>
            <a:ext cx="8154364" cy="1609310"/>
          </a:xfrm>
          <a:prstGeom prst="roundRect">
            <a:avLst/>
          </a:prstGeom>
          <a:solidFill>
            <a:srgbClr val="00B05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ALLOCATION PART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604304" y="3449256"/>
            <a:ext cx="8154364" cy="100896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2604304" y="4680048"/>
            <a:ext cx="8154364" cy="1018572"/>
          </a:xfrm>
          <a:prstGeom prst="roundRect">
            <a:avLst/>
          </a:prstGeom>
          <a:solidFill>
            <a:srgbClr val="7030A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DEALLOCATION PART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604304" y="5920448"/>
            <a:ext cx="8154364" cy="717439"/>
          </a:xfrm>
          <a:prstGeom prst="roundRect">
            <a:avLst/>
          </a:prstGeom>
          <a:solidFill>
            <a:schemeClr val="bg1">
              <a:lumMod val="6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SUSPEND/RETURN PART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82119" y="344925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suspend</a:t>
            </a:r>
          </a:p>
        </p:txBody>
      </p:sp>
    </p:spTree>
    <p:extLst>
      <p:ext uri="{BB962C8B-B14F-4D97-AF65-F5344CB8AC3E}">
        <p14:creationId xmlns:p14="http://schemas.microsoft.com/office/powerpoint/2010/main" val="2289254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Same Coroutine in LLVM 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7024" y="0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@llvm.coro.size.i32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2604304" y="659756"/>
            <a:ext cx="8154364" cy="1569799"/>
          </a:xfrm>
          <a:prstGeom prst="roundRect">
            <a:avLst/>
          </a:prstGeom>
          <a:solidFill>
            <a:srgbClr val="00B05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ALLOCATION PART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604304" y="3449256"/>
            <a:ext cx="8154364" cy="100896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2604304" y="4680048"/>
            <a:ext cx="8154364" cy="1018572"/>
          </a:xfrm>
          <a:prstGeom prst="roundRect">
            <a:avLst/>
          </a:prstGeom>
          <a:solidFill>
            <a:srgbClr val="7030A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DEALLOCATION PART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604304" y="5920448"/>
            <a:ext cx="8154364" cy="717439"/>
          </a:xfrm>
          <a:prstGeom prst="roundRect">
            <a:avLst/>
          </a:prstGeom>
          <a:solidFill>
            <a:schemeClr val="bg1">
              <a:lumMod val="6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SUSPEND/RETURN PART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82119" y="344925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suspend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03868"/>
              </p:ext>
            </p:extLst>
          </p:nvPr>
        </p:nvGraphicFramePr>
        <p:xfrm>
          <a:off x="2093912" y="4687617"/>
          <a:ext cx="88392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11926215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603857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BB60D5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rgbClr val="BB60D5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llvm.coro.suspend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1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start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resume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9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destroy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2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06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5" y="1429732"/>
            <a:ext cx="957805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90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Build Coroutine Frame: Simplify PHI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95780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1064873" y="1817225"/>
            <a:ext cx="5434312" cy="8970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3503271" y="3069055"/>
            <a:ext cx="4292277" cy="281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8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Build Coroutine Frame: Simplify PHI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1261643" y="5197032"/>
            <a:ext cx="4977111" cy="6829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8341490" y="3069055"/>
            <a:ext cx="3782992" cy="281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3883306" y="1458410"/>
            <a:ext cx="1099596" cy="636609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97834" y="1140897"/>
            <a:ext cx="217559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/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/>
              <a:t> { }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73100" y="3962400"/>
            <a:ext cx="10934700" cy="444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849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1904035" y="3617089"/>
            <a:ext cx="2963120" cy="1585731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97835" y="1140897"/>
            <a:ext cx="2179412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/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/>
              <a:t> { }  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73100" y="3962400"/>
            <a:ext cx="10934700" cy="444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77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97834" y="1140897"/>
            <a:ext cx="2167837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/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/>
              <a:t> { }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73100" y="3962400"/>
            <a:ext cx="10934700" cy="444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 vs Coroutines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1823156" y="1857022"/>
            <a:ext cx="5644" cy="377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9533" y="5892800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5133" y="5892800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381022" y="1857022"/>
            <a:ext cx="5645" cy="9200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39533" y="2770099"/>
            <a:ext cx="682978" cy="237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3360" y="14876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51473" y="55065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524000" y="1619955"/>
            <a:ext cx="2198511" cy="1394179"/>
            <a:chOff x="1524000" y="1619955"/>
            <a:chExt cx="2198511" cy="1394179"/>
          </a:xfrm>
        </p:grpSpPr>
        <p:sp>
          <p:nvSpPr>
            <p:cNvPr id="11" name="Rectangle 10"/>
            <p:cNvSpPr/>
            <p:nvPr/>
          </p:nvSpPr>
          <p:spPr>
            <a:xfrm>
              <a:off x="1524000" y="2105382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B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39533" y="1619955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 start</a:t>
              </a:r>
            </a:p>
          </p:txBody>
        </p:sp>
        <p:cxnSp>
          <p:nvCxnSpPr>
            <p:cNvPr id="16" name="Straight Arrow Connector 15"/>
            <p:cNvCxnSpPr>
              <a:cxnSpLocks/>
              <a:stCxn id="11" idx="3"/>
              <a:endCxn id="14" idx="1"/>
            </p:cNvCxnSpPr>
            <p:nvPr/>
          </p:nvCxnSpPr>
          <p:spPr>
            <a:xfrm flipV="1">
              <a:off x="2206978" y="1738489"/>
              <a:ext cx="832555" cy="485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8" idx="1"/>
            </p:cNvCxnSpPr>
            <p:nvPr/>
          </p:nvCxnSpPr>
          <p:spPr>
            <a:xfrm flipH="1" flipV="1">
              <a:off x="1823155" y="2403205"/>
              <a:ext cx="1216378" cy="48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039533" y="2777067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end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23999" y="3467010"/>
            <a:ext cx="2198511" cy="1394179"/>
            <a:chOff x="1524000" y="1619955"/>
            <a:chExt cx="2198511" cy="1394179"/>
          </a:xfrm>
        </p:grpSpPr>
        <p:sp>
          <p:nvSpPr>
            <p:cNvPr id="28" name="Rectangle 27"/>
            <p:cNvSpPr/>
            <p:nvPr/>
          </p:nvSpPr>
          <p:spPr>
            <a:xfrm>
              <a:off x="1524000" y="2105382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39533" y="1619955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 start</a:t>
              </a:r>
            </a:p>
          </p:txBody>
        </p:sp>
        <p:cxnSp>
          <p:nvCxnSpPr>
            <p:cNvPr id="30" name="Straight Arrow Connector 29"/>
            <p:cNvCxnSpPr>
              <a:cxnSpLocks/>
              <a:stCxn id="28" idx="3"/>
              <a:endCxn id="29" idx="1"/>
            </p:cNvCxnSpPr>
            <p:nvPr/>
          </p:nvCxnSpPr>
          <p:spPr>
            <a:xfrm flipV="1">
              <a:off x="2206978" y="1738489"/>
              <a:ext cx="832555" cy="485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 flipH="1" flipV="1">
              <a:off x="1823155" y="2403205"/>
              <a:ext cx="1216378" cy="48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039533" y="2777067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381022" y="3705749"/>
            <a:ext cx="5645" cy="9200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8195734" y="1854201"/>
            <a:ext cx="5644" cy="377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92111" y="5889979"/>
            <a:ext cx="140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17711" y="5889979"/>
            <a:ext cx="139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Coroutine C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9753600" y="1854201"/>
            <a:ext cx="5645" cy="31298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333085" y="2767278"/>
            <a:ext cx="846666" cy="2370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suspend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25938" y="1484869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24051" y="5503718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96578" y="2102561"/>
            <a:ext cx="682978" cy="237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C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412111" y="1617134"/>
            <a:ext cx="682978" cy="237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 start</a:t>
            </a:r>
          </a:p>
        </p:txBody>
      </p:sp>
      <p:cxnSp>
        <p:nvCxnSpPr>
          <p:cNvPr id="44" name="Straight Arrow Connector 43"/>
          <p:cNvCxnSpPr>
            <a:cxnSpLocks/>
            <a:stCxn id="42" idx="3"/>
            <a:endCxn id="43" idx="1"/>
          </p:cNvCxnSpPr>
          <p:nvPr/>
        </p:nvCxnSpPr>
        <p:spPr>
          <a:xfrm flipV="1">
            <a:off x="8579556" y="1735668"/>
            <a:ext cx="832555" cy="48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H="1" flipV="1">
            <a:off x="8195732" y="2378681"/>
            <a:ext cx="1216378" cy="48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769578" y="3447701"/>
            <a:ext cx="903111" cy="237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resume  C</a:t>
            </a:r>
          </a:p>
        </p:txBody>
      </p:sp>
      <p:cxnSp>
        <p:nvCxnSpPr>
          <p:cNvPr id="50" name="Straight Arrow Connector 49"/>
          <p:cNvCxnSpPr>
            <a:cxnSpLocks/>
            <a:stCxn id="48" idx="3"/>
          </p:cNvCxnSpPr>
          <p:nvPr/>
        </p:nvCxnSpPr>
        <p:spPr>
          <a:xfrm flipV="1">
            <a:off x="8672689" y="3056642"/>
            <a:ext cx="1080910" cy="50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52" idx="1"/>
          </p:cNvCxnSpPr>
          <p:nvPr/>
        </p:nvCxnSpPr>
        <p:spPr>
          <a:xfrm flipH="1" flipV="1">
            <a:off x="8229600" y="4752370"/>
            <a:ext cx="1176866" cy="19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406466" y="4829699"/>
            <a:ext cx="682978" cy="237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333085" y="3800641"/>
            <a:ext cx="846666" cy="2370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suspend</a:t>
            </a:r>
          </a:p>
        </p:txBody>
      </p:sp>
      <p:cxnSp>
        <p:nvCxnSpPr>
          <p:cNvPr id="64" name="Straight Arrow Connector 63"/>
          <p:cNvCxnSpPr>
            <a:cxnSpLocks/>
            <a:stCxn id="63" idx="1"/>
          </p:cNvCxnSpPr>
          <p:nvPr/>
        </p:nvCxnSpPr>
        <p:spPr>
          <a:xfrm flipH="1" flipV="1">
            <a:off x="8195732" y="3739445"/>
            <a:ext cx="1137353" cy="17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769577" y="4464749"/>
            <a:ext cx="903111" cy="237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resume  C</a:t>
            </a:r>
          </a:p>
        </p:txBody>
      </p:sp>
      <p:cxnSp>
        <p:nvCxnSpPr>
          <p:cNvPr id="71" name="Straight Arrow Connector 70"/>
          <p:cNvCxnSpPr>
            <a:cxnSpLocks/>
            <a:stCxn id="68" idx="3"/>
          </p:cNvCxnSpPr>
          <p:nvPr/>
        </p:nvCxnSpPr>
        <p:spPr>
          <a:xfrm flipV="1">
            <a:off x="8672688" y="4111809"/>
            <a:ext cx="1083730" cy="47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213577" y="1555473"/>
            <a:ext cx="1061155" cy="547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 return</a:t>
            </a:r>
          </a:p>
          <a:p>
            <a:pPr algn="ctr"/>
            <a:r>
              <a:rPr lang="en-US" sz="1400" dirty="0"/>
              <a:t>Address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414474" y="1580657"/>
            <a:ext cx="1061155" cy="547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return</a:t>
            </a:r>
          </a:p>
          <a:p>
            <a:pPr algn="ctr"/>
            <a:r>
              <a:rPr lang="en-US" sz="1400" dirty="0"/>
              <a:t>Address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414474" y="2157881"/>
            <a:ext cx="1061155" cy="547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resume</a:t>
            </a:r>
          </a:p>
          <a:p>
            <a:pPr algn="ctr"/>
            <a:r>
              <a:rPr lang="en-US" sz="1400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41260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97835" y="1140897"/>
            <a:ext cx="220834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/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/>
              <a:t> { }  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73100" y="3962400"/>
            <a:ext cx="10934700" cy="444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2108202" y="3314702"/>
            <a:ext cx="2019298" cy="187959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6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97834" y="1140897"/>
            <a:ext cx="273504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/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/>
              <a:t> {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 </a:t>
            </a:r>
            <a:r>
              <a:rPr lang="en-US" dirty="0"/>
              <a:t>} 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73100" y="3962400"/>
            <a:ext cx="10934700" cy="444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2108202" y="3314702"/>
            <a:ext cx="2063748" cy="188594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Callout: Line 9"/>
          <p:cNvSpPr/>
          <p:nvPr/>
        </p:nvSpPr>
        <p:spPr>
          <a:xfrm>
            <a:off x="8985249" y="1649362"/>
            <a:ext cx="1917701" cy="677119"/>
          </a:xfrm>
          <a:prstGeom prst="borderCallout1">
            <a:avLst>
              <a:gd name="adj1" fmla="val 18750"/>
              <a:gd name="adj2" fmla="val -8333"/>
              <a:gd name="adj3" fmla="val -28526"/>
              <a:gd name="adj4" fmla="val -785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spill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4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1313726" y="2436471"/>
            <a:ext cx="4485190" cy="28936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97834" y="1140897"/>
            <a:ext cx="260840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/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/>
              <a:t> {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976036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576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1331087" y="3679400"/>
            <a:ext cx="8225663" cy="63660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97834" y="1140897"/>
            <a:ext cx="260840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/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/>
              <a:t> {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356450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605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n.val.reload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load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sz="1700" dirty="0">
              <a:solidFill>
                <a:srgbClr val="BB60D5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n.val.reload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1313727" y="5528727"/>
            <a:ext cx="5957023" cy="33907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97834" y="1140897"/>
            <a:ext cx="260840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/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/>
              <a:t> {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0352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coroutine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99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Split Coroutine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7174" y="57789"/>
            <a:ext cx="95780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79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Split Coroutine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7174" y="57789"/>
            <a:ext cx="95780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fastcc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908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Split Coroutine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7174" y="57789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fastcc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%resume1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resume1: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2227324" y="3784600"/>
            <a:ext cx="2522476" cy="7493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208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Split Coroutine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7174" y="57789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fastcc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%resume1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resume1: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4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1500" dirty="0"/>
              <a:t>Algol-60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73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Split Coroutine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7174" y="57789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fastcc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%resume1 </a:t>
            </a:r>
            <a:r>
              <a:rPr lang="en-US" sz="1700" i="1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or a switch based on an index stored in the frame</a:t>
            </a:r>
            <a:endParaRPr lang="en-US" sz="17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%resume1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resume1: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2297174" y="431800"/>
            <a:ext cx="8624826" cy="158115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14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Split Coroutine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7174" y="57789"/>
            <a:ext cx="9578050" cy="668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fastcc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%resume1 </a:t>
            </a:r>
            <a:r>
              <a:rPr lang="en-US" sz="1700" i="1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or a switch based on an index stored in the frame</a:t>
            </a:r>
            <a:endParaRPr lang="en-US" sz="17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sz="1700" dirty="0">
              <a:solidFill>
                <a:srgbClr val="BB60D5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%resume1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resume1: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2297174" y="5651500"/>
            <a:ext cx="5856226" cy="1143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12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Touches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</a:t>
            </a:r>
            <a:r>
              <a:rPr lang="en-US" dirty="0" err="1"/>
              <a:t>gen.resume</a:t>
            </a:r>
            <a:r>
              <a:rPr lang="en-US" dirty="0"/>
              <a:t> twice and name the clones: </a:t>
            </a:r>
            <a:br>
              <a:rPr lang="en-US" dirty="0"/>
            </a:br>
            <a:r>
              <a:rPr lang="en-US" dirty="0"/>
              <a:t>                                                                       </a:t>
            </a:r>
            <a:r>
              <a:rPr lang="en-US" dirty="0" err="1"/>
              <a:t>gen.destroy</a:t>
            </a:r>
            <a:r>
              <a:rPr lang="en-US" dirty="0"/>
              <a:t> and </a:t>
            </a:r>
            <a:r>
              <a:rPr lang="en-US" dirty="0" err="1"/>
              <a:t>gen.cleanup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77692"/>
              </p:ext>
            </p:extLst>
          </p:nvPr>
        </p:nvGraphicFramePr>
        <p:xfrm>
          <a:off x="1554162" y="2838450"/>
          <a:ext cx="88392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11926215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603857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llvm.coro.suspend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1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start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resume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9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destroy and cleanup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2986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6229"/>
              </p:ext>
            </p:extLst>
          </p:nvPr>
        </p:nvGraphicFramePr>
        <p:xfrm>
          <a:off x="1554162" y="4668361"/>
          <a:ext cx="883920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11926215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603857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llvm.coro.free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hdl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1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cleanup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91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5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328" y="0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Split Coroutine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7174" y="1067439"/>
            <a:ext cx="9578050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fastcc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load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sz="1700" dirty="0">
              <a:solidFill>
                <a:srgbClr val="40A07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store i32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%inc1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sz="1700" dirty="0">
              <a:solidFill>
                <a:srgbClr val="40A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7174" y="3816989"/>
            <a:ext cx="957805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fastcc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gen.destroy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97174" y="5478982"/>
            <a:ext cx="957805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fastcc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15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44774" y="1473200"/>
            <a:ext cx="9259826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%id =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@llvm.coro.id(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%id,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store i32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%n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dirty="0">
              <a:solidFill>
                <a:srgbClr val="40A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1128" y="0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Split Coroutine</a:t>
            </a:r>
          </a:p>
        </p:txBody>
      </p:sp>
    </p:spTree>
    <p:extLst>
      <p:ext uri="{BB962C8B-B14F-4D97-AF65-F5344CB8AC3E}">
        <p14:creationId xmlns:p14="http://schemas.microsoft.com/office/powerpoint/2010/main" val="40826557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Devirtualization</a:t>
            </a:r>
            <a:r>
              <a:rPr lang="en-US" dirty="0"/>
              <a:t> and Allocation Elision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724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9240" y="2122308"/>
            <a:ext cx="70724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llvm.coro.resume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llvm.coro.resume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llvm.coro.destroy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37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After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1950" y="1163458"/>
            <a:ext cx="1012825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%id =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@llvm.coro.id(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f.resumers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%id,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store i32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9,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dirty="0">
              <a:solidFill>
                <a:srgbClr val="40A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81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Devirtualization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1950" y="1163458"/>
            <a:ext cx="1012825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%id =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@llvm.coro.id(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gen.resumers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%id,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store i32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dirty="0">
              <a:solidFill>
                <a:srgbClr val="40A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ctor: Curved 9"/>
          <p:cNvCxnSpPr>
            <a:cxnSpLocks/>
          </p:cNvCxnSpPr>
          <p:nvPr/>
        </p:nvCxnSpPr>
        <p:spPr>
          <a:xfrm flipV="1">
            <a:off x="7213600" y="2565400"/>
            <a:ext cx="2774950" cy="2241550"/>
          </a:xfrm>
          <a:prstGeom prst="curvedConnector3">
            <a:avLst>
              <a:gd name="adj1" fmla="val 15778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6883400" y="4413250"/>
            <a:ext cx="215900" cy="78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94150" y="5586207"/>
            <a:ext cx="745490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gen.resumers</a:t>
            </a:r>
            <a:r>
              <a:rPr lang="en-US" dirty="0"/>
              <a:t> = private constant [3 x void (%</a:t>
            </a:r>
            <a:r>
              <a:rPr lang="en-US" dirty="0" err="1"/>
              <a:t>gen.frame</a:t>
            </a:r>
            <a:r>
              <a:rPr lang="en-US" dirty="0"/>
              <a:t>*)*]</a:t>
            </a:r>
          </a:p>
          <a:p>
            <a:r>
              <a:rPr lang="en-US" dirty="0"/>
              <a:t>                                                              [@</a:t>
            </a:r>
            <a:r>
              <a:rPr lang="en-US" dirty="0" err="1"/>
              <a:t>gen.resume</a:t>
            </a:r>
            <a:r>
              <a:rPr lang="en-US" dirty="0"/>
              <a:t>, @</a:t>
            </a:r>
            <a:r>
              <a:rPr lang="en-US" dirty="0" err="1"/>
              <a:t>gen.destroy</a:t>
            </a:r>
            <a:r>
              <a:rPr lang="en-US" dirty="0"/>
              <a:t>, @</a:t>
            </a:r>
            <a:r>
              <a:rPr lang="en-US" dirty="0" err="1"/>
              <a:t>f.cleanup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136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Devirtualization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1950" y="1163458"/>
            <a:ext cx="1012825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%id =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@llvm.coro.id(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gen.resumers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%id,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store i32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dirty="0">
              <a:solidFill>
                <a:srgbClr val="40A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ctor: Curved 9"/>
          <p:cNvCxnSpPr>
            <a:cxnSpLocks/>
          </p:cNvCxnSpPr>
          <p:nvPr/>
        </p:nvCxnSpPr>
        <p:spPr>
          <a:xfrm flipV="1">
            <a:off x="7213600" y="2565400"/>
            <a:ext cx="2774950" cy="2241550"/>
          </a:xfrm>
          <a:prstGeom prst="curvedConnector3">
            <a:avLst>
              <a:gd name="adj1" fmla="val 15778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6883400" y="4413250"/>
            <a:ext cx="215900" cy="78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94150" y="5586207"/>
            <a:ext cx="745490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gen.resumers</a:t>
            </a:r>
            <a:r>
              <a:rPr lang="en-US" dirty="0"/>
              <a:t> = private constant [3 x void (%</a:t>
            </a:r>
            <a:r>
              <a:rPr lang="en-US" dirty="0" err="1"/>
              <a:t>gen.frame</a:t>
            </a:r>
            <a:r>
              <a:rPr lang="en-US" dirty="0"/>
              <a:t>*)*]</a:t>
            </a:r>
          </a:p>
          <a:p>
            <a:r>
              <a:rPr lang="en-US" dirty="0"/>
              <a:t>                                                              [@</a:t>
            </a:r>
            <a:r>
              <a:rPr lang="en-US" dirty="0" err="1"/>
              <a:t>gen.resume</a:t>
            </a:r>
            <a:r>
              <a:rPr lang="en-US" dirty="0"/>
              <a:t>, @</a:t>
            </a:r>
            <a:r>
              <a:rPr lang="en-US" dirty="0" err="1"/>
              <a:t>gen.destroy</a:t>
            </a:r>
            <a:r>
              <a:rPr lang="en-US" dirty="0"/>
              <a:t>, @</a:t>
            </a:r>
            <a:r>
              <a:rPr lang="en-US" dirty="0" err="1"/>
              <a:t>f.cleanup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3610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3236" y="4577316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3236" y="4050268"/>
            <a:ext cx="183029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Locals of F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7718" y="5117068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of 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111" y="6107668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Stack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934436" y="4050268"/>
            <a:ext cx="228600" cy="16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2083" y="4520850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F’s Activation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83530" y="316468"/>
            <a:ext cx="0" cy="556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7737" y="5580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48754" y="2411968"/>
            <a:ext cx="3718271" cy="1614792"/>
            <a:chOff x="1948754" y="2411968"/>
            <a:chExt cx="3718271" cy="1614792"/>
          </a:xfrm>
        </p:grpSpPr>
        <p:sp>
          <p:nvSpPr>
            <p:cNvPr id="13" name="Rectangle 12"/>
            <p:cNvSpPr/>
            <p:nvPr/>
          </p:nvSpPr>
          <p:spPr>
            <a:xfrm>
              <a:off x="1948754" y="2939016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8754" y="2411968"/>
              <a:ext cx="1830294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53236" y="3478768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G</a:t>
              </a: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3924300" y="2426559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06753" y="2939016"/>
              <a:ext cx="14602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44272" y="773666"/>
            <a:ext cx="3721150" cy="1618130"/>
            <a:chOff x="1944272" y="773666"/>
            <a:chExt cx="3721150" cy="1618130"/>
          </a:xfrm>
        </p:grpSpPr>
        <p:sp>
          <p:nvSpPr>
            <p:cNvPr id="17" name="Rectangle 16"/>
            <p:cNvSpPr/>
            <p:nvPr/>
          </p:nvSpPr>
          <p:spPr>
            <a:xfrm>
              <a:off x="1944272" y="1281377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272" y="773666"/>
              <a:ext cx="1830294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8754" y="1821129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H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936999" y="791595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6753" y="1305287"/>
              <a:ext cx="145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941284" y="316468"/>
            <a:ext cx="0" cy="563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14404" y="3745468"/>
            <a:ext cx="1458686" cy="369332"/>
            <a:chOff x="314404" y="3745468"/>
            <a:chExt cx="1458686" cy="36933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9299" y="2087829"/>
            <a:ext cx="1458686" cy="369332"/>
            <a:chOff x="314404" y="3745468"/>
            <a:chExt cx="1458686" cy="369332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1444" y="502370"/>
            <a:ext cx="1458686" cy="369332"/>
            <a:chOff x="314404" y="3745468"/>
            <a:chExt cx="1458686" cy="369332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30365" y="363870"/>
            <a:ext cx="350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Normal Functions</a:t>
            </a:r>
          </a:p>
        </p:txBody>
      </p:sp>
    </p:spTree>
    <p:extLst>
      <p:ext uri="{BB962C8B-B14F-4D97-AF65-F5344CB8AC3E}">
        <p14:creationId xmlns:p14="http://schemas.microsoft.com/office/powerpoint/2010/main" val="73954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Heap Elision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60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1950" y="1163458"/>
            <a:ext cx="1012825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%id =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@llvm.coro.id(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gen.resumers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%id,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store i32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dirty="0">
              <a:solidFill>
                <a:srgbClr val="40A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ctor: Curved 9"/>
          <p:cNvCxnSpPr>
            <a:cxnSpLocks/>
          </p:cNvCxnSpPr>
          <p:nvPr/>
        </p:nvCxnSpPr>
        <p:spPr>
          <a:xfrm flipV="1">
            <a:off x="7073900" y="2565400"/>
            <a:ext cx="2914650" cy="2616200"/>
          </a:xfrm>
          <a:prstGeom prst="curvedConnector3">
            <a:avLst>
              <a:gd name="adj1" fmla="val 14281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77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Heap Elision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61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1950" y="1163458"/>
            <a:ext cx="1012825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%id =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@llvm.coro.id(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gen.resumers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alloca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store i32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dirty="0">
              <a:solidFill>
                <a:srgbClr val="40A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gen.cleanup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38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At the end of –O2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62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97111" y="1783644"/>
            <a:ext cx="5164666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290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109" y="381000"/>
            <a:ext cx="6859787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C++ Coroutine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601200" cy="4572000"/>
          </a:xfrm>
        </p:spPr>
        <p:txBody>
          <a:bodyPr>
            <a:noAutofit/>
          </a:bodyPr>
          <a:lstStyle/>
          <a:p>
            <a:pPr lvl="0"/>
            <a:r>
              <a:rPr lang="en-US" b="1" dirty="0"/>
              <a:t>Scalable</a:t>
            </a:r>
            <a:r>
              <a:rPr lang="en-US" dirty="0"/>
              <a:t> (to </a:t>
            </a:r>
            <a:r>
              <a:rPr lang="en-US" b="1" dirty="0"/>
              <a:t>b</a:t>
            </a:r>
            <a:r>
              <a:rPr lang="en-US" dirty="0"/>
              <a:t>illions of concurrent coroutines)</a:t>
            </a:r>
          </a:p>
          <a:p>
            <a:pPr lvl="0"/>
            <a:r>
              <a:rPr lang="en-US" b="1" dirty="0"/>
              <a:t>Efficient</a:t>
            </a:r>
            <a:r>
              <a:rPr lang="en-US" dirty="0"/>
              <a:t> (resume and suspend operations comparable in cost to a function call overhead)</a:t>
            </a:r>
          </a:p>
          <a:p>
            <a:pPr lvl="0"/>
            <a:r>
              <a:rPr lang="en-US" dirty="0"/>
              <a:t>Seamless interaction with existing facilities </a:t>
            </a:r>
            <a:r>
              <a:rPr lang="en-US" b="1" u="sng" dirty="0"/>
              <a:t>with no overhead</a:t>
            </a:r>
          </a:p>
          <a:p>
            <a:pPr lvl="0"/>
            <a:r>
              <a:rPr lang="en-US" b="1" dirty="0"/>
              <a:t>Open ended</a:t>
            </a:r>
            <a:r>
              <a:rPr lang="en-US" dirty="0"/>
              <a:t> coroutine machinery allowing library designers to develop coroutine libraries exposing various high-level semantics, such as generators, goroutines, tasks and more.</a:t>
            </a:r>
          </a:p>
          <a:p>
            <a:pPr lvl="0"/>
            <a:r>
              <a:rPr lang="en-US" b="1" dirty="0"/>
              <a:t>Usable</a:t>
            </a:r>
            <a:r>
              <a:rPr lang="en-US" dirty="0"/>
              <a:t> in environments where </a:t>
            </a:r>
            <a:r>
              <a:rPr lang="en-US" b="1" dirty="0"/>
              <a:t>exceptions</a:t>
            </a:r>
            <a:r>
              <a:rPr lang="en-US" dirty="0"/>
              <a:t> are forbidden or </a:t>
            </a:r>
            <a:r>
              <a:rPr lang="en-US" b="1" dirty="0"/>
              <a:t>not available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95400" y="1524000"/>
            <a:ext cx="9829800" cy="1981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76201"/>
            <a:ext cx="1051286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LLVM/Clang Coroutines </a:t>
            </a:r>
            <a:br>
              <a:rPr lang="en-US" dirty="0"/>
            </a:br>
            <a:r>
              <a:rPr lang="en-US" dirty="0"/>
              <a:t>Great thanks to: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3118" y="1406627"/>
            <a:ext cx="10512862" cy="542607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Alexey </a:t>
            </a:r>
            <a:r>
              <a:rPr lang="en-US" sz="2400" dirty="0" err="1"/>
              <a:t>Bataev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Chandler </a:t>
            </a:r>
            <a:r>
              <a:rPr lang="en-US" sz="2400" dirty="0" err="1"/>
              <a:t>Carruth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David </a:t>
            </a:r>
            <a:r>
              <a:rPr lang="en-US" sz="2400" dirty="0" err="1"/>
              <a:t>Majnemer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Eli Friedman</a:t>
            </a:r>
          </a:p>
          <a:p>
            <a:pPr marL="0" indent="0" algn="ctr">
              <a:buNone/>
            </a:pPr>
            <a:r>
              <a:rPr lang="en-US" sz="2400" dirty="0"/>
              <a:t>Eric Fiselier</a:t>
            </a:r>
          </a:p>
          <a:p>
            <a:pPr marL="0" indent="0" algn="ctr">
              <a:buNone/>
            </a:pPr>
            <a:r>
              <a:rPr lang="en-US" sz="2400" dirty="0"/>
              <a:t>Hal Finkel</a:t>
            </a:r>
          </a:p>
          <a:p>
            <a:pPr marL="0" indent="0" algn="ctr">
              <a:buNone/>
            </a:pPr>
            <a:r>
              <a:rPr lang="en-US" sz="2400" dirty="0"/>
              <a:t>Jim Radigan</a:t>
            </a:r>
          </a:p>
          <a:p>
            <a:pPr marL="0" indent="0" algn="ctr">
              <a:buNone/>
            </a:pPr>
            <a:r>
              <a:rPr lang="en-US" sz="2400" dirty="0"/>
              <a:t>Lewis Baker </a:t>
            </a:r>
          </a:p>
          <a:p>
            <a:pPr marL="0" indent="0" algn="ctr">
              <a:buNone/>
            </a:pPr>
            <a:r>
              <a:rPr lang="en-US" sz="2400" dirty="0"/>
              <a:t>Mehdi </a:t>
            </a:r>
            <a:r>
              <a:rPr lang="en-US" sz="2400" dirty="0" err="1"/>
              <a:t>Amini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Richard Smith</a:t>
            </a:r>
          </a:p>
          <a:p>
            <a:pPr marL="0" indent="0" algn="ctr">
              <a:buNone/>
            </a:pPr>
            <a:r>
              <a:rPr lang="en-US" sz="2400" dirty="0" err="1"/>
              <a:t>Sanjoy</a:t>
            </a:r>
            <a:r>
              <a:rPr lang="en-US" sz="2400" dirty="0"/>
              <a:t> Das</a:t>
            </a:r>
          </a:p>
          <a:p>
            <a:pPr marL="0" indent="0" algn="ctr">
              <a:buNone/>
            </a:pPr>
            <a:r>
              <a:rPr lang="en-US" sz="2400" dirty="0"/>
              <a:t>Victor Tong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More Info &amp;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295400"/>
            <a:ext cx="11675533" cy="5181600"/>
          </a:xfrm>
        </p:spPr>
        <p:txBody>
          <a:bodyPr>
            <a:normAutofit/>
          </a:bodyPr>
          <a:lstStyle/>
          <a:p>
            <a:r>
              <a:rPr lang="en-US" sz="2400" dirty="0"/>
              <a:t>LLVM Coroutines: 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http://llvm.org/docs/Coroutines.html</a:t>
            </a:r>
            <a:br>
              <a:rPr lang="en-US" sz="2400" dirty="0"/>
            </a:br>
            <a:r>
              <a:rPr lang="en-US" sz="2400" dirty="0"/>
              <a:t>experimental implementation is in the trunk of LLVM</a:t>
            </a:r>
          </a:p>
          <a:p>
            <a:pPr marL="0" indent="0">
              <a:buNone/>
            </a:pPr>
            <a:r>
              <a:rPr lang="en-US" sz="2400" dirty="0"/>
              <a:t>   opt flag </a:t>
            </a:r>
            <a:r>
              <a:rPr lang="en-US" sz="2400" b="1" dirty="0"/>
              <a:t>–enable-coroutines</a:t>
            </a:r>
            <a:r>
              <a:rPr lang="en-US" sz="2400" dirty="0"/>
              <a:t> to try them out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   Examples: </a:t>
            </a:r>
            <a:r>
              <a:rPr lang="en-US" sz="2400" dirty="0">
                <a:hlinkClick r:id="rId3"/>
              </a:rPr>
              <a:t>https://github.com/llvm-mirror/llvm/tree/master/test/Transforms/Coroutines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C++ Coroutines:</a:t>
            </a:r>
          </a:p>
          <a:p>
            <a:pPr lvl="1"/>
            <a:r>
              <a:rPr lang="en-US" dirty="0"/>
              <a:t>http://wg21.link/P0057</a:t>
            </a:r>
          </a:p>
          <a:p>
            <a:pPr lvl="1"/>
            <a:r>
              <a:rPr lang="en-US" dirty="0"/>
              <a:t>MSVC – now</a:t>
            </a:r>
          </a:p>
          <a:p>
            <a:pPr lvl="1"/>
            <a:r>
              <a:rPr lang="en-US" dirty="0"/>
              <a:t>Clang Coroutines, soon, Clang 4.0 - possible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5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9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More Work in LLVM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67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26444"/>
            <a:ext cx="10515600" cy="485051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coroutine frame is bigger than it could be. Adding stack packing and stack coloring like optimization on the coroutine frame will result in tighter coroutine frames.</a:t>
            </a:r>
          </a:p>
          <a:p>
            <a:r>
              <a:rPr lang="en-US" dirty="0"/>
              <a:t>Take advantage of the lifetime intrinsics for the data that goes into the coroutine frame. Leave lifetime intrinsics as is for the data that stays in allocas.</a:t>
            </a:r>
          </a:p>
          <a:p>
            <a:r>
              <a:rPr lang="en-US" dirty="0"/>
              <a:t>The </a:t>
            </a:r>
            <a:r>
              <a:rPr lang="en-US" dirty="0" err="1"/>
              <a:t>CoroElide</a:t>
            </a:r>
            <a:r>
              <a:rPr lang="en-US" dirty="0"/>
              <a:t> optimization pass relies on coroutine ramp function to be </a:t>
            </a:r>
            <a:r>
              <a:rPr lang="en-US" dirty="0" err="1"/>
              <a:t>inlined</a:t>
            </a:r>
            <a:r>
              <a:rPr lang="en-US" dirty="0"/>
              <a:t>. It would be beneficial to split the ramp function further to increase the chance that it will get </a:t>
            </a:r>
            <a:r>
              <a:rPr lang="en-US" dirty="0" err="1"/>
              <a:t>inlined</a:t>
            </a:r>
            <a:r>
              <a:rPr lang="en-US" dirty="0"/>
              <a:t> into its caller.</a:t>
            </a:r>
          </a:p>
          <a:p>
            <a:r>
              <a:rPr lang="en-US" dirty="0"/>
              <a:t>Design a convention that would make it possible to apply coroutine heap elision optimization across ABI boundaries.</a:t>
            </a:r>
          </a:p>
          <a:p>
            <a:r>
              <a:rPr lang="en-US" dirty="0"/>
              <a:t>Cannot handle coroutines with </a:t>
            </a:r>
            <a:r>
              <a:rPr lang="en-US" i="1" dirty="0" err="1"/>
              <a:t>inalloca</a:t>
            </a:r>
            <a:r>
              <a:rPr lang="en-US" dirty="0"/>
              <a:t> parameters (used in x86 on Windows).</a:t>
            </a:r>
          </a:p>
          <a:p>
            <a:r>
              <a:rPr lang="en-US" dirty="0"/>
              <a:t>Alignment is ignored by </a:t>
            </a:r>
            <a:r>
              <a:rPr lang="en-US" dirty="0" err="1"/>
              <a:t>coro.begin</a:t>
            </a:r>
            <a:r>
              <a:rPr lang="en-US" dirty="0"/>
              <a:t> and </a:t>
            </a:r>
            <a:r>
              <a:rPr lang="en-US" dirty="0" err="1"/>
              <a:t>coro.free</a:t>
            </a:r>
            <a:r>
              <a:rPr lang="en-US" dirty="0"/>
              <a:t> intrinsics.</a:t>
            </a:r>
          </a:p>
          <a:p>
            <a:r>
              <a:rPr lang="en-US" dirty="0"/>
              <a:t>Make required changes to make sure that coroutine optimizations work with LTO.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835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98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1443842"/>
            <a:ext cx="5943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copy(Stream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Stream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[512];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0;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streamR.read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streamW.write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 += count;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0);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1285" y="332057"/>
            <a:ext cx="6859787" cy="571649"/>
          </a:xfrm>
        </p:spPr>
        <p:txBody>
          <a:bodyPr>
            <a:noAutofit/>
          </a:bodyPr>
          <a:lstStyle/>
          <a:p>
            <a:r>
              <a:rPr lang="en-US" dirty="0"/>
              <a:t>Why coroutines?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1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3236" y="4577316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3236" y="4050268"/>
            <a:ext cx="183029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Locals of F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7718" y="5117068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of 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111" y="6107668"/>
            <a:ext cx="138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Stack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934436" y="4050268"/>
            <a:ext cx="228600" cy="16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2083" y="4520850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F’s Activation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83530" y="316468"/>
            <a:ext cx="0" cy="556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7737" y="5580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48754" y="2411968"/>
            <a:ext cx="3718271" cy="1614792"/>
            <a:chOff x="1948754" y="2411968"/>
            <a:chExt cx="3718271" cy="1614792"/>
          </a:xfrm>
        </p:grpSpPr>
        <p:sp>
          <p:nvSpPr>
            <p:cNvPr id="13" name="Rectangle 12"/>
            <p:cNvSpPr/>
            <p:nvPr/>
          </p:nvSpPr>
          <p:spPr>
            <a:xfrm>
              <a:off x="1948754" y="2939016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8754" y="2411968"/>
              <a:ext cx="1830294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53236" y="3478768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G</a:t>
              </a: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3924300" y="2426559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06753" y="2939016"/>
              <a:ext cx="14602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44272" y="773666"/>
            <a:ext cx="3721150" cy="1618130"/>
            <a:chOff x="1944272" y="773666"/>
            <a:chExt cx="3721150" cy="1618130"/>
          </a:xfrm>
        </p:grpSpPr>
        <p:sp>
          <p:nvSpPr>
            <p:cNvPr id="17" name="Rectangle 16"/>
            <p:cNvSpPr/>
            <p:nvPr/>
          </p:nvSpPr>
          <p:spPr>
            <a:xfrm>
              <a:off x="1944272" y="1281377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272" y="773666"/>
              <a:ext cx="1830294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8754" y="1821129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H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936999" y="791595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6753" y="1305287"/>
              <a:ext cx="145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941284" y="316468"/>
            <a:ext cx="0" cy="563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14404" y="3745468"/>
            <a:ext cx="1458686" cy="369332"/>
            <a:chOff x="314404" y="3745468"/>
            <a:chExt cx="1458686" cy="36933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9299" y="2087829"/>
            <a:ext cx="1458686" cy="369332"/>
            <a:chOff x="314404" y="3745468"/>
            <a:chExt cx="1458686" cy="369332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1444" y="502370"/>
            <a:ext cx="1458686" cy="369332"/>
            <a:chOff x="314404" y="3745468"/>
            <a:chExt cx="1458686" cy="369332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30365" y="363870"/>
            <a:ext cx="350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Normal Functions</a:t>
            </a:r>
          </a:p>
        </p:txBody>
      </p:sp>
    </p:spTree>
    <p:extLst>
      <p:ext uri="{BB962C8B-B14F-4D97-AF65-F5344CB8AC3E}">
        <p14:creationId xmlns:p14="http://schemas.microsoft.com/office/powerpoint/2010/main" val="102411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1443842"/>
            <a:ext cx="78018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copy(Stream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Stream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[512];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0;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streamR.read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(buf), buf);</a:t>
            </a:r>
          </a:p>
          <a:p>
            <a:pPr lvl="2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streamW.write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buf);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 += count;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0);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1285" y="332057"/>
            <a:ext cx="6859787" cy="571649"/>
          </a:xfrm>
        </p:spPr>
        <p:txBody>
          <a:bodyPr>
            <a:noAutofit/>
          </a:bodyPr>
          <a:lstStyle/>
          <a:p>
            <a:r>
              <a:rPr lang="en-US" dirty="0"/>
              <a:t>Why coroutines?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504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1285" y="332057"/>
            <a:ext cx="6859787" cy="571649"/>
          </a:xfrm>
        </p:spPr>
        <p:txBody>
          <a:bodyPr>
            <a:noAutofit/>
          </a:bodyPr>
          <a:lstStyle/>
          <a:p>
            <a:r>
              <a:rPr lang="en-US" dirty="0"/>
              <a:t>Why coroutines?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71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11160" y="776981"/>
            <a:ext cx="8673432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copy(Stream r, Stream w) 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[512];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0;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State(Stream&amp; r, Stream&amp; w)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(move(r)),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(move(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&lt;State&gt;(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([state]() -&gt; future&lt;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streamR.read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(512, state-&gt;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.then([state](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count)) 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(count == 0) ?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: [state, count] 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(count, state-&gt;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       .then([state](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count)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   state-&gt;total += count;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(count &gt; 0); 	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})();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})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}).then([state](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return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(state-&gt;total)});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20508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109" y="381000"/>
            <a:ext cx="6859787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Coroutines in C++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72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3886200"/>
            <a:ext cx="3965336" cy="181588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hello()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world\n"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hello()) cout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815142" y="3886202"/>
            <a:ext cx="3312872" cy="224676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sleepy() {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“Going to sleep…\n"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sleep_for(1ms);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“Woke up\n"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42;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sleepy.get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61" y="1375390"/>
            <a:ext cx="10842351" cy="193423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9817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2815836" y="55861"/>
            <a:ext cx="685978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Coroutines are popular!</a:t>
            </a:r>
          </a:p>
        </p:txBody>
      </p:sp>
      <p:sp>
        <p:nvSpPr>
          <p:cNvPr id="5" name="Rectangle 4"/>
          <p:cNvSpPr/>
          <p:nvPr/>
        </p:nvSpPr>
        <p:spPr>
          <a:xfrm>
            <a:off x="5955631" y="1153819"/>
            <a:ext cx="4572000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Python: PEP 0492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async </a:t>
            </a: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</a:rPr>
              <a:t>abinary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(n):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   if n &lt;= 0: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       return 1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   l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await </a:t>
            </a: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</a:rPr>
              <a:t>abinary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(n - 1)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   r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await </a:t>
            </a: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</a:rPr>
              <a:t>abinary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(n - 1)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l + 1 + r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3505" y="4659613"/>
            <a:ext cx="38862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BB"/>
                </a:solidFill>
              </a:rPr>
              <a:t>HACK</a:t>
            </a:r>
          </a:p>
          <a:p>
            <a:r>
              <a:rPr lang="en-US" dirty="0">
                <a:solidFill>
                  <a:schemeClr val="tx1"/>
                </a:solidFill>
              </a:rPr>
              <a:t>async function gen1(): Awaitable&lt;int&gt; 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$x =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await</a:t>
            </a:r>
            <a:r>
              <a:rPr lang="en-US" dirty="0">
                <a:solidFill>
                  <a:schemeClr val="tx1"/>
                </a:solidFill>
              </a:rPr>
              <a:t> Batcher::fetch(1);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$y =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await</a:t>
            </a:r>
            <a:r>
              <a:rPr lang="en-US" dirty="0">
                <a:solidFill>
                  <a:schemeClr val="tx1"/>
                </a:solidFill>
              </a:rPr>
              <a:t> Batcher::fetch(2);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$x + $y;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1" y="1752600"/>
            <a:ext cx="4221746" cy="2831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DART 1.9</a:t>
            </a:r>
          </a:p>
          <a:p>
            <a:r>
              <a:rPr lang="en-US" sz="1600" dirty="0"/>
              <a:t>Future&lt;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600" dirty="0"/>
              <a:t>&gt; </a:t>
            </a:r>
            <a:r>
              <a:rPr lang="en-US" sz="1600" dirty="0" err="1"/>
              <a:t>getPage</a:t>
            </a:r>
            <a:r>
              <a:rPr lang="en-US" sz="1600" dirty="0"/>
              <a:t>(t) async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var</a:t>
            </a:r>
            <a:r>
              <a:rPr lang="en-US" sz="1600" dirty="0"/>
              <a:t> c = new </a:t>
            </a:r>
            <a:r>
              <a:rPr lang="en-US" sz="1600" dirty="0" err="1"/>
              <a:t>http.Client</a:t>
            </a:r>
            <a:r>
              <a:rPr lang="en-US" sz="1600" dirty="0"/>
              <a:t>();</a:t>
            </a:r>
          </a:p>
          <a:p>
            <a:r>
              <a:rPr lang="en-US" sz="1600" dirty="0"/>
              <a:t>  try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r =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await</a:t>
            </a:r>
            <a:r>
              <a:rPr lang="en-US" sz="1600" dirty="0"/>
              <a:t> </a:t>
            </a:r>
            <a:r>
              <a:rPr lang="en-US" sz="1600" dirty="0" err="1"/>
              <a:t>c.get</a:t>
            </a:r>
            <a:r>
              <a:rPr lang="en-US" sz="1600" dirty="0"/>
              <a:t>('http://url/search?q=$t');</a:t>
            </a:r>
          </a:p>
          <a:p>
            <a:r>
              <a:rPr lang="en-US" sz="1600" dirty="0"/>
              <a:t>    print(r);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/>
              <a:t>r.length</a:t>
            </a:r>
            <a:r>
              <a:rPr lang="en-US" sz="1600" dirty="0"/>
              <a:t>();</a:t>
            </a:r>
          </a:p>
          <a:p>
            <a:r>
              <a:rPr lang="en-US" sz="1600" dirty="0"/>
              <a:t>  } finally {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await </a:t>
            </a:r>
            <a:r>
              <a:rPr lang="en-US" sz="1600" dirty="0" err="1"/>
              <a:t>c.close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0336" y="3106452"/>
            <a:ext cx="4191000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C#</a:t>
            </a:r>
          </a:p>
          <a:p>
            <a:r>
              <a:rPr lang="en-US" sz="1600" dirty="0">
                <a:solidFill>
                  <a:srgbClr val="0000FF"/>
                </a:solidFill>
              </a:rPr>
              <a:t>async</a:t>
            </a:r>
            <a:r>
              <a:rPr lang="en-US" sz="1600" dirty="0">
                <a:solidFill>
                  <a:srgbClr val="000000"/>
                </a:solidFill>
              </a:rPr>
              <a:t> Task&lt;</a:t>
            </a:r>
            <a:r>
              <a:rPr lang="en-US" sz="1600" dirty="0">
                <a:solidFill>
                  <a:srgbClr val="0000FF"/>
                </a:solidFill>
              </a:rPr>
              <a:t>string</a:t>
            </a:r>
            <a:r>
              <a:rPr lang="en-US" sz="1600" dirty="0">
                <a:solidFill>
                  <a:srgbClr val="000000"/>
                </a:solidFill>
              </a:rPr>
              <a:t>&gt; </a:t>
            </a:r>
            <a:r>
              <a:rPr lang="en-US" sz="1600" dirty="0" err="1">
                <a:solidFill>
                  <a:srgbClr val="000000"/>
                </a:solidFill>
              </a:rPr>
              <a:t>WaitAsynchronouslyAsync</a:t>
            </a:r>
            <a:r>
              <a:rPr lang="en-US" sz="1600" dirty="0">
                <a:solidFill>
                  <a:srgbClr val="000000"/>
                </a:solidFill>
              </a:rPr>
              <a:t>()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{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>
                <a:solidFill>
                  <a:srgbClr val="0000FF"/>
                </a:solidFill>
              </a:rPr>
              <a:t>await</a:t>
            </a:r>
            <a:r>
              <a:rPr lang="en-US" sz="1600" dirty="0">
                <a:solidFill>
                  <a:srgbClr val="000000"/>
                </a:solidFill>
              </a:rPr>
              <a:t>   </a:t>
            </a:r>
            <a:r>
              <a:rPr lang="en-US" sz="1600" dirty="0" err="1">
                <a:solidFill>
                  <a:srgbClr val="000000"/>
                </a:solidFill>
              </a:rPr>
              <a:t>Task.Delay</a:t>
            </a:r>
            <a:r>
              <a:rPr lang="en-US" sz="1600" dirty="0">
                <a:solidFill>
                  <a:srgbClr val="000000"/>
                </a:solidFill>
              </a:rPr>
              <a:t>(10000);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"Finished"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}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828800" y="5024980"/>
            <a:ext cx="4191000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C++20?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future&lt;string&gt; </a:t>
            </a:r>
            <a:r>
              <a:rPr lang="en-US" sz="1600" dirty="0" err="1">
                <a:solidFill>
                  <a:srgbClr val="000000"/>
                </a:solidFill>
              </a:rPr>
              <a:t>WaitAsynchronouslyAsync</a:t>
            </a:r>
            <a:r>
              <a:rPr lang="en-US" sz="1600" dirty="0">
                <a:solidFill>
                  <a:srgbClr val="000000"/>
                </a:solidFill>
              </a:rPr>
              <a:t>()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{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FF"/>
                </a:solidFill>
              </a:rPr>
              <a:t>co_await</a:t>
            </a:r>
            <a:r>
              <a:rPr lang="en-US" sz="1600" dirty="0">
                <a:solidFill>
                  <a:srgbClr val="000000"/>
                </a:solidFill>
              </a:rPr>
              <a:t>   sleep_for(10ms);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FF"/>
                </a:solidFill>
              </a:rPr>
              <a:t>co_return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Finished“</a:t>
            </a:r>
            <a:r>
              <a:rPr lang="en-US" sz="1600" dirty="0" err="1">
                <a:solidFill>
                  <a:srgbClr val="000000"/>
                </a:solidFill>
              </a:rPr>
              <a:t>s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}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5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53236" y="4577316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3236" y="4050268"/>
            <a:ext cx="183029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Locals of F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7718" y="5117068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of 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111" y="6107668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 Stack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934436" y="4050268"/>
            <a:ext cx="228600" cy="16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2083" y="4520850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F’s Activation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83530" y="316468"/>
            <a:ext cx="0" cy="556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7737" y="5580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680150" y="1201000"/>
            <a:ext cx="3721150" cy="1618130"/>
            <a:chOff x="1944272" y="773666"/>
            <a:chExt cx="3721150" cy="1618130"/>
          </a:xfrm>
        </p:grpSpPr>
        <p:sp>
          <p:nvSpPr>
            <p:cNvPr id="17" name="Rectangle 16"/>
            <p:cNvSpPr/>
            <p:nvPr/>
          </p:nvSpPr>
          <p:spPr>
            <a:xfrm>
              <a:off x="1944272" y="1281377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272" y="773666"/>
              <a:ext cx="1830294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8754" y="1821129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H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936999" y="791595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6753" y="1305287"/>
              <a:ext cx="145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941284" y="316468"/>
            <a:ext cx="0" cy="563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14404" y="3745468"/>
            <a:ext cx="1458686" cy="369332"/>
            <a:chOff x="314404" y="3745468"/>
            <a:chExt cx="1458686" cy="36933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516910" y="184638"/>
            <a:ext cx="698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Coroutines using Side Stacks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074957" y="945118"/>
            <a:ext cx="1458686" cy="369332"/>
            <a:chOff x="314404" y="3745468"/>
            <a:chExt cx="1458686" cy="369332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66942" y="876300"/>
            <a:ext cx="1847984" cy="5073135"/>
            <a:chOff x="6600267" y="1143000"/>
            <a:chExt cx="1847984" cy="5073135"/>
          </a:xfrm>
        </p:grpSpPr>
        <p:sp>
          <p:nvSpPr>
            <p:cNvPr id="14" name="Rectangle 13"/>
            <p:cNvSpPr/>
            <p:nvPr/>
          </p:nvSpPr>
          <p:spPr>
            <a:xfrm>
              <a:off x="6605991" y="3069188"/>
              <a:ext cx="1830294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11658" y="3564487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G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8442513" y="1143000"/>
              <a:ext cx="5738" cy="47925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600268" y="1143000"/>
              <a:ext cx="13206" cy="48687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6600267" y="4106732"/>
              <a:ext cx="1842246" cy="2109403"/>
              <a:chOff x="6600267" y="4106732"/>
              <a:chExt cx="1842246" cy="210940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612219" y="4633780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Return Address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12219" y="4106732"/>
                <a:ext cx="1830294" cy="53340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Fiber Context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07176" y="5173532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Old Stack Top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600267" y="5682734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Registers</a:t>
                </a: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6696075" y="5961448"/>
            <a:ext cx="112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Stack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672877" y="2920509"/>
            <a:ext cx="2062564" cy="863060"/>
            <a:chOff x="8672877" y="2920509"/>
            <a:chExt cx="2062564" cy="863060"/>
          </a:xfrm>
        </p:grpSpPr>
        <p:sp>
          <p:nvSpPr>
            <p:cNvPr id="74" name="Right Brace 73"/>
            <p:cNvSpPr/>
            <p:nvPr/>
          </p:nvSpPr>
          <p:spPr>
            <a:xfrm>
              <a:off x="8672877" y="2920509"/>
              <a:ext cx="247683" cy="8630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901477" y="3017103"/>
              <a:ext cx="1833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Coroutine G’s</a:t>
              </a:r>
              <a:br>
                <a:rPr lang="en-US" dirty="0"/>
              </a:br>
              <a:r>
                <a:rPr lang="en-US" dirty="0"/>
                <a:t>Activation Record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60774" y="4577316"/>
            <a:ext cx="1830294" cy="14650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Context:</a:t>
            </a:r>
          </a:p>
          <a:p>
            <a:pPr algn="ctr"/>
            <a:r>
              <a:rPr lang="en-US" dirty="0"/>
              <a:t>IP,RSP,RAX,RCX</a:t>
            </a:r>
          </a:p>
          <a:p>
            <a:pPr algn="ctr"/>
            <a:r>
              <a:rPr lang="en-US" dirty="0"/>
              <a:t>RDX,…</a:t>
            </a:r>
          </a:p>
          <a:p>
            <a:pPr algn="ctr"/>
            <a:r>
              <a:rPr lang="en-US" dirty="0"/>
              <a:t>RDI,</a:t>
            </a:r>
          </a:p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44341" y="5448555"/>
            <a:ext cx="1830294" cy="5334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</p:spTree>
    <p:extLst>
      <p:ext uri="{BB962C8B-B14F-4D97-AF65-F5344CB8AC3E}">
        <p14:creationId xmlns:p14="http://schemas.microsoft.com/office/powerpoint/2010/main" val="235151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3957 -0.184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79" y="-9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54635 -0.00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1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7" grpId="0" animBg="1"/>
      <p:bldP spid="7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53236" y="4577316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3236" y="4050268"/>
            <a:ext cx="183029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Locals of F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7718" y="5117068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of 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111" y="6107668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 Stack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934436" y="4050268"/>
            <a:ext cx="228600" cy="16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2083" y="4520850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F’s Activation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83530" y="316468"/>
            <a:ext cx="0" cy="556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7737" y="5580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680150" y="1201000"/>
            <a:ext cx="3721150" cy="1618130"/>
            <a:chOff x="1944272" y="773666"/>
            <a:chExt cx="3721150" cy="1618130"/>
          </a:xfrm>
        </p:grpSpPr>
        <p:sp>
          <p:nvSpPr>
            <p:cNvPr id="17" name="Rectangle 16"/>
            <p:cNvSpPr/>
            <p:nvPr/>
          </p:nvSpPr>
          <p:spPr>
            <a:xfrm>
              <a:off x="1944272" y="1281377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272" y="773666"/>
              <a:ext cx="1830294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8754" y="1821129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H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936999" y="791595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6753" y="1305287"/>
              <a:ext cx="145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941284" y="316468"/>
            <a:ext cx="0" cy="563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16910" y="184638"/>
            <a:ext cx="75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Coroutines using Side Stacks (Suspend)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074957" y="916543"/>
            <a:ext cx="1458686" cy="369332"/>
            <a:chOff x="314404" y="3745468"/>
            <a:chExt cx="1458686" cy="369332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66942" y="876300"/>
            <a:ext cx="1847984" cy="5073135"/>
            <a:chOff x="6600267" y="1143000"/>
            <a:chExt cx="1847984" cy="5073135"/>
          </a:xfrm>
        </p:grpSpPr>
        <p:sp>
          <p:nvSpPr>
            <p:cNvPr id="14" name="Rectangle 13"/>
            <p:cNvSpPr/>
            <p:nvPr/>
          </p:nvSpPr>
          <p:spPr>
            <a:xfrm>
              <a:off x="6605991" y="3069188"/>
              <a:ext cx="1830294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11658" y="3564487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G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8442513" y="1143000"/>
              <a:ext cx="5738" cy="47925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600268" y="1143000"/>
              <a:ext cx="13206" cy="48687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6600267" y="4106732"/>
              <a:ext cx="1842246" cy="2109403"/>
              <a:chOff x="6600267" y="4106732"/>
              <a:chExt cx="1842246" cy="210940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612219" y="4633780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Return Address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12219" y="4106732"/>
                <a:ext cx="1830294" cy="53340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Fiber Context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07176" y="5173532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Old Stack Top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600267" y="5682734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Registers</a:t>
                </a: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6696075" y="5961448"/>
            <a:ext cx="112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Stack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672877" y="2920509"/>
            <a:ext cx="2062564" cy="863060"/>
            <a:chOff x="8672877" y="2920509"/>
            <a:chExt cx="2062564" cy="863060"/>
          </a:xfrm>
        </p:grpSpPr>
        <p:sp>
          <p:nvSpPr>
            <p:cNvPr id="74" name="Right Brace 73"/>
            <p:cNvSpPr/>
            <p:nvPr/>
          </p:nvSpPr>
          <p:spPr>
            <a:xfrm>
              <a:off x="8672877" y="2920509"/>
              <a:ext cx="247683" cy="8630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901477" y="3017103"/>
              <a:ext cx="1833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Coroutine G’s</a:t>
              </a:r>
            </a:p>
            <a:p>
              <a:r>
                <a:rPr lang="en-US" dirty="0"/>
                <a:t>Activation Record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774" y="4577316"/>
            <a:ext cx="1830294" cy="14650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Context:</a:t>
            </a:r>
          </a:p>
          <a:p>
            <a:pPr algn="ctr"/>
            <a:r>
              <a:rPr lang="en-US" dirty="0"/>
              <a:t>IP,RSP,RAX,RCX</a:t>
            </a:r>
          </a:p>
          <a:p>
            <a:pPr algn="ctr"/>
            <a:r>
              <a:rPr lang="en-US" dirty="0"/>
              <a:t>RDX,…</a:t>
            </a:r>
          </a:p>
          <a:p>
            <a:pPr algn="ctr"/>
            <a:r>
              <a:rPr lang="en-US" dirty="0"/>
              <a:t>RDI,RSI,</a:t>
            </a:r>
          </a:p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76467" y="5416034"/>
            <a:ext cx="1830294" cy="5334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403" y="5508971"/>
            <a:ext cx="1830294" cy="5334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</p:spTree>
    <p:extLst>
      <p:ext uri="{BB962C8B-B14F-4D97-AF65-F5344CB8AC3E}">
        <p14:creationId xmlns:p14="http://schemas.microsoft.com/office/powerpoint/2010/main" val="19137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38229 0.41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208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-0.54141 0.017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70" y="8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54232 -0.013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27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7754</TotalTime>
  <Words>9750</Words>
  <Application>Microsoft Office PowerPoint</Application>
  <PresentationFormat>Widescreen</PresentationFormat>
  <Paragraphs>1404</Paragraphs>
  <Slides>73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Agency FB</vt:lpstr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LLVM Coroutines</vt:lpstr>
      <vt:lpstr>Coroutines</vt:lpstr>
      <vt:lpstr>Only with Coroutines. 100 cards per minute!</vt:lpstr>
      <vt:lpstr>Subroutines vs Coroutines</vt:lpstr>
      <vt:lpstr>Algol-60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Footprint</vt:lpstr>
      <vt:lpstr>Compiler based coroutines</vt:lpstr>
      <vt:lpstr>PowerPoint Presentation</vt:lpstr>
      <vt:lpstr>PowerPoint Presentation</vt:lpstr>
      <vt:lpstr>PowerPoint Presentation</vt:lpstr>
      <vt:lpstr>Compiler based coroutines</vt:lpstr>
      <vt:lpstr>Where would you split a coroutine?</vt:lpstr>
      <vt:lpstr>Where would you split a coroutine?</vt:lpstr>
      <vt:lpstr>Where would you split a coroutine?</vt:lpstr>
      <vt:lpstr>Where would you split a coroutine?</vt:lpstr>
      <vt:lpstr>Where would you split a coroutine?</vt:lpstr>
      <vt:lpstr>Where would you split a coroutine?</vt:lpstr>
      <vt:lpstr>Coroutine intrinsics</vt:lpstr>
      <vt:lpstr>Let’s code up in LLVM IR this coroutine</vt:lpstr>
      <vt:lpstr>Same Coroutine in LLVM IR</vt:lpstr>
      <vt:lpstr>Same Coroutine in LLVM IR</vt:lpstr>
      <vt:lpstr>Same Coroutine in LLVM IR</vt:lpstr>
      <vt:lpstr>Same Coroutine in LLVM IR</vt:lpstr>
      <vt:lpstr>Same Coroutine in LLVM IR</vt:lpstr>
      <vt:lpstr>Same Coroutine in LLVM IR</vt:lpstr>
      <vt:lpstr>Same Coroutine in LLVM IR</vt:lpstr>
      <vt:lpstr>Build Coroutine Frame</vt:lpstr>
      <vt:lpstr>Build Coroutine Frame: Simplify PHI Nodes</vt:lpstr>
      <vt:lpstr>Build Coroutine Frame: Simplify PHI Nodes</vt:lpstr>
      <vt:lpstr>Build Coroutine Frame</vt:lpstr>
      <vt:lpstr>Build Coroutine Frame</vt:lpstr>
      <vt:lpstr>Build Coroutine Frame</vt:lpstr>
      <vt:lpstr>Build Coroutine Frame</vt:lpstr>
      <vt:lpstr>Build Coroutine Frame</vt:lpstr>
      <vt:lpstr>Build Coroutine Frame</vt:lpstr>
      <vt:lpstr>Build Coroutine Frame</vt:lpstr>
      <vt:lpstr>Build Coroutine Frame</vt:lpstr>
      <vt:lpstr>Split the coroutine</vt:lpstr>
      <vt:lpstr>Split Coroutine</vt:lpstr>
      <vt:lpstr>Split Coroutine</vt:lpstr>
      <vt:lpstr>Split Coroutine</vt:lpstr>
      <vt:lpstr>Split Coroutine</vt:lpstr>
      <vt:lpstr>Split Coroutine</vt:lpstr>
      <vt:lpstr>Split Coroutine</vt:lpstr>
      <vt:lpstr>Finishing Touches</vt:lpstr>
      <vt:lpstr>Split Coroutine</vt:lpstr>
      <vt:lpstr>Split Coroutine</vt:lpstr>
      <vt:lpstr>Devirtualization and Allocation Elision</vt:lpstr>
      <vt:lpstr>Before Inlining</vt:lpstr>
      <vt:lpstr>After Inlining</vt:lpstr>
      <vt:lpstr>Devirtualization</vt:lpstr>
      <vt:lpstr>Devirtualization</vt:lpstr>
      <vt:lpstr>Heap Elision</vt:lpstr>
      <vt:lpstr>Heap Elision</vt:lpstr>
      <vt:lpstr>At the end of –O2</vt:lpstr>
      <vt:lpstr>C++ Coroutine Design Goals</vt:lpstr>
      <vt:lpstr>LLVM/Clang Coroutines  Great thanks to:</vt:lpstr>
      <vt:lpstr>More Info &amp; Status</vt:lpstr>
      <vt:lpstr>Questions?</vt:lpstr>
      <vt:lpstr>More Work in LLVM</vt:lpstr>
      <vt:lpstr>Backup</vt:lpstr>
      <vt:lpstr>Why coroutines?</vt:lpstr>
      <vt:lpstr>Why coroutines?</vt:lpstr>
      <vt:lpstr>Why coroutines?</vt:lpstr>
      <vt:lpstr>Coroutines in C++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 Nishanov</dc:creator>
  <cp:lastModifiedBy>Gor Nishanov</cp:lastModifiedBy>
  <cp:revision>87</cp:revision>
  <dcterms:created xsi:type="dcterms:W3CDTF">2016-10-28T17:35:29Z</dcterms:created>
  <dcterms:modified xsi:type="dcterms:W3CDTF">2016-11-07T21:16:14Z</dcterms:modified>
</cp:coreProperties>
</file>