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35" r:id="rId12"/>
    <p:sldId id="366" r:id="rId13"/>
    <p:sldId id="338" r:id="rId14"/>
    <p:sldId id="340" r:id="rId15"/>
    <p:sldId id="339" r:id="rId16"/>
    <p:sldId id="341" r:id="rId17"/>
    <p:sldId id="342" r:id="rId18"/>
    <p:sldId id="369" r:id="rId19"/>
    <p:sldId id="346" r:id="rId20"/>
    <p:sldId id="386" r:id="rId21"/>
    <p:sldId id="345" r:id="rId22"/>
    <p:sldId id="347" r:id="rId23"/>
    <p:sldId id="348" r:id="rId24"/>
    <p:sldId id="349" r:id="rId25"/>
    <p:sldId id="363" r:id="rId26"/>
    <p:sldId id="367" r:id="rId27"/>
    <p:sldId id="320" r:id="rId28"/>
    <p:sldId id="357" r:id="rId29"/>
    <p:sldId id="373" r:id="rId30"/>
    <p:sldId id="356" r:id="rId31"/>
    <p:sldId id="372" r:id="rId32"/>
    <p:sldId id="384" r:id="rId33"/>
    <p:sldId id="361" r:id="rId34"/>
    <p:sldId id="321" r:id="rId35"/>
    <p:sldId id="359" r:id="rId36"/>
    <p:sldId id="377" r:id="rId37"/>
    <p:sldId id="378" r:id="rId38"/>
    <p:sldId id="375" r:id="rId39"/>
    <p:sldId id="376" r:id="rId40"/>
    <p:sldId id="385" r:id="rId41"/>
    <p:sldId id="379" r:id="rId42"/>
    <p:sldId id="382" r:id="rId43"/>
    <p:sldId id="381" r:id="rId44"/>
    <p:sldId id="370" r:id="rId45"/>
    <p:sldId id="371" r:id="rId46"/>
    <p:sldId id="336" r:id="rId47"/>
    <p:sldId id="344" r:id="rId48"/>
    <p:sldId id="330" r:id="rId49"/>
    <p:sldId id="331" r:id="rId50"/>
    <p:sldId id="332" r:id="rId51"/>
    <p:sldId id="365" r:id="rId52"/>
    <p:sldId id="368" r:id="rId53"/>
    <p:sldId id="362" r:id="rId54"/>
    <p:sldId id="354" r:id="rId55"/>
    <p:sldId id="350" r:id="rId56"/>
    <p:sldId id="383" r:id="rId57"/>
    <p:sldId id="364" r:id="rId58"/>
    <p:sldId id="387" r:id="rId59"/>
    <p:sldId id="388" r:id="rId60"/>
    <p:sldId id="389" r:id="rId61"/>
    <p:sldId id="390" r:id="rId62"/>
    <p:sldId id="391" r:id="rId63"/>
    <p:sldId id="392" r:id="rId64"/>
    <p:sldId id="355" r:id="rId65"/>
    <p:sldId id="337" r:id="rId66"/>
    <p:sldId id="327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954" y="4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11T12:57:06.81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111-245B-45F8-B1E0-E489D857D2CC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8B57-5FDF-4B72-AF5F-5CF780A892F1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D33-E3D3-4C06-88F8-58D248F23577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283D-9C3C-4474-83D9-62942E905848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EF0-1CF2-49BE-995B-AAD86F0EE3AE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CD-39C1-4EBE-BC3B-C959B9AEDCE2}" type="datetime1">
              <a:rPr lang="en-US" smtClean="0"/>
              <a:t>9/12/2014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B788-5277-491A-A141-8F6363D6F3E5}" type="datetime1">
              <a:rPr lang="en-US" smtClean="0"/>
              <a:t>9/12/2014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F8BB-6D33-40D2-81E6-2D698851E16E}" type="datetime1">
              <a:rPr lang="en-US" smtClean="0"/>
              <a:t>9/12/2014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639-9C97-487B-87E2-6631DA1B982C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C7E-1DF8-432C-89B3-373CD6EF48D4}" type="datetime1">
              <a:rPr lang="en-US" smtClean="0"/>
              <a:t>9/12/2014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4F1E-A163-4759-BFA8-C7CC07357953}" type="datetime1">
              <a:rPr lang="en-US" smtClean="0"/>
              <a:t>9/12/2014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24600" y="152400"/>
            <a:ext cx="1600200" cy="1295400"/>
            <a:chOff x="6324600" y="152400"/>
            <a:chExt cx="1600200" cy="1295400"/>
          </a:xfrm>
        </p:grpSpPr>
        <p:sp>
          <p:nvSpPr>
            <p:cNvPr id="9" name="Rectangle 8"/>
            <p:cNvSpPr/>
            <p:nvPr/>
          </p:nvSpPr>
          <p:spPr>
            <a:xfrm>
              <a:off x="6324600" y="152400"/>
              <a:ext cx="1600200" cy="1295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684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1065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800100"/>
            <a:ext cx="1981200" cy="1333500"/>
            <a:chOff x="4343400" y="800100"/>
            <a:chExt cx="1981200" cy="1333500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81600" y="800100"/>
              <a:ext cx="1143000" cy="102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4682" y="1447800"/>
            <a:ext cx="2738718" cy="1295400"/>
            <a:chOff x="5414682" y="1447800"/>
            <a:chExt cx="2738718" cy="1295400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  <a:endCxn id="9" idx="2"/>
            </p:cNvCxnSpPr>
            <p:nvPr/>
          </p:nvCxnSpPr>
          <p:spPr>
            <a:xfrm flipV="1">
              <a:off x="6784041" y="1447800"/>
              <a:ext cx="340659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smtClean="0"/>
              <a:t>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sleep_for(std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::chrono::system_clock::duration d) : duration(d){}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await_ready()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4041085"/>
            <a:ext cx="678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938879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52032" y="5562599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promise.has_error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github.com/GorNishanov/await/</a:t>
            </a:r>
            <a:endParaRPr lang="en-US" dirty="0" smtClean="0"/>
          </a:p>
          <a:p>
            <a:pPr lvl="1"/>
            <a:r>
              <a:rPr lang="en-US" sz="1800" dirty="0" smtClean="0"/>
              <a:t>Draft snapshot: D4134 </a:t>
            </a:r>
            <a:r>
              <a:rPr lang="en-US" sz="1800" dirty="0"/>
              <a:t>Resumable Functions </a:t>
            </a:r>
            <a:r>
              <a:rPr lang="en-US" sz="1800" dirty="0" smtClean="0"/>
              <a:t>v2.pdf </a:t>
            </a:r>
          </a:p>
          <a:p>
            <a:r>
              <a:rPr lang="en-US" dirty="0" smtClean="0"/>
              <a:t>In October 2014 look for </a:t>
            </a:r>
          </a:p>
          <a:p>
            <a:pPr lvl="1"/>
            <a:r>
              <a:rPr lang="en-US" sz="1800" dirty="0" smtClean="0"/>
              <a:t>N4134 at http://isocpp.org </a:t>
            </a:r>
          </a:p>
          <a:p>
            <a:pPr lvl="1"/>
            <a:r>
              <a:rPr lang="en-US" sz="1800" dirty="0"/>
              <a:t>http://open-std.org/JTC1/SC22/WG21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</a:t>
            </a:r>
            <a:r>
              <a:rPr lang="en-US" sz="1200" dirty="0" err="1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2.22222E-6 L -0.17504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29356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p.being</a:t>
                      </a:r>
                      <a:r>
                        <a:rPr lang="en-US" sz="1600" baseline="0" dirty="0" err="1" smtClean="0"/>
                        <a:t>_cancelled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err="1" smtClean="0"/>
              <a:t>awaitable_overlapped_base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73" y="1542559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OVERLAPPED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PTP_CALLBACK_INSTANCE,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PVOID, PVOID Overlapped,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PTP_IO)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&lt;OVERLAPPED*&gt;(Overlapped);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me-&gt;resume();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Dial </a:t>
            </a:r>
            <a:r>
              <a:rPr lang="en-US" dirty="0" err="1" smtClean="0"/>
              <a:t>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Dial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ports::endpoint remote;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Connection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Dial(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port) : remote(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port) {}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::Create();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::Bind(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ports::endpoint(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conn.io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0,0);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(conn.io ==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</a:t>
            </a:r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remote,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Connection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::move(conn);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Connection::Read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Connection *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b,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Connection * c):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(b), size(n), conn(c) 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::Read(conn-&gt;handle,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(uint32_t)size,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57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iterator helper: await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8" y="1599724"/>
            <a:ext cx="4570809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goroutine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foo(channel&lt;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input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 &amp;&amp;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“got: “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}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022" y="3170950"/>
            <a:ext cx="4570809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auto &amp;&amp; __range = range-</a:t>
            </a:r>
            <a:r>
              <a:rPr lang="en-US" sz="1350" dirty="0" err="1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for ( auto __begin =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sz="1350" dirty="0">
                <a:solidFill>
                  <a:schemeClr val="bg1"/>
                </a:solidFill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begin-expr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__end = end-expr;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__begin != __end;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      await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++__begin )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for-range-declaration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= *__begin;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307" y="3165327"/>
            <a:ext cx="1794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 expands into:</a:t>
            </a:r>
          </a:p>
        </p:txBody>
      </p:sp>
    </p:spTree>
    <p:extLst>
      <p:ext uri="{BB962C8B-B14F-4D97-AF65-F5344CB8AC3E}">
        <p14:creationId xmlns:p14="http://schemas.microsoft.com/office/powerpoint/2010/main" val="2681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 smtClean="0"/>
              <a:t>Stackful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85548"/>
            <a:ext cx="663112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350" dirty="0" err="1">
                <a:solidFill>
                  <a:srgbClr val="0000FF"/>
                </a:solidFill>
                <a:latin typeface="SFTT0900"/>
              </a:rPr>
              <a:t>void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 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traverse ( </a:t>
            </a:r>
            <a:r>
              <a:rPr lang="fr-FR" sz="1350" dirty="0" err="1">
                <a:solidFill>
                  <a:srgbClr val="000000"/>
                </a:solidFill>
                <a:latin typeface="SFTT0900"/>
              </a:rPr>
              <a:t>node_t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 * n,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push_coroutine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::string&gt;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&amp;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yield) {</a:t>
            </a:r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&gt; left ) traverse (n-&gt;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left, yield);</a:t>
            </a:r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    yield (n-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&gt;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value);</a:t>
            </a:r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&gt; right ) traverse (n-&gt;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right, yield);</a:t>
            </a:r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}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*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root2 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reader1(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</a:t>
            </a:r>
            <a:r>
              <a:rPr lang="en-US" sz="1350" dirty="0"/>
              <a:t>&amp; </a:t>
            </a:r>
            <a:r>
              <a:rPr lang="en-US" sz="1350" dirty="0"/>
              <a:t>yield ){ traverse (root1, </a:t>
            </a:r>
            <a:r>
              <a:rPr lang="en-US" sz="1350" dirty="0"/>
              <a:t>yield</a:t>
            </a:r>
            <a:r>
              <a:rPr lang="en-US" sz="1350" dirty="0"/>
              <a:t>);});</a:t>
            </a: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</a:t>
            </a:r>
            <a:r>
              <a:rPr lang="en-US" sz="1350" dirty="0"/>
              <a:t>reader2( </a:t>
            </a:r>
            <a:r>
              <a:rPr lang="en-US" sz="1350" dirty="0"/>
              <a:t>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</a:t>
            </a:r>
            <a:r>
              <a:rPr lang="en-US" sz="1350" dirty="0"/>
              <a:t>root2, </a:t>
            </a:r>
            <a:r>
              <a:rPr lang="en-US" sz="1350" dirty="0"/>
              <a:t>yield</a:t>
            </a:r>
            <a:r>
              <a:rPr lang="en-US" sz="1350" dirty="0"/>
              <a:t>);});</a:t>
            </a:r>
          </a:p>
          <a:p>
            <a:endParaRPr lang="en-US" sz="1350" dirty="0"/>
          </a:p>
          <a:p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cout</a:t>
            </a:r>
            <a:r>
              <a:rPr lang="en-US" sz="1350" dirty="0"/>
              <a:t> &lt;&lt; </a:t>
            </a:r>
            <a:r>
              <a:rPr lang="en-US" sz="1350" dirty="0"/>
              <a:t>“equal = “ &lt;&lt; </a:t>
            </a:r>
            <a:r>
              <a:rPr lang="en-US" sz="1350" dirty="0" err="1"/>
              <a:t>std</a:t>
            </a:r>
            <a:r>
              <a:rPr lang="en-US" sz="1350" dirty="0"/>
              <a:t>::equal (begin (reader1),</a:t>
            </a:r>
            <a:r>
              <a:rPr lang="en-US" sz="1350" dirty="0"/>
              <a:t> </a:t>
            </a:r>
            <a:r>
              <a:rPr lang="en-US" sz="1350" dirty="0"/>
              <a:t>end</a:t>
            </a:r>
            <a:r>
              <a:rPr lang="en-US" sz="1350" dirty="0"/>
              <a:t>( </a:t>
            </a:r>
            <a:r>
              <a:rPr lang="en-US" sz="1350" dirty="0"/>
              <a:t>reader1),</a:t>
            </a:r>
            <a:r>
              <a:rPr lang="en-US" sz="1350" dirty="0"/>
              <a:t> </a:t>
            </a:r>
            <a:r>
              <a:rPr lang="en-US" sz="1350" dirty="0"/>
              <a:t>begin(reader2))</a:t>
            </a:r>
            <a:endParaRPr lang="en-US" sz="1350" dirty="0"/>
          </a:p>
          <a:p>
            <a:r>
              <a:rPr lang="en-US" sz="1350" dirty="0"/>
              <a:t>                      &lt;&lt; </a:t>
            </a:r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endl</a:t>
            </a:r>
            <a:r>
              <a:rPr lang="en-US" sz="1350" dirty="0"/>
              <a:t> 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9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/>
              <a:t>S</a:t>
            </a:r>
            <a:r>
              <a:rPr lang="en-US" dirty="0" err="1" smtClean="0"/>
              <a:t>tackless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118" y="2057043"/>
            <a:ext cx="72027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 traverse(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(p-&gt;left)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traverse(p-&gt;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p-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(p-&gt;right)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traverse(p-&gt;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reader1 =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traverse (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root1);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reader2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= traverse (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root2);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&lt;&lt; “equal = “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equal(begin(reader1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end(reader1),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begin(reader2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4442</Words>
  <Application>Microsoft Office PowerPoint</Application>
  <PresentationFormat>On-screen Show (4:3)</PresentationFormat>
  <Paragraphs>1121</Paragraphs>
  <Slides>65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Consolas</vt:lpstr>
      <vt:lpstr>Corbel</vt:lpstr>
      <vt:lpstr>LMMono10-Italic</vt:lpstr>
      <vt:lpstr>LMMono9-Regular</vt:lpstr>
      <vt:lpstr>SFTT0900</vt:lpstr>
      <vt:lpstr>Times New Roman</vt:lpstr>
      <vt:lpstr>Digital Blue Tunnel 16x9</vt:lpstr>
      <vt:lpstr>Await 2.0 Stackless Resumable Function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2 x 2 x 2</vt:lpstr>
      <vt:lpstr>Examples</vt:lpstr>
      <vt:lpstr>Generator coroutines</vt:lpstr>
      <vt:lpstr>Recursive Generators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awaitable_overlapped_base</vt:lpstr>
      <vt:lpstr>Dial awaitable</vt:lpstr>
      <vt:lpstr>Connection::Read</vt:lpstr>
      <vt:lpstr>asynchronous iterator helper: await for</vt:lpstr>
      <vt:lpstr>Recursive Tree Walk (Stackful)</vt:lpstr>
      <vt:lpstr>Recursive Tree Walk (Stackless)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2014-09-13T03:37:46Z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