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69"/>
  </p:notesMasterIdLst>
  <p:handoutMasterIdLst>
    <p:handoutMasterId r:id="rId70"/>
  </p:handoutMasterIdLst>
  <p:sldIdLst>
    <p:sldId id="265" r:id="rId3"/>
    <p:sldId id="310" r:id="rId4"/>
    <p:sldId id="324" r:id="rId5"/>
    <p:sldId id="325" r:id="rId6"/>
    <p:sldId id="328" r:id="rId7"/>
    <p:sldId id="322" r:id="rId8"/>
    <p:sldId id="334" r:id="rId9"/>
    <p:sldId id="343" r:id="rId10"/>
    <p:sldId id="333" r:id="rId11"/>
    <p:sldId id="365" r:id="rId12"/>
    <p:sldId id="335" r:id="rId13"/>
    <p:sldId id="366" r:id="rId14"/>
    <p:sldId id="338" r:id="rId15"/>
    <p:sldId id="340" r:id="rId16"/>
    <p:sldId id="394" r:id="rId17"/>
    <p:sldId id="339" r:id="rId18"/>
    <p:sldId id="341" r:id="rId19"/>
    <p:sldId id="342" r:id="rId20"/>
    <p:sldId id="369" r:id="rId21"/>
    <p:sldId id="346" r:id="rId22"/>
    <p:sldId id="386" r:id="rId23"/>
    <p:sldId id="345" r:id="rId24"/>
    <p:sldId id="347" r:id="rId25"/>
    <p:sldId id="348" r:id="rId26"/>
    <p:sldId id="349" r:id="rId27"/>
    <p:sldId id="363" r:id="rId28"/>
    <p:sldId id="367" r:id="rId29"/>
    <p:sldId id="320" r:id="rId30"/>
    <p:sldId id="357" r:id="rId31"/>
    <p:sldId id="373" r:id="rId32"/>
    <p:sldId id="356" r:id="rId33"/>
    <p:sldId id="372" r:id="rId34"/>
    <p:sldId id="384" r:id="rId35"/>
    <p:sldId id="361" r:id="rId36"/>
    <p:sldId id="321" r:id="rId37"/>
    <p:sldId id="359" r:id="rId38"/>
    <p:sldId id="377" r:id="rId39"/>
    <p:sldId id="378" r:id="rId40"/>
    <p:sldId id="375" r:id="rId41"/>
    <p:sldId id="376" r:id="rId42"/>
    <p:sldId id="385" r:id="rId43"/>
    <p:sldId id="379" r:id="rId44"/>
    <p:sldId id="382" r:id="rId45"/>
    <p:sldId id="381" r:id="rId46"/>
    <p:sldId id="370" r:id="rId47"/>
    <p:sldId id="371" r:id="rId48"/>
    <p:sldId id="336" r:id="rId49"/>
    <p:sldId id="344" r:id="rId50"/>
    <p:sldId id="330" r:id="rId51"/>
    <p:sldId id="331" r:id="rId52"/>
    <p:sldId id="332" r:id="rId53"/>
    <p:sldId id="368" r:id="rId54"/>
    <p:sldId id="362" r:id="rId55"/>
    <p:sldId id="354" r:id="rId56"/>
    <p:sldId id="350" r:id="rId57"/>
    <p:sldId id="383" r:id="rId58"/>
    <p:sldId id="364" r:id="rId59"/>
    <p:sldId id="387" r:id="rId60"/>
    <p:sldId id="388" r:id="rId61"/>
    <p:sldId id="389" r:id="rId62"/>
    <p:sldId id="390" r:id="rId63"/>
    <p:sldId id="391" r:id="rId64"/>
    <p:sldId id="392" r:id="rId65"/>
    <p:sldId id="355" r:id="rId66"/>
    <p:sldId id="337" r:id="rId67"/>
    <p:sldId id="327" r:id="rId68"/>
  </p:sldIdLst>
  <p:sldSz cx="9144000" cy="6858000" type="screen4x3"/>
  <p:notesSz cx="6858000" cy="9144000"/>
  <p:custDataLst>
    <p:tags r:id="rId7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0" autoAdjust="0"/>
    <p:restoredTop sz="94629" autoAdjust="0"/>
  </p:normalViewPr>
  <p:slideViewPr>
    <p:cSldViewPr showGuides="1">
      <p:cViewPr varScale="1">
        <p:scale>
          <a:sx n="58" d="100"/>
          <a:sy n="58" d="100"/>
        </p:scale>
        <p:origin x="597" y="45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7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6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111-245B-45F8-B1E0-E489D857D2CC}" type="datetime1">
              <a:rPr lang="en-US" smtClean="0"/>
              <a:t>11/21/2014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8B57-5FDF-4B72-AF5F-5CF780A892F1}" type="datetime1">
              <a:rPr lang="en-US" smtClean="0"/>
              <a:t>11/21/2014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D33-E3D3-4C06-88F8-58D248F23577}" type="datetime1">
              <a:rPr lang="en-US" smtClean="0"/>
              <a:t>11/21/2014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283D-9C3C-4474-83D9-62942E905848}" type="datetime1">
              <a:rPr lang="en-US" smtClean="0"/>
              <a:t>11/21/2014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EF0-1CF2-49BE-995B-AAD86F0EE3AE}" type="datetime1">
              <a:rPr lang="en-US" smtClean="0"/>
              <a:t>11/21/2014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5ACD-39C1-4EBE-BC3B-C959B9AEDCE2}" type="datetime1">
              <a:rPr lang="en-US" smtClean="0"/>
              <a:t>11/21/2014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B788-5277-491A-A141-8F6363D6F3E5}" type="datetime1">
              <a:rPr lang="en-US" smtClean="0"/>
              <a:t>11/21/2014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F8BB-6D33-40D2-81E6-2D698851E16E}" type="datetime1">
              <a:rPr lang="en-US" smtClean="0"/>
              <a:t>11/21/2014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701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B639-9C97-487B-87E2-6631DA1B982C}" type="datetime1">
              <a:rPr lang="en-US" smtClean="0"/>
              <a:t>11/21/2014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7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EC7E-1DF8-432C-89B3-373CD6EF48D4}" type="datetime1">
              <a:rPr lang="en-US" smtClean="0"/>
              <a:t>11/21/2014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4F1E-A163-4759-BFA8-C7CC07357953}" type="datetime1">
              <a:rPr lang="en-US" smtClean="0"/>
              <a:t>11/21/2014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23" indent="-167923" algn="l" defTabSz="685983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7755" indent="-173878" algn="l" defTabSz="685983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12105" indent="-164350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43109" indent="-131004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2922" indent="-129813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497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834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6171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508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org/files/papers/N4134.pdf" TargetMode="External"/><Relationship Id="rId2" Type="http://schemas.openxmlformats.org/officeDocument/2006/relationships/hyperlink" Target="https://github.com/GorNishanov/await/blob/master/D4134%20Resumable%20Functions%20v2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-std.org/jtc1/sc22/wg21/docs/papers/2014/n3985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Await 2.0</a:t>
            </a:r>
            <a:br>
              <a:rPr lang="en-US" dirty="0" smtClean="0"/>
            </a:br>
            <a:r>
              <a:rPr lang="en-US" dirty="0" smtClean="0"/>
              <a:t>Stackless Resumable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Most scalable, most efficient, most open coroutines oF any programming language in existEnce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6248400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CppCon</a:t>
            </a:r>
            <a:r>
              <a:rPr lang="en-US" sz="1600" dirty="0"/>
              <a:t> 2014 • Gor </a:t>
            </a:r>
            <a:r>
              <a:rPr lang="en-US" sz="1600" dirty="0" smtClean="0"/>
              <a:t>Nishanov (gorn@microsoft.com) • Microsoft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28600"/>
            <a:ext cx="6859787" cy="571649"/>
          </a:xfrm>
        </p:spPr>
        <p:txBody>
          <a:bodyPr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Compiler vs Coroutine Promise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8841" y="3429000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36993" y="3429001"/>
            <a:ext cx="4470000" cy="300082"/>
            <a:chOff x="3836993" y="3714828"/>
            <a:chExt cx="4470000" cy="300082"/>
          </a:xfrm>
        </p:grpSpPr>
        <p:sp>
          <p:nvSpPr>
            <p:cNvPr id="6" name="Rectangle 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yield_value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(&lt;expr&gt;)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94508" y="5090913"/>
            <a:ext cx="20582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&lt;before-last-curly&gt;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840" y="1143000"/>
            <a:ext cx="144762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66821" y="1143001"/>
            <a:ext cx="4515178" cy="507831"/>
            <a:chOff x="3866821" y="1295401"/>
            <a:chExt cx="4515178" cy="507831"/>
          </a:xfrm>
        </p:grpSpPr>
        <p:sp>
          <p:nvSpPr>
            <p:cNvPr id="14" name="Rectangle 13"/>
            <p:cNvSpPr/>
            <p:nvPr/>
          </p:nvSpPr>
          <p:spPr>
            <a:xfrm>
              <a:off x="4515186" y="1295401"/>
              <a:ext cx="3866813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&gt;); 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&lt;end&gt;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050909" y="118186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94508" y="4572000"/>
            <a:ext cx="19820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&lt;after-first-curly&gt;</a:t>
            </a: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1918190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&lt;unhandled-exception&gt;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2871" y="5587505"/>
            <a:ext cx="1603188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&lt;cancel-check&gt;</a:t>
            </a:r>
            <a:endParaRPr lang="en-US" sz="1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1193" y="5588169"/>
            <a:ext cx="4495800" cy="507831"/>
            <a:chOff x="3811193" y="5588169"/>
            <a:chExt cx="4495800" cy="507831"/>
          </a:xfrm>
        </p:grpSpPr>
        <p:sp>
          <p:nvSpPr>
            <p:cNvPr id="20" name="Rectangle 19"/>
            <p:cNvSpPr/>
            <p:nvPr/>
          </p:nvSpPr>
          <p:spPr>
            <a:xfrm>
              <a:off x="4459559" y="5588169"/>
              <a:ext cx="3847434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if(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cancellation_requested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&lt;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end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3995281" y="5474628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833" y="1905000"/>
            <a:ext cx="4535166" cy="507831"/>
            <a:chOff x="3846833" y="1905000"/>
            <a:chExt cx="4535166" cy="507831"/>
          </a:xfrm>
        </p:grpSpPr>
        <p:sp>
          <p:nvSpPr>
            <p:cNvPr id="22" name="Rectangle 21"/>
            <p:cNvSpPr/>
            <p:nvPr/>
          </p:nvSpPr>
          <p:spPr>
            <a:xfrm>
              <a:off x="4495199" y="1905000"/>
              <a:ext cx="3886800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(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       std::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current_exception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4030921" y="1791459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285560" y="2777241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&lt;get-return-object&gt;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6993" y="2764051"/>
            <a:ext cx="4545006" cy="300082"/>
            <a:chOff x="3836993" y="2764051"/>
            <a:chExt cx="4545006" cy="300082"/>
          </a:xfrm>
        </p:grpSpPr>
        <p:sp>
          <p:nvSpPr>
            <p:cNvPr id="25" name="Rectangle 24"/>
            <p:cNvSpPr/>
            <p:nvPr/>
          </p:nvSpPr>
          <p:spPr>
            <a:xfrm>
              <a:off x="4485359" y="2764051"/>
              <a:ext cx="3896640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get_return_object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021081" y="265051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0352" y="4531884"/>
            <a:ext cx="4506641" cy="300082"/>
            <a:chOff x="3800352" y="4531884"/>
            <a:chExt cx="4506641" cy="300082"/>
          </a:xfrm>
        </p:grpSpPr>
        <p:sp>
          <p:nvSpPr>
            <p:cNvPr id="29" name="Rectangle 28"/>
            <p:cNvSpPr/>
            <p:nvPr/>
          </p:nvSpPr>
          <p:spPr>
            <a:xfrm>
              <a:off x="4448718" y="4531884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.initial_suspend()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984440" y="4418343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0352" y="5067215"/>
            <a:ext cx="4506641" cy="300082"/>
            <a:chOff x="3800352" y="5067215"/>
            <a:chExt cx="4506641" cy="300082"/>
          </a:xfrm>
        </p:grpSpPr>
        <p:sp>
          <p:nvSpPr>
            <p:cNvPr id="33" name="Rectangle 32"/>
            <p:cNvSpPr/>
            <p:nvPr/>
          </p:nvSpPr>
          <p:spPr>
            <a:xfrm>
              <a:off x="4448718" y="5067215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.final_suspend()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3984440" y="4953674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97648" y="3967117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await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835800" y="3967118"/>
            <a:ext cx="4470000" cy="300082"/>
            <a:chOff x="3836993" y="3714828"/>
            <a:chExt cx="4470000" cy="300082"/>
          </a:xfrm>
        </p:grpSpPr>
        <p:sp>
          <p:nvSpPr>
            <p:cNvPr id="46" name="Rectangle 4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read_value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Down Arrow 4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</p:spTree>
    <p:extLst>
      <p:ext uri="{BB962C8B-B14F-4D97-AF65-F5344CB8AC3E}">
        <p14:creationId xmlns:p14="http://schemas.microsoft.com/office/powerpoint/2010/main" val="176740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6" grpId="0"/>
      <p:bldP spid="17" grpId="0"/>
      <p:bldP spid="18" grpId="0"/>
      <p:bldP spid="24" grpId="0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5908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Examples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22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188" y="837052"/>
            <a:ext cx="6859787" cy="514484"/>
          </a:xfrm>
        </p:spPr>
        <p:txBody>
          <a:bodyPr/>
          <a:lstStyle/>
          <a:p>
            <a:r>
              <a:rPr lang="en-US" dirty="0" smtClean="0"/>
              <a:t>Generator coroutines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7904" y="4513116"/>
            <a:ext cx="2762175" cy="17543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if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 &gt; 10)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break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' ';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96292" y="1639664"/>
            <a:ext cx="2685558" cy="258532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(n-- &gt; 0)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a +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=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 = next;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3124200"/>
            <a:ext cx="45720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 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10)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' ';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Isosceles Triangle 7"/>
          <p:cNvSpPr/>
          <p:nvPr/>
        </p:nvSpPr>
        <p:spPr>
          <a:xfrm rot="16200000">
            <a:off x="1964087" y="4589115"/>
            <a:ext cx="3539430" cy="609599"/>
          </a:xfrm>
          <a:prstGeom prst="triangle">
            <a:avLst>
              <a:gd name="adj" fmla="val 49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319220" y="170310"/>
            <a:ext cx="1605580" cy="1582290"/>
            <a:chOff x="6319220" y="170310"/>
            <a:chExt cx="1605580" cy="1469354"/>
          </a:xfrm>
        </p:grpSpPr>
        <p:sp>
          <p:nvSpPr>
            <p:cNvPr id="9" name="Rectangle 8"/>
            <p:cNvSpPr/>
            <p:nvPr/>
          </p:nvSpPr>
          <p:spPr>
            <a:xfrm>
              <a:off x="6319220" y="170310"/>
              <a:ext cx="1605580" cy="14693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8793" y="627252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current_value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83525" y="1122581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Active / Cancelling / Closed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4600" y="241138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Coroutine Promise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43400" y="961455"/>
            <a:ext cx="1975820" cy="1172145"/>
            <a:chOff x="4343400" y="961455"/>
            <a:chExt cx="1975820" cy="1172145"/>
          </a:xfrm>
        </p:grpSpPr>
        <p:sp>
          <p:nvSpPr>
            <p:cNvPr id="13" name="Rectangle 12"/>
            <p:cNvSpPr/>
            <p:nvPr/>
          </p:nvSpPr>
          <p:spPr>
            <a:xfrm>
              <a:off x="4343400" y="1828800"/>
              <a:ext cx="1676400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generator&lt;int&gt;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endCxn id="9" idx="1"/>
            </p:cNvCxnSpPr>
            <p:nvPr/>
          </p:nvCxnSpPr>
          <p:spPr>
            <a:xfrm flipV="1">
              <a:off x="5176221" y="961455"/>
              <a:ext cx="1142999" cy="885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11991" y="1658706"/>
            <a:ext cx="2738718" cy="1047758"/>
            <a:chOff x="5414682" y="1695442"/>
            <a:chExt cx="2738718" cy="1047758"/>
          </a:xfrm>
        </p:grpSpPr>
        <p:sp>
          <p:nvSpPr>
            <p:cNvPr id="14" name="Rectangle 13"/>
            <p:cNvSpPr/>
            <p:nvPr/>
          </p:nvSpPr>
          <p:spPr>
            <a:xfrm>
              <a:off x="5414682" y="2438400"/>
              <a:ext cx="2738718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generator&lt;int&gt;::iterator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>
            <a:xfrm flipV="1">
              <a:off x="6784041" y="1695442"/>
              <a:ext cx="381000" cy="742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2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Generators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CppCon</a:t>
            </a:r>
            <a:r>
              <a:rPr lang="en-US" dirty="0" smtClean="0"/>
              <a:t> 2014 • Stackless Resumable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092451"/>
            <a:ext cx="61722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recursive_generator&lt;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range(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 b - a;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0)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== 1)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 = a + n / 2;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range(a, mid);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range(mid, b);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200" y="2514600"/>
            <a:ext cx="5105400" cy="1569660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range(0, 100);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copy(begin(r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end(r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&gt;(cout,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1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3155" y="513961"/>
            <a:ext cx="8527292" cy="4375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Recursive Generators (Same Fringe Problem)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A0BB-5877-4D63-9CBE-3BA602763BCB}" type="slidenum">
              <a:rPr lang="en-US" smtClean="0"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7245-EEF2-4B5E-B3DF-871C71C003F4}" type="datetime1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Comparing coroutine proposals one example at a time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779357" y="1932255"/>
            <a:ext cx="2476577" cy="1274049"/>
            <a:chOff x="2220609" y="1426955"/>
            <a:chExt cx="3302102" cy="1698732"/>
          </a:xfrm>
        </p:grpSpPr>
        <p:sp>
          <p:nvSpPr>
            <p:cNvPr id="23" name="Oval 22"/>
            <p:cNvSpPr/>
            <p:nvPr/>
          </p:nvSpPr>
          <p:spPr>
            <a:xfrm>
              <a:off x="3116997" y="2100339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e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787539" y="1426955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d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801397" y="2737760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03239" y="2094797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b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220609" y="2737760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a</a:t>
              </a:r>
            </a:p>
          </p:txBody>
        </p:sp>
        <p:cxnSp>
          <p:nvCxnSpPr>
            <p:cNvPr id="39" name="Straight Connector 38"/>
            <p:cNvCxnSpPr>
              <a:stCxn id="24" idx="3"/>
              <a:endCxn id="26" idx="0"/>
            </p:cNvCxnSpPr>
            <p:nvPr/>
          </p:nvCxnSpPr>
          <p:spPr>
            <a:xfrm flipH="1">
              <a:off x="2694432" y="1758071"/>
              <a:ext cx="149106" cy="3367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4" idx="5"/>
              <a:endCxn id="23" idx="0"/>
            </p:cNvCxnSpPr>
            <p:nvPr/>
          </p:nvCxnSpPr>
          <p:spPr>
            <a:xfrm>
              <a:off x="3113925" y="1758071"/>
              <a:ext cx="194265" cy="3422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6" idx="5"/>
              <a:endCxn id="25" idx="0"/>
            </p:cNvCxnSpPr>
            <p:nvPr/>
          </p:nvCxnSpPr>
          <p:spPr>
            <a:xfrm>
              <a:off x="2829625" y="2425913"/>
              <a:ext cx="162965" cy="3118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6" idx="3"/>
              <a:endCxn id="27" idx="0"/>
            </p:cNvCxnSpPr>
            <p:nvPr/>
          </p:nvCxnSpPr>
          <p:spPr>
            <a:xfrm flipH="1">
              <a:off x="2411802" y="2425913"/>
              <a:ext cx="147436" cy="3118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835240" y="2100339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d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505782" y="1426955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b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5140326" y="2737760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e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4221482" y="2094797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4559538" y="2737760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</a:t>
              </a:r>
            </a:p>
          </p:txBody>
        </p:sp>
        <p:cxnSp>
          <p:nvCxnSpPr>
            <p:cNvPr id="63" name="Straight Connector 62"/>
            <p:cNvCxnSpPr>
              <a:stCxn id="59" idx="3"/>
              <a:endCxn id="61" idx="0"/>
            </p:cNvCxnSpPr>
            <p:nvPr/>
          </p:nvCxnSpPr>
          <p:spPr>
            <a:xfrm flipH="1">
              <a:off x="4412675" y="1758071"/>
              <a:ext cx="149106" cy="3367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9" idx="5"/>
              <a:endCxn id="58" idx="0"/>
            </p:cNvCxnSpPr>
            <p:nvPr/>
          </p:nvCxnSpPr>
          <p:spPr>
            <a:xfrm>
              <a:off x="4832168" y="1758071"/>
              <a:ext cx="194265" cy="3422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5"/>
              <a:endCxn id="60" idx="0"/>
            </p:cNvCxnSpPr>
            <p:nvPr/>
          </p:nvCxnSpPr>
          <p:spPr>
            <a:xfrm>
              <a:off x="5161626" y="2431455"/>
              <a:ext cx="169893" cy="3063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8" idx="3"/>
              <a:endCxn id="62" idx="0"/>
            </p:cNvCxnSpPr>
            <p:nvPr/>
          </p:nvCxnSpPr>
          <p:spPr>
            <a:xfrm flipH="1">
              <a:off x="4750731" y="2431455"/>
              <a:ext cx="140508" cy="3063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2612276" y="1564619"/>
            <a:ext cx="12053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node* tree1();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33959" y="1560485"/>
            <a:ext cx="12053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node* tree2();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1000" y="1560485"/>
            <a:ext cx="1976699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node* left;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node* right;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3155" y="3667895"/>
            <a:ext cx="8527291" cy="1754326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same_fringe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(node* tree1, node* tree2)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seq1 = flatten(tree1);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seq2 = flatten(tree2);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equal(begin(seq1), end(seq1), begin(seq2), end(seq2));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73233" y="2456389"/>
            <a:ext cx="2927404" cy="300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flatten(tree1()) =&gt; a b c d e</a:t>
            </a:r>
            <a:endParaRPr lang="en-US" sz="1350" dirty="0"/>
          </a:p>
        </p:txBody>
      </p:sp>
      <p:sp>
        <p:nvSpPr>
          <p:cNvPr id="77" name="Rectangle 76"/>
          <p:cNvSpPr/>
          <p:nvPr/>
        </p:nvSpPr>
        <p:spPr>
          <a:xfrm>
            <a:off x="5673233" y="2734009"/>
            <a:ext cx="2927404" cy="300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flatten(tree2()) =&gt; a b c d e</a:t>
            </a:r>
            <a:endParaRPr lang="en-US" sz="1350" dirty="0"/>
          </a:p>
        </p:txBody>
      </p:sp>
      <p:sp>
        <p:nvSpPr>
          <p:cNvPr id="78" name="Rectangle 77"/>
          <p:cNvSpPr/>
          <p:nvPr/>
        </p:nvSpPr>
        <p:spPr>
          <a:xfrm>
            <a:off x="5673233" y="1487638"/>
            <a:ext cx="310213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flatten(node* root) {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200650" y="1303429"/>
            <a:ext cx="3840288" cy="1754326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flatten(node* n)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flatten(n-&gt;left);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yield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n-&gt;value;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yield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flatten(n-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&gt;right);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2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6" grpId="0" animBg="1"/>
      <p:bldP spid="77" grpId="0" animBg="1"/>
      <p:bldP spid="78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70" y="102896"/>
            <a:ext cx="6859787" cy="628814"/>
          </a:xfrm>
        </p:spPr>
        <p:txBody>
          <a:bodyPr/>
          <a:lstStyle/>
          <a:p>
            <a:r>
              <a:rPr lang="en-US" dirty="0" smtClean="0"/>
              <a:t>Parent-Stealing 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7" y="1828383"/>
            <a:ext cx="7431434" cy="1870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spawnable&lt;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&lt; 2)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(fib(n - 1) + fib(n - 2));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 { std::cout &lt;&lt; fib(5).get() &lt;&lt; std::endl;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623" y="3771990"/>
            <a:ext cx="58879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1,4 billion recursive invocations to compute fib(43), uses less than 16k of space</a:t>
            </a:r>
          </a:p>
          <a:p>
            <a:r>
              <a:rPr lang="en-US" sz="1350" dirty="0"/>
              <a:t>Not using parent-stealing, runs out of memory at fib(35)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684788" y="4686627"/>
            <a:ext cx="722863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663704" y="4686628"/>
            <a:ext cx="28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457968"/>
            <a:ext cx="2286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1657425" y="4686627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799118" y="4686628"/>
            <a:ext cx="5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1  1</a:t>
            </a:r>
          </a:p>
          <a:p>
            <a:r>
              <a:rPr lang="en-US" dirty="0"/>
              <a:t>1  0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1469" y="4692232"/>
            <a:ext cx="30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</p:txBody>
      </p:sp>
      <p:sp>
        <p:nvSpPr>
          <p:cNvPr id="12" name="Double Bracket 11"/>
          <p:cNvSpPr/>
          <p:nvPr/>
        </p:nvSpPr>
        <p:spPr>
          <a:xfrm>
            <a:off x="2400569" y="4692232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2074954" y="4802074"/>
            <a:ext cx="285824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=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Goroutines?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9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Goroutines? Sure. 100,000,000 of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38605" y="3261479"/>
            <a:ext cx="60198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100 * 1000 * 1000;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vector&lt;channel&lt;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c(N + 1);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++i)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goroutine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::go(pusher(c[i], c[i + 1]));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sync_push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c.back().sync_pull()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373078" y="3505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-g</a:t>
            </a:r>
            <a:r>
              <a:rPr lang="en-US" baseline="-25000" dirty="0" smtClean="0"/>
              <a:t>0</a:t>
            </a:r>
            <a:r>
              <a:rPr lang="en-US" dirty="0" smtClean="0"/>
              <a:t>-c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373078" y="3886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-g</a:t>
            </a:r>
            <a:r>
              <a:rPr lang="en-US" baseline="-25000" dirty="0" smtClean="0"/>
              <a:t>1</a:t>
            </a:r>
            <a:r>
              <a:rPr lang="en-US" dirty="0" smtClean="0"/>
              <a:t>-c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7373078" y="45720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r>
              <a:rPr lang="en-US" dirty="0" smtClean="0"/>
              <a:t>-g</a:t>
            </a:r>
            <a:r>
              <a:rPr lang="en-US" baseline="-25000" dirty="0" smtClean="0"/>
              <a:t>n</a:t>
            </a:r>
            <a:r>
              <a:rPr lang="en-US" dirty="0" smtClean="0"/>
              <a:t>-c</a:t>
            </a:r>
            <a:r>
              <a:rPr lang="en-US" baseline="-25000" dirty="0" smtClean="0"/>
              <a:t>n+1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4191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131774"/>
            <a:ext cx="7963942" cy="628814"/>
          </a:xfrm>
        </p:spPr>
        <p:txBody>
          <a:bodyPr>
            <a:normAutofit/>
          </a:bodyPr>
          <a:lstStyle/>
          <a:p>
            <a:r>
              <a:rPr lang="en-US" dirty="0" smtClean="0"/>
              <a:t>Reminder: Just Core Language Evolution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040182"/>
            <a:ext cx="4630356" cy="3470314"/>
          </a:xfrm>
        </p:spPr>
      </p:pic>
      <p:grpSp>
        <p:nvGrpSpPr>
          <p:cNvPr id="8" name="Group 7"/>
          <p:cNvGrpSpPr/>
          <p:nvPr/>
        </p:nvGrpSpPr>
        <p:grpSpPr>
          <a:xfrm>
            <a:off x="2342570" y="2743022"/>
            <a:ext cx="1387927" cy="1371785"/>
            <a:chOff x="3405895" y="2590800"/>
            <a:chExt cx="1850088" cy="18285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412" y="2590800"/>
              <a:ext cx="1828571" cy="18285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05895" y="3048000"/>
              <a:ext cx="1501419" cy="369260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lIns="68598" tIns="34299" rIns="68598" bIns="34299">
              <a:spAutoFit/>
            </a:bodyPr>
            <a:lstStyle/>
            <a:p>
              <a:pPr algn="ctr"/>
              <a:r>
                <a:rPr lang="en-US" sz="135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Await 2.0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4972154" y="2183044"/>
            <a:ext cx="6289162" cy="3429893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Lib </a:t>
            </a:r>
            <a:r>
              <a:rPr lang="en-US" sz="1800" dirty="0" err="1"/>
              <a:t>devs</a:t>
            </a:r>
            <a:r>
              <a:rPr lang="en-US" sz="1800" dirty="0"/>
              <a:t> can design new coroutines types</a:t>
            </a:r>
          </a:p>
          <a:p>
            <a:pPr lvl="1"/>
            <a:r>
              <a:rPr lang="en-US" sz="1500" dirty="0"/>
              <a:t>generator&lt;T&gt;</a:t>
            </a:r>
          </a:p>
          <a:p>
            <a:pPr lvl="1"/>
            <a:r>
              <a:rPr lang="en-US" sz="1500" dirty="0"/>
              <a:t>goroutine</a:t>
            </a:r>
          </a:p>
          <a:p>
            <a:pPr lvl="1"/>
            <a:r>
              <a:rPr lang="en-US" sz="1500" dirty="0"/>
              <a:t>spawnable&lt;T&gt;</a:t>
            </a:r>
          </a:p>
          <a:p>
            <a:pPr lvl="1"/>
            <a:r>
              <a:rPr lang="en-US" sz="1500" dirty="0"/>
              <a:t>task&lt;T&gt;</a:t>
            </a:r>
          </a:p>
          <a:p>
            <a:pPr lvl="1"/>
            <a:r>
              <a:rPr lang="en-US" sz="1500" dirty="0"/>
              <a:t>…</a:t>
            </a:r>
          </a:p>
          <a:p>
            <a:r>
              <a:rPr lang="en-US" sz="1800" dirty="0"/>
              <a:t>Or adapt to existing async facilities</a:t>
            </a:r>
          </a:p>
          <a:p>
            <a:pPr lvl="1"/>
            <a:r>
              <a:rPr lang="en-US" sz="1500" dirty="0"/>
              <a:t>std::future&lt;T&gt;</a:t>
            </a:r>
          </a:p>
          <a:p>
            <a:pPr lvl="1"/>
            <a:r>
              <a:rPr lang="en-US" sz="1500" dirty="0"/>
              <a:t>concurrency::task&lt;T&gt;</a:t>
            </a:r>
          </a:p>
          <a:p>
            <a:pPr lvl="1"/>
            <a:r>
              <a:rPr lang="en-US" sz="1500" dirty="0" err="1"/>
              <a:t>IAsyncAction</a:t>
            </a:r>
            <a:r>
              <a:rPr lang="en-US" sz="1500" dirty="0"/>
              <a:t>, </a:t>
            </a:r>
            <a:r>
              <a:rPr lang="en-US" sz="1500" dirty="0" err="1"/>
              <a:t>IAsyncOperation</a:t>
            </a:r>
            <a:r>
              <a:rPr lang="en-US" sz="1500" dirty="0"/>
              <a:t>&lt;T&gt;</a:t>
            </a:r>
          </a:p>
          <a:p>
            <a:pPr lvl="1"/>
            <a:r>
              <a:rPr lang="en-US" sz="15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76" y="1085240"/>
            <a:ext cx="700890" cy="45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0" y="1197297"/>
            <a:ext cx="700890" cy="45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1371065"/>
            <a:ext cx="700890" cy="457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39" y="1025438"/>
            <a:ext cx="700890" cy="45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92" y="1137494"/>
            <a:ext cx="700890" cy="457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73" y="1311262"/>
            <a:ext cx="700890" cy="45731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64927" y="1492134"/>
            <a:ext cx="4372131" cy="628814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  Library Designer Paradise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20" y="1528756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FE-DEVs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446" y="1440039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BE-DEVs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this talk is about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Evolution of </a:t>
            </a:r>
            <a:r>
              <a:rPr lang="en-US" sz="2000" dirty="0"/>
              <a:t>N3858 and N3977</a:t>
            </a:r>
            <a:endParaRPr lang="en-US" sz="2000" dirty="0" smtClean="0"/>
          </a:p>
          <a:p>
            <a:r>
              <a:rPr lang="en-US" sz="2000" dirty="0" smtClean="0"/>
              <a:t>Stackless Resumable Functions (N4134)</a:t>
            </a:r>
          </a:p>
          <a:p>
            <a:pPr lvl="1"/>
            <a:r>
              <a:rPr lang="en-US" sz="1600" dirty="0" smtClean="0"/>
              <a:t>Lightweight, customizable coroutines</a:t>
            </a:r>
          </a:p>
          <a:p>
            <a:pPr lvl="1"/>
            <a:r>
              <a:rPr lang="en-US" sz="1600" dirty="0" smtClean="0"/>
              <a:t>Proposed for C++17</a:t>
            </a:r>
          </a:p>
          <a:p>
            <a:pPr lvl="1"/>
            <a:r>
              <a:rPr lang="en-US" sz="1600" dirty="0" smtClean="0"/>
              <a:t>Experimental implementation </a:t>
            </a:r>
            <a:r>
              <a:rPr lang="en-US" sz="1600" dirty="0" smtClean="0"/>
              <a:t>released </a:t>
            </a:r>
            <a:r>
              <a:rPr lang="en-US" sz="1600" dirty="0" smtClean="0"/>
              <a:t>in Visual Studio </a:t>
            </a:r>
            <a:r>
              <a:rPr lang="en-US" sz="1600" dirty="0" smtClean="0"/>
              <a:t>2015 Preview</a:t>
            </a:r>
            <a:endParaRPr lang="en-US" sz="1600" dirty="0" smtClean="0"/>
          </a:p>
          <a:p>
            <a:r>
              <a:rPr lang="en-US" sz="1900" dirty="0" err="1" smtClean="0"/>
              <a:t>Bjarne</a:t>
            </a:r>
            <a:r>
              <a:rPr lang="en-US" sz="1900" dirty="0"/>
              <a:t> </a:t>
            </a:r>
            <a:r>
              <a:rPr lang="en-US" sz="1900" dirty="0" err="1" smtClean="0"/>
              <a:t>Stroustroup</a:t>
            </a:r>
            <a:r>
              <a:rPr lang="en-US" sz="1900" dirty="0" smtClean="0"/>
              <a:t> on N4134 on Oct 18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, 2014: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“</a:t>
            </a:r>
            <a:r>
              <a:rPr lang="en-US" sz="2000" dirty="0"/>
              <a:t>“This looks very impressive - especially in the simplicity of the examples. </a:t>
            </a:r>
            <a:r>
              <a:rPr lang="en-US" sz="2000" dirty="0" smtClean="0"/>
              <a:t>… </a:t>
            </a:r>
            <a:r>
              <a:rPr lang="en-US" sz="2000" dirty="0"/>
              <a:t>I am very keen on getting co-routines (back) into C</a:t>
            </a:r>
            <a:r>
              <a:rPr lang="en-US" sz="2000" dirty="0" smtClean="0"/>
              <a:t>++.”</a:t>
            </a:r>
          </a:p>
          <a:p>
            <a:r>
              <a:rPr lang="en-US" sz="2000" dirty="0" smtClean="0"/>
              <a:t>Urbana’14: 46 – 3: to move forward with stackless coroutines</a:t>
            </a:r>
          </a:p>
          <a:p>
            <a:r>
              <a:rPr lang="en-US" sz="2000" dirty="0" smtClean="0"/>
              <a:t>Urbana’14: 28 – 8: to move forward with N4134</a:t>
            </a:r>
            <a:endParaRPr lang="en-US" sz="2000" dirty="0"/>
          </a:p>
          <a:p>
            <a:pPr marL="0" indent="0">
              <a:buNone/>
            </a:pPr>
            <a:endParaRPr lang="en-US" sz="19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CppCon 2014 • Stackless Resumable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96400" y="4419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are they?</a:t>
            </a:r>
          </a:p>
          <a:p>
            <a:r>
              <a:rPr lang="en-US" dirty="0"/>
              <a:t>How they work?</a:t>
            </a:r>
          </a:p>
          <a:p>
            <a:r>
              <a:rPr lang="en-US" dirty="0"/>
              <a:t>How to use them?</a:t>
            </a:r>
          </a:p>
          <a:p>
            <a:r>
              <a:rPr lang="en-US" dirty="0"/>
              <a:t>How to customize them?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Awaitable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Reminder: Range-Based For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030" y="4675342"/>
            <a:ext cx="2660749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endl;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2705572"/>
            <a:ext cx="4572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endl;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281463" y="3854878"/>
            <a:ext cx="2904675" cy="609599"/>
          </a:xfrm>
          <a:prstGeom prst="triangle">
            <a:avLst>
              <a:gd name="adj" fmla="val 18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an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await_ready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await_suspend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&lt;cancel-check&gt;</a:t>
            </a:r>
          </a:p>
          <a:p>
            <a:pPr marL="0" indent="0">
              <a:buNone/>
            </a:pPr>
            <a:r>
              <a:rPr lang="en-US" dirty="0" smtClean="0"/>
              <a:t>   return 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await_resume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4953000" y="533400"/>
            <a:ext cx="3657600" cy="2133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&lt;expr&gt; is a class type and unqualified ids await_ready, await_suspend or await_resume are found in the scope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an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&lt;cancel-check&gt;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4953000" y="533400"/>
            <a:ext cx="3657600" cy="2133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Otherwise</a:t>
            </a:r>
          </a:p>
          <a:p>
            <a:pPr algn="ctr"/>
            <a:r>
              <a:rPr lang="en-US" dirty="0" smtClean="0"/>
              <a:t>(see rules for range-based-for lookup)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_____blank____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suspend_always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5079831"/>
            <a:ext cx="32078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suspend_always {};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suspend_never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2107" y="990600"/>
            <a:ext cx="7011292" cy="1200329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{m};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514600"/>
            <a:ext cx="8153400" cy="378565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lock(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try_to_lock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lock.owns_lock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t([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lock.lock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t.detach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std::move(lock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5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Awaiter #2: Making </a:t>
            </a:r>
            <a:r>
              <a:rPr lang="en-US" dirty="0" err="1" smtClean="0"/>
              <a:t>Boost.Future</a:t>
            </a:r>
            <a:r>
              <a:rPr lang="en-US" dirty="0" smtClean="0"/>
              <a:t> awaitable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0593" y="762000"/>
            <a:ext cx="6514207" cy="5632311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{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([=](auto&amp;){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{ 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 smtClean="0"/>
              <a:t>Awaitable</a:t>
            </a:r>
            <a:br>
              <a:rPr lang="en-US" sz="5400" dirty="0" smtClean="0"/>
            </a:br>
            <a:r>
              <a:rPr lang="en-US" sz="5400" dirty="0" smtClean="0"/>
              <a:t>Interacting with C APIs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571649"/>
          </a:xfrm>
        </p:spPr>
        <p:txBody>
          <a:bodyPr/>
          <a:lstStyle/>
          <a:p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885549"/>
            <a:ext cx="6852578" cy="743143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Introduced in 1958 by Melvin Conway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Donald Knuth, 1968: “generalization of subroutine”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52758"/>
              </p:ext>
            </p:extLst>
          </p:nvPr>
        </p:nvGraphicFramePr>
        <p:xfrm>
          <a:off x="1142107" y="3276600"/>
          <a:ext cx="6916952" cy="140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28"/>
                <a:gridCol w="2686750"/>
                <a:gridCol w="2972574"/>
              </a:tblGrid>
              <a:tr h="2782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subroutines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coroutines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 frame,</a:t>
                      </a:r>
                      <a:r>
                        <a:rPr lang="en-US" sz="1400" baseline="0" dirty="0" smtClean="0"/>
                        <a:t>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</a:t>
                      </a:r>
                      <a:r>
                        <a:rPr lang="en-US" sz="1400" baseline="0" dirty="0" smtClean="0"/>
                        <a:t> frame,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r>
                        <a:rPr lang="en-US" sz="1400" baseline="0" dirty="0" smtClean="0"/>
                        <a:t> frame, return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 frame, return eventual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suspend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resume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1190201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 years ago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6" y="585087"/>
            <a:ext cx="2904036" cy="16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5146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38339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51054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resumable_handle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8001000" cy="453778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operator() 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to_address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from_address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promise();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from_promise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1905000"/>
            <a:ext cx="1295400" cy="26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!= &lt; &gt; &lt;= &gt;=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744"/>
            <a:ext cx="6859787" cy="514484"/>
          </a:xfrm>
        </p:spPr>
        <p:txBody>
          <a:bodyPr/>
          <a:lstStyle/>
          <a:p>
            <a:r>
              <a:rPr lang="en-US" dirty="0" smtClean="0"/>
              <a:t>Simple Awaitable #2: Raw OS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038875" cy="4455066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(PTP_CALLBACK_INSTANCE,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Context, PTP_TIMER)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PTP_TIMER timer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sleep_for(std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::chrono::system_clock::duration d) : duration(d){}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await_ready()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&lt;= 0;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int64_t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timer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resume_cb.to_address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(timer, (PFILETIME)&amp;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~sleep_for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(timer)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(timer); }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4094498" cy="46179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(10ms);</a:t>
            </a:r>
            <a:endParaRPr lang="en-US" sz="24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5146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38339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51054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4267200"/>
            <a:ext cx="1905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5200" y="5486400"/>
            <a:ext cx="1600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resumable_traits</a:t>
            </a:r>
            <a:endParaRPr lang="en-US" sz="5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8201" y="3581400"/>
            <a:ext cx="67818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resumable_traits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U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s&gt;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static auto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get_allocator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(Us&amp;&amp;...) {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::allocator&lt;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R::promise_type;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0" y="1866289"/>
            <a:ext cx="33528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0477" y="2743200"/>
            <a:ext cx="556260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std::resumable_traits&lt;generator&lt;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0490"/>
            <a:ext cx="6324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Coroutine Promise for boost::future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632311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suspend_never 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 smtClean="0"/>
              <a:t>Awaitable</a:t>
            </a:r>
            <a:br>
              <a:rPr lang="en-US" sz="5400" dirty="0" smtClean="0"/>
            </a:br>
            <a:r>
              <a:rPr lang="en-US" sz="5400" dirty="0" smtClean="0"/>
              <a:t>and Exceptions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Exceptionless</a:t>
            </a:r>
            <a:r>
              <a:rPr lang="en-US" dirty="0" smtClean="0"/>
              <a:t> Error Propagation (Await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848600" cy="526297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 result){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Exceptionless</a:t>
            </a:r>
            <a:r>
              <a:rPr lang="en-US" dirty="0" smtClean="0"/>
              <a:t> Error Propagation (Await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848600" cy="526297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std::resumable_handle&lt;Promise&gt;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 result){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result.has_exception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rh.promise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result.get_exception_ptr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8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10490"/>
            <a:ext cx="6706493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Exceptionless</a:t>
            </a:r>
            <a:r>
              <a:rPr lang="en-US" dirty="0"/>
              <a:t> Error Propagation </a:t>
            </a:r>
            <a:r>
              <a:rPr lang="en-US" dirty="0" smtClean="0"/>
              <a:t>(Promise Part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90931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172200" y="5562600"/>
            <a:ext cx="914400" cy="60960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99570"/>
            <a:ext cx="6859787" cy="637568"/>
          </a:xfrm>
        </p:spPr>
        <p:txBody>
          <a:bodyPr/>
          <a:lstStyle/>
          <a:p>
            <a:r>
              <a:rPr lang="en-US" dirty="0" smtClean="0"/>
              <a:t>Coroutine</a:t>
            </a:r>
            <a:r>
              <a:rPr lang="en-US" baseline="0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228538"/>
            <a:ext cx="6852578" cy="3086905"/>
          </a:xfrm>
        </p:spPr>
        <p:txBody>
          <a:bodyPr>
            <a:normAutofit/>
          </a:bodyPr>
          <a:lstStyle/>
          <a:p>
            <a:r>
              <a:rPr lang="en-US" dirty="0" smtClean="0"/>
              <a:t>Symmetric / Asymmetric</a:t>
            </a:r>
          </a:p>
          <a:p>
            <a:pPr lvl="1"/>
            <a:r>
              <a:rPr lang="en-US" dirty="0"/>
              <a:t>Modula-2 </a:t>
            </a:r>
            <a:r>
              <a:rPr lang="en-US" dirty="0" smtClean="0"/>
              <a:t>/ </a:t>
            </a:r>
            <a:r>
              <a:rPr lang="en-US" dirty="0"/>
              <a:t>Win32 Fibers / Boost::context are symmetric (</a:t>
            </a:r>
            <a:r>
              <a:rPr lang="en-US" dirty="0" err="1"/>
              <a:t>SwitchToFiber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C# asymmetric (distinct suspend and resume operations)</a:t>
            </a:r>
          </a:p>
          <a:p>
            <a:r>
              <a:rPr lang="en-US" dirty="0" smtClean="0"/>
              <a:t>First-class / Constrained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coroutine</a:t>
            </a:r>
            <a:r>
              <a:rPr lang="en-US" dirty="0" smtClean="0"/>
              <a:t> be passed as a parameter, returned from a function, stored in a data structure?</a:t>
            </a:r>
          </a:p>
          <a:p>
            <a:r>
              <a:rPr lang="en-US" dirty="0" smtClean="0"/>
              <a:t>Stackful / Stackless</a:t>
            </a:r>
          </a:p>
          <a:p>
            <a:pPr marL="332273" lvl="2" indent="-167923">
              <a:spcBef>
                <a:spcPts val="1350"/>
              </a:spcBef>
            </a:pPr>
            <a:r>
              <a:rPr lang="en-US" dirty="0"/>
              <a:t>How much state coroutine has? Just the locals of the coroutine or entire stack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coroutine be suspended from nested stack frames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70766" y="2514363"/>
            <a:ext cx="10289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0766" y="3600495"/>
            <a:ext cx="9718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0766" y="4515134"/>
            <a:ext cx="7431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4111" y="1199569"/>
            <a:ext cx="21220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Mode Threads / Fibers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01276" y="1476641"/>
            <a:ext cx="194360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71229" y="2514363"/>
            <a:ext cx="114329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0766" y="3657660"/>
            <a:ext cx="10289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5405" y="4515134"/>
            <a:ext cx="9146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42396" y="1552686"/>
            <a:ext cx="24580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Stackless Resumable Functions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401276" y="1829757"/>
            <a:ext cx="22294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10490"/>
            <a:ext cx="6706493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Exceptionless</a:t>
            </a:r>
            <a:r>
              <a:rPr lang="en-US" dirty="0"/>
              <a:t> Error Propagation </a:t>
            </a:r>
            <a:r>
              <a:rPr lang="en-US" dirty="0" smtClean="0"/>
              <a:t>(Promise Part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610600" cy="590931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cancelling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cancelling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cancelling;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Happy path and reasonable error propagation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an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goto &lt;end-label&gt;;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Done!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this talk was about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Stackless Resumable Functions </a:t>
            </a:r>
            <a:r>
              <a:rPr lang="en-US" sz="2000" dirty="0" smtClean="0"/>
              <a:t>(N4134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Lightweight, customizable coroutines</a:t>
            </a:r>
          </a:p>
          <a:p>
            <a:pPr lvl="1"/>
            <a:r>
              <a:rPr lang="en-US" sz="1600" dirty="0" smtClean="0"/>
              <a:t>Proposed for C++17</a:t>
            </a:r>
          </a:p>
          <a:p>
            <a:pPr lvl="1"/>
            <a:r>
              <a:rPr lang="en-US" sz="1600" dirty="0" smtClean="0"/>
              <a:t>Experimental </a:t>
            </a:r>
            <a:r>
              <a:rPr lang="en-US" sz="1600" dirty="0" smtClean="0"/>
              <a:t>implementation released </a:t>
            </a:r>
            <a:r>
              <a:rPr lang="en-US" sz="1600" dirty="0" smtClean="0"/>
              <a:t>in Visual Studio </a:t>
            </a:r>
            <a:r>
              <a:rPr lang="en-US" sz="1600" dirty="0" smtClean="0"/>
              <a:t>2015 preview</a:t>
            </a:r>
            <a:endParaRPr lang="en-US" sz="1600" dirty="0" smtClean="0"/>
          </a:p>
          <a:p>
            <a:r>
              <a:rPr lang="en-US" sz="2000" dirty="0" smtClean="0"/>
              <a:t>What are they?</a:t>
            </a:r>
          </a:p>
          <a:p>
            <a:r>
              <a:rPr lang="en-US" sz="2000" dirty="0" smtClean="0"/>
              <a:t>How they work?</a:t>
            </a:r>
          </a:p>
          <a:p>
            <a:r>
              <a:rPr lang="en-US" sz="2000" dirty="0" smtClean="0"/>
              <a:t>How to use them?</a:t>
            </a:r>
          </a:p>
          <a:p>
            <a:r>
              <a:rPr lang="en-US" sz="2000" dirty="0" smtClean="0"/>
              <a:t>How to customize them?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hlinkClick r:id="rId2"/>
            </a:endParaRPr>
          </a:p>
          <a:p>
            <a:endParaRPr lang="en-US" sz="2100" dirty="0" smtClean="0">
              <a:hlinkClick r:id="rId3"/>
            </a:endParaRPr>
          </a:p>
          <a:p>
            <a:r>
              <a:rPr lang="en-US" sz="2100" dirty="0" smtClean="0">
                <a:hlinkClick r:id="rId3"/>
              </a:rPr>
              <a:t>http</a:t>
            </a:r>
            <a:r>
              <a:rPr lang="en-US" sz="2100" dirty="0">
                <a:hlinkClick r:id="rId3"/>
              </a:rPr>
              <a:t>://</a:t>
            </a:r>
            <a:r>
              <a:rPr lang="en-US" sz="2100" dirty="0" smtClean="0">
                <a:hlinkClick r:id="rId3"/>
              </a:rPr>
              <a:t>isocpp.org/files/papers/N4134.pdf</a:t>
            </a:r>
            <a:endParaRPr lang="en-US" sz="2100" dirty="0" smtClean="0"/>
          </a:p>
          <a:p>
            <a:r>
              <a:rPr lang="en-US" sz="2100" dirty="0" smtClean="0"/>
              <a:t>Download Visual Studio 2015 preview and play with it</a:t>
            </a:r>
          </a:p>
          <a:p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133322"/>
            <a:ext cx="8105775" cy="2263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581399"/>
            <a:ext cx="1782118" cy="1641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3576020"/>
            <a:ext cx="1600200" cy="1641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138" y="3581399"/>
            <a:ext cx="3729038" cy="26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How does it work?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Generator coroutines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030" y="4675342"/>
            <a:ext cx="2660749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endl;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221" y="1878569"/>
            <a:ext cx="2685558" cy="258532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(n-- &gt; 0)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a +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=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 = next;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2705572"/>
            <a:ext cx="4572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endl;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272785" y="3846201"/>
            <a:ext cx="2922031" cy="609599"/>
          </a:xfrm>
          <a:prstGeom prst="triangle">
            <a:avLst>
              <a:gd name="adj" fmla="val 18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447" y="303150"/>
            <a:ext cx="7374270" cy="433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Stackful                   vs.                 Stackless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201585" y="2411885"/>
            <a:ext cx="885460" cy="3091127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 meg 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of stack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285403" y="1656888"/>
            <a:ext cx="1772111" cy="4058707"/>
            <a:chOff x="3046410" y="1066800"/>
            <a:chExt cx="2362200" cy="5410200"/>
          </a:xfrm>
        </p:grpSpPr>
        <p:sp>
          <p:nvSpPr>
            <p:cNvPr id="19" name="Rectangle 18"/>
            <p:cNvSpPr/>
            <p:nvPr/>
          </p:nvSpPr>
          <p:spPr>
            <a:xfrm>
              <a:off x="3046410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1209" y="1198602"/>
              <a:ext cx="1828801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</a:t>
              </a:r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49622" y="1676401"/>
              <a:ext cx="1752600" cy="4648199"/>
            </a:xfrm>
            <a:prstGeom prst="rect">
              <a:avLst/>
            </a:prstGeom>
            <a:noFill/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 meg of stack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463925" y="1886525"/>
              <a:ext cx="457200" cy="62586"/>
              <a:chOff x="7008812" y="1492234"/>
              <a:chExt cx="457200" cy="6258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7008812" y="1492234"/>
                <a:ext cx="457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008812" y="1554820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4114681" y="1656888"/>
            <a:ext cx="1772111" cy="4058707"/>
            <a:chOff x="5484812" y="1066800"/>
            <a:chExt cx="2362200" cy="5410200"/>
          </a:xfrm>
        </p:grpSpPr>
        <p:sp>
          <p:nvSpPr>
            <p:cNvPr id="27" name="Rectangle 26"/>
            <p:cNvSpPr/>
            <p:nvPr/>
          </p:nvSpPr>
          <p:spPr>
            <a:xfrm>
              <a:off x="5484812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8024" y="1119560"/>
              <a:ext cx="1828801" cy="676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</a:t>
              </a:r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State</a:t>
              </a:r>
            </a:p>
            <a:p>
              <a:pPr algn="ctr"/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(chained stack)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2238" y="2503534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6429" y="4076224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8024" y="3244961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6429" y="4956519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5410" y="5824295"/>
              <a:ext cx="715492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…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88024" y="1765891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803126" y="1813869"/>
              <a:ext cx="460548" cy="87774"/>
              <a:chOff x="7015509" y="1366818"/>
              <a:chExt cx="460548" cy="8777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018856" y="1366818"/>
                <a:ext cx="457201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15509" y="1454592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449343" y="1752600"/>
            <a:ext cx="2030541" cy="1143300"/>
            <a:chOff x="757237" y="2643560"/>
            <a:chExt cx="2706684" cy="1524003"/>
          </a:xfrm>
        </p:grpSpPr>
        <p:grpSp>
          <p:nvGrpSpPr>
            <p:cNvPr id="16" name="Group 15"/>
            <p:cNvGrpSpPr/>
            <p:nvPr/>
          </p:nvGrpSpPr>
          <p:grpSpPr>
            <a:xfrm>
              <a:off x="757237" y="2643560"/>
              <a:ext cx="1752600" cy="1524000"/>
              <a:chOff x="9599612" y="4267199"/>
              <a:chExt cx="1752600" cy="1524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9599612" y="4267199"/>
                <a:ext cx="1752600" cy="76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Captured Parameters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599612" y="5029199"/>
                <a:ext cx="1752600" cy="76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Locals &amp; Temporaries</a:t>
                </a:r>
              </a:p>
            </p:txBody>
          </p:sp>
        </p:grpSp>
        <p:sp>
          <p:nvSpPr>
            <p:cNvPr id="53" name="Isosceles Triangle 52"/>
            <p:cNvSpPr/>
            <p:nvPr/>
          </p:nvSpPr>
          <p:spPr>
            <a:xfrm rot="5400000">
              <a:off x="2238395" y="2942036"/>
              <a:ext cx="1496966" cy="954087"/>
            </a:xfrm>
            <a:prstGeom prst="triangle">
              <a:avLst>
                <a:gd name="adj" fmla="val 50544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32524" y="1800371"/>
            <a:ext cx="1612513" cy="300082"/>
            <a:chOff x="9507554" y="1258059"/>
            <a:chExt cx="2149458" cy="400005"/>
          </a:xfrm>
        </p:grpSpPr>
        <p:sp>
          <p:nvSpPr>
            <p:cNvPr id="55" name="TextBox 54"/>
            <p:cNvSpPr txBox="1"/>
            <p:nvPr/>
          </p:nvSpPr>
          <p:spPr>
            <a:xfrm>
              <a:off x="9507554" y="1258059"/>
              <a:ext cx="1815325" cy="400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 State: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1199812" y="1471749"/>
              <a:ext cx="457200" cy="62586"/>
              <a:chOff x="7008812" y="1492234"/>
              <a:chExt cx="457200" cy="6258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7008812" y="1492234"/>
                <a:ext cx="457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008812" y="1554820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054" y="1203946"/>
            <a:ext cx="2685558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8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</a:t>
            </a:r>
            <a:r>
              <a:rPr lang="en-US" sz="1200" dirty="0" err="1">
                <a:solidFill>
                  <a:schemeClr val="tx1"/>
                </a:solidFill>
              </a:rPr>
              <a:t>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7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8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27931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8548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7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8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556167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27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7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8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43032" y="1805496"/>
            <a:ext cx="2196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auto &amp;&amp; __range = fib(35)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43032" y="2162620"/>
            <a:ext cx="2343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&amp;__</a:t>
            </a:r>
            <a:r>
              <a:rPr lang="en-US" sz="1350" dirty="0" smtClean="0"/>
              <a:t>range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485867" y="2914516"/>
            <a:ext cx="91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 smtClean="0"/>
              <a:t>RBX </a:t>
            </a:r>
            <a:r>
              <a:rPr lang="en-US" sz="1350" dirty="0"/>
              <a:t>= b</a:t>
            </a:r>
          </a:p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2227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savedRB</a:t>
            </a:r>
            <a:r>
              <a:rPr lang="en-US" sz="1200" dirty="0" err="1" smtClean="0">
                <a:solidFill>
                  <a:schemeClr val="tx1"/>
                </a:solidFill>
              </a:rPr>
              <a:t>X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00968" y="3028846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/>
                <a:t>RBX </a:t>
              </a:r>
              <a:r>
                <a:rPr lang="en-US" sz="1350" dirty="0"/>
                <a:t>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 flipV="1">
            <a:off x="4400506" y="3028846"/>
            <a:ext cx="1142106" cy="62881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69603" y="2662111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00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00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0968" y="4168590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</a:t>
            </a:r>
            <a:r>
              <a:rPr lang="en-US" sz="1350" dirty="0" smtClean="0"/>
              <a:t>RBX</a:t>
            </a:r>
            <a:endParaRPr lang="en-US" sz="1350" dirty="0"/>
          </a:p>
        </p:txBody>
      </p:sp>
      <p:sp>
        <p:nvSpPr>
          <p:cNvPr id="48" name="Rectangle 47"/>
          <p:cNvSpPr/>
          <p:nvPr/>
        </p:nvSpPr>
        <p:spPr>
          <a:xfrm>
            <a:off x="5600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52223" y="1942713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sp>
        <p:nvSpPr>
          <p:cNvPr id="51" name="Explosion 1 50"/>
          <p:cNvSpPr/>
          <p:nvPr/>
        </p:nvSpPr>
        <p:spPr>
          <a:xfrm>
            <a:off x="6172617" y="1203946"/>
            <a:ext cx="2172266" cy="2110724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Suspend!!!!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43032" y="4286473"/>
            <a:ext cx="1409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RAX = </a:t>
            </a:r>
            <a:r>
              <a:rPr lang="en-US" sz="1350" dirty="0" smtClean="0"/>
              <a:t>&amp;__range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50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41837" y="2392366"/>
            <a:ext cx="841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RDX = 35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27931" y="2519199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&amp;__range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705600" y="3028846"/>
            <a:ext cx="640944" cy="1795684"/>
            <a:chOff x="6705600" y="3028846"/>
            <a:chExt cx="640944" cy="1795684"/>
          </a:xfrm>
        </p:grpSpPr>
        <p:sp>
          <p:nvSpPr>
            <p:cNvPr id="53" name="Right Brace 52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 Frame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18877" y="153012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x86_x64 Windows 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1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29184 0.2638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0479E-6 0 L 0.1998 0.053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268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5465E-6 4.44444E-6 L 0.29383 0.0555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277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4.44444E-6 L 0.21256 0.1041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52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-1.11111E-6 L 0.21881 0.0958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0" y="479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27" grpId="0"/>
      <p:bldP spid="28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5" grpId="0" animBg="1"/>
      <p:bldP spid="46" grpId="0" animBg="1"/>
      <p:bldP spid="47" grpId="0" animBg="1"/>
      <p:bldP spid="48" grpId="0" animBg="1"/>
      <p:bldP spid="51" grpId="0" animBg="1"/>
      <p:bldP spid="52" grpId="0"/>
      <p:bldP spid="19" grpId="0"/>
      <p:bldP spid="29" grpId="0" animBg="1"/>
      <p:bldP spid="2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053" y="1203946"/>
            <a:ext cx="3944377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&gt;::iterator::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8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7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8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27931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8548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7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8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556167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27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7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8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0489" y="1758088"/>
            <a:ext cx="1673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for(…;…; </a:t>
            </a:r>
            <a:r>
              <a:rPr lang="en-US" sz="1350" dirty="0" smtClean="0"/>
              <a:t>++__begin)</a:t>
            </a:r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3543032" y="2162619"/>
            <a:ext cx="1887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485867" y="2914516"/>
            <a:ext cx="8574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 smtClean="0"/>
              <a:t>RBX </a:t>
            </a:r>
            <a:r>
              <a:rPr lang="en-US" sz="1350" dirty="0"/>
              <a:t>=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27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savedRBX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00968" y="3028846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/>
                <a:t>RBX </a:t>
              </a:r>
              <a:r>
                <a:rPr lang="en-US" sz="1350" dirty="0"/>
                <a:t>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>
            <a:off x="4400506" y="2285702"/>
            <a:ext cx="1142106" cy="74314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23387" y="2743200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00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00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1495" y="4179050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</a:t>
            </a:r>
            <a:r>
              <a:rPr lang="en-US" sz="1350" dirty="0" smtClean="0"/>
              <a:t>RBX</a:t>
            </a:r>
            <a:endParaRPr lang="en-US" sz="1350" dirty="0"/>
          </a:p>
        </p:txBody>
      </p:sp>
      <p:sp>
        <p:nvSpPr>
          <p:cNvPr id="48" name="Rectangle 47"/>
          <p:cNvSpPr/>
          <p:nvPr/>
        </p:nvSpPr>
        <p:spPr>
          <a:xfrm>
            <a:off x="5600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37219" y="1942713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cxnSp>
        <p:nvCxnSpPr>
          <p:cNvPr id="44" name="Elbow Connector 43"/>
          <p:cNvCxnSpPr>
            <a:stCxn id="22" idx="3"/>
          </p:cNvCxnSpPr>
          <p:nvPr/>
        </p:nvCxnSpPr>
        <p:spPr>
          <a:xfrm flipV="1">
            <a:off x="4360707" y="3028849"/>
            <a:ext cx="1181905" cy="72168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78734" y="3600495"/>
            <a:ext cx="8819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5217000" y="1600200"/>
            <a:ext cx="35144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struct</a:t>
            </a:r>
            <a:r>
              <a:rPr lang="en-US" sz="1350" dirty="0"/>
              <a:t> iterator {</a:t>
            </a:r>
          </a:p>
          <a:p>
            <a:r>
              <a:rPr lang="en-US" sz="1350" dirty="0" smtClean="0"/>
              <a:t>   iterator&amp; operator ++() { </a:t>
            </a:r>
          </a:p>
          <a:p>
            <a:r>
              <a:rPr lang="en-US" sz="1350" dirty="0" smtClean="0"/>
              <a:t>                              </a:t>
            </a:r>
            <a:r>
              <a:rPr lang="en-US" sz="1350" dirty="0" err="1" smtClean="0"/>
              <a:t>resume_cb</a:t>
            </a:r>
            <a:r>
              <a:rPr lang="en-US" sz="1350" dirty="0"/>
              <a:t>(); </a:t>
            </a:r>
            <a:r>
              <a:rPr lang="en-US" sz="1350" dirty="0" smtClean="0"/>
              <a:t> return *this; }</a:t>
            </a:r>
          </a:p>
          <a:p>
            <a:r>
              <a:rPr lang="en-US" sz="1350" dirty="0" smtClean="0"/>
              <a:t>   …</a:t>
            </a:r>
            <a:endParaRPr lang="en-US" sz="1350" dirty="0"/>
          </a:p>
          <a:p>
            <a:r>
              <a:rPr lang="en-US" sz="1350" dirty="0"/>
              <a:t> </a:t>
            </a:r>
            <a:r>
              <a:rPr lang="en-US" sz="1350" dirty="0" smtClean="0"/>
              <a:t> resumable_handle&lt;Promise</a:t>
            </a:r>
            <a:r>
              <a:rPr lang="en-US" sz="1350" dirty="0"/>
              <a:t>&gt; </a:t>
            </a:r>
            <a:r>
              <a:rPr lang="en-US" sz="1350" dirty="0" err="1"/>
              <a:t>resume_cb</a:t>
            </a:r>
            <a:r>
              <a:rPr lang="en-US" sz="1350" dirty="0"/>
              <a:t>;</a:t>
            </a:r>
          </a:p>
          <a:p>
            <a:r>
              <a:rPr lang="en-US" sz="1350" dirty="0"/>
              <a:t>  </a:t>
            </a:r>
            <a:r>
              <a:rPr lang="en-US" sz="1350" dirty="0" smtClean="0"/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705600" y="3028846"/>
            <a:ext cx="640944" cy="1795684"/>
            <a:chOff x="6705600" y="3028846"/>
            <a:chExt cx="640944" cy="1795684"/>
          </a:xfrm>
        </p:grpSpPr>
        <p:sp>
          <p:nvSpPr>
            <p:cNvPr id="19" name="Right Brace 18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 Frame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018877" y="153012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x86_x64 Windows 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-1.11111E-6 L -0.2188 -0.1423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0" y="-713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3.33333E-6 L -0.19692 -0.1398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6" y="-6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-0.175 -0.1388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27" grpId="0"/>
      <p:bldP spid="28" grpId="0"/>
      <p:bldP spid="30" grpId="0" animBg="1"/>
      <p:bldP spid="31" grpId="0" animBg="1"/>
      <p:bldP spid="32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22" grpId="0"/>
      <p:bldP spid="5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28600"/>
            <a:ext cx="6859787" cy="571649"/>
          </a:xfrm>
        </p:spPr>
        <p:txBody>
          <a:bodyPr/>
          <a:lstStyle/>
          <a:p>
            <a:r>
              <a:rPr lang="en-US" dirty="0" smtClean="0"/>
              <a:t>Coroutine Promise Requirement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8841" y="3714827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36993" y="3714828"/>
            <a:ext cx="4470000" cy="300082"/>
            <a:chOff x="3836993" y="3714828"/>
            <a:chExt cx="4470000" cy="300082"/>
          </a:xfrm>
        </p:grpSpPr>
        <p:sp>
          <p:nvSpPr>
            <p:cNvPr id="6" name="Rectangle 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yield_value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(&lt;expr&gt;)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94508" y="5090913"/>
            <a:ext cx="1741564" cy="400155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&lt;after-first-curly&gt;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840" y="1143000"/>
            <a:ext cx="144762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66821" y="1143001"/>
            <a:ext cx="4515178" cy="507831"/>
            <a:chOff x="3866821" y="1295401"/>
            <a:chExt cx="4515178" cy="507831"/>
          </a:xfrm>
        </p:grpSpPr>
        <p:sp>
          <p:nvSpPr>
            <p:cNvPr id="14" name="Rectangle 13"/>
            <p:cNvSpPr/>
            <p:nvPr/>
          </p:nvSpPr>
          <p:spPr>
            <a:xfrm>
              <a:off x="4515186" y="1295401"/>
              <a:ext cx="3866813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&gt;); 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&lt;end&gt;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050909" y="118186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94508" y="4572000"/>
            <a:ext cx="19820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&lt;before-last-curly&gt;</a:t>
            </a: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1918190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&lt;unhandled-exception&gt;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2871" y="5587505"/>
            <a:ext cx="1603188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&lt;cancel-check&gt;</a:t>
            </a:r>
            <a:endParaRPr lang="en-US" sz="1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1193" y="5588169"/>
            <a:ext cx="4495800" cy="507831"/>
            <a:chOff x="3811193" y="5588169"/>
            <a:chExt cx="4495800" cy="507831"/>
          </a:xfrm>
        </p:grpSpPr>
        <p:sp>
          <p:nvSpPr>
            <p:cNvPr id="20" name="Rectangle 19"/>
            <p:cNvSpPr/>
            <p:nvPr/>
          </p:nvSpPr>
          <p:spPr>
            <a:xfrm>
              <a:off x="4459559" y="5588169"/>
              <a:ext cx="3847434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if(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cancellation_requested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&lt;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end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3995281" y="5474628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833" y="1905000"/>
            <a:ext cx="4535166" cy="507831"/>
            <a:chOff x="3846833" y="1905000"/>
            <a:chExt cx="4535166" cy="507831"/>
          </a:xfrm>
        </p:grpSpPr>
        <p:sp>
          <p:nvSpPr>
            <p:cNvPr id="22" name="Rectangle 21"/>
            <p:cNvSpPr/>
            <p:nvPr/>
          </p:nvSpPr>
          <p:spPr>
            <a:xfrm>
              <a:off x="4495199" y="1905000"/>
              <a:ext cx="3886800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(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       std::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current_exception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4030921" y="1791459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285560" y="2777241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&lt;get-return-object&gt;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6993" y="2764051"/>
            <a:ext cx="4545006" cy="300082"/>
            <a:chOff x="3836993" y="2764051"/>
            <a:chExt cx="4545006" cy="300082"/>
          </a:xfrm>
        </p:grpSpPr>
        <p:sp>
          <p:nvSpPr>
            <p:cNvPr id="25" name="Rectangle 24"/>
            <p:cNvSpPr/>
            <p:nvPr/>
          </p:nvSpPr>
          <p:spPr>
            <a:xfrm>
              <a:off x="4485359" y="2764051"/>
              <a:ext cx="3896640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get_return_object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021081" y="265051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0352" y="4531884"/>
            <a:ext cx="4506641" cy="300082"/>
            <a:chOff x="3800352" y="4531884"/>
            <a:chExt cx="4506641" cy="300082"/>
          </a:xfrm>
        </p:grpSpPr>
        <p:sp>
          <p:nvSpPr>
            <p:cNvPr id="29" name="Rectangle 28"/>
            <p:cNvSpPr/>
            <p:nvPr/>
          </p:nvSpPr>
          <p:spPr>
            <a:xfrm>
              <a:off x="4448718" y="4531884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.initial_suspend()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984440" y="4418343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0352" y="5067215"/>
            <a:ext cx="4506641" cy="300082"/>
            <a:chOff x="3800352" y="5067215"/>
            <a:chExt cx="4506641" cy="300082"/>
          </a:xfrm>
        </p:grpSpPr>
        <p:sp>
          <p:nvSpPr>
            <p:cNvPr id="33" name="Rectangle 32"/>
            <p:cNvSpPr/>
            <p:nvPr/>
          </p:nvSpPr>
          <p:spPr>
            <a:xfrm>
              <a:off x="4448718" y="5067215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.final_suspend()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3984440" y="4953674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413" y="247516"/>
            <a:ext cx="6859787" cy="514484"/>
          </a:xfrm>
        </p:spPr>
        <p:txBody>
          <a:bodyPr/>
          <a:lstStyle/>
          <a:p>
            <a:r>
              <a:rPr lang="en-US" dirty="0" smtClean="0"/>
              <a:t>Coroutine Promise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755822"/>
              </p:ext>
            </p:extLst>
          </p:nvPr>
        </p:nvGraphicFramePr>
        <p:xfrm>
          <a:off x="616744" y="1066800"/>
          <a:ext cx="7385149" cy="5006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532"/>
                <a:gridCol w="4489617"/>
              </a:tblGrid>
              <a:tr h="312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Expression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3124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P{}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Constructs</a:t>
                      </a:r>
                      <a:r>
                        <a:rPr lang="en-US" sz="1600" baseline="0" dirty="0" smtClean="0"/>
                        <a:t> promise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p.set_value</a:t>
                      </a:r>
                      <a:r>
                        <a:rPr lang="en-US" sz="1600" dirty="0" smtClean="0"/>
                        <a:t>(&lt;expr&gt;) / </a:t>
                      </a:r>
                      <a:r>
                        <a:rPr lang="en-US" sz="1600" dirty="0" err="1" smtClean="0"/>
                        <a:t>set_value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</a:t>
                      </a:r>
                      <a:r>
                        <a:rPr lang="en-US" sz="1600" baseline="0" dirty="0" smtClean="0"/>
                        <a:t> eventual value / eventual “value” of type void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p.set_exception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exception_ptr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Stores an exception as the eventual result 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p.get_return_object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a value</a:t>
                      </a:r>
                      <a:r>
                        <a:rPr lang="en-US" sz="1600" baseline="0" dirty="0" smtClean="0"/>
                        <a:t> convertible to coroutine return object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p.initial_suspend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an </a:t>
                      </a:r>
                      <a:r>
                        <a:rPr lang="en-US" sz="1600" dirty="0" err="1" smtClean="0"/>
                        <a:t>awaitable</a:t>
                      </a:r>
                      <a:r>
                        <a:rPr lang="en-US" sz="1600" dirty="0" smtClean="0"/>
                        <a:t> expression</a:t>
                      </a:r>
                      <a:r>
                        <a:rPr lang="en-US" sz="1600" baseline="0" dirty="0" smtClean="0"/>
                        <a:t> to be awaited immediately before user specified body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p.final_suspend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r>
                        <a:rPr lang="en-US" sz="1600" baseline="0" dirty="0" smtClean="0"/>
                        <a:t> an </a:t>
                      </a:r>
                      <a:r>
                        <a:rPr lang="en-US" sz="1600" baseline="0" dirty="0" err="1" smtClean="0"/>
                        <a:t>awaitable</a:t>
                      </a:r>
                      <a:r>
                        <a:rPr lang="en-US" sz="1600" baseline="0" dirty="0" smtClean="0"/>
                        <a:t> expression to be awaited prior to </a:t>
                      </a:r>
                      <a:r>
                        <a:rPr lang="en-US" sz="1600" baseline="0" dirty="0" err="1" smtClean="0"/>
                        <a:t>deallocation</a:t>
                      </a:r>
                      <a:r>
                        <a:rPr lang="en-US" sz="1600" baseline="0" dirty="0" smtClean="0"/>
                        <a:t> of the frame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8000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</a:t>
                      </a:r>
                      <a:r>
                        <a:rPr lang="en-US" sz="1600" baseline="0" dirty="0" err="1" smtClean="0"/>
                        <a:t>cancellation_requested</a:t>
                      </a:r>
                      <a:r>
                        <a:rPr lang="en-US" sz="1600" baseline="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</a:t>
                      </a:r>
                      <a:r>
                        <a:rPr lang="en-US" sz="1600" baseline="0" dirty="0" smtClean="0"/>
                        <a:t> if execution of resumable function needs to be aborted (e.g., generator&lt;T&gt; goes out of scope)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8000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p.yield_value</a:t>
                      </a:r>
                      <a:r>
                        <a:rPr lang="en-US" sz="1600" dirty="0" smtClean="0"/>
                        <a:t>(&lt;expr&gt;)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</a:t>
                      </a:r>
                      <a:r>
                        <a:rPr lang="en-US" sz="1600" dirty="0" err="1" smtClean="0"/>
                        <a:t>awaitable</a:t>
                      </a:r>
                      <a:r>
                        <a:rPr lang="en-US" sz="1600" dirty="0" smtClean="0"/>
                        <a:t>. yield &lt;expr&gt; is an equivalent</a:t>
                      </a:r>
                      <a:r>
                        <a:rPr lang="en-US" sz="1600" baseline="0" dirty="0" smtClean="0"/>
                        <a:t> of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await _</a:t>
                      </a:r>
                      <a:r>
                        <a:rPr lang="en-US" sz="1600" baseline="0" dirty="0" err="1" smtClean="0"/>
                        <a:t>Promise.yield_value</a:t>
                      </a:r>
                      <a:r>
                        <a:rPr lang="en-US" sz="1600" baseline="0" dirty="0" smtClean="0"/>
                        <a:t>(expr)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184191" y="6902103"/>
            <a:ext cx="697484" cy="1458861"/>
            <a:chOff x="516475" y="1277989"/>
            <a:chExt cx="929737" cy="1944641"/>
          </a:xfrm>
        </p:grpSpPr>
        <p:sp>
          <p:nvSpPr>
            <p:cNvPr id="5" name="Left Brace 4"/>
            <p:cNvSpPr/>
            <p:nvPr/>
          </p:nvSpPr>
          <p:spPr>
            <a:xfrm>
              <a:off x="1065212" y="1676400"/>
              <a:ext cx="381000" cy="1371600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55843" y="2050307"/>
              <a:ext cx="1944641" cy="400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std</a:t>
              </a:r>
              <a:r>
                <a:rPr lang="en-US" sz="1350" dirty="0"/>
                <a:t>::promise - like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3352800"/>
            <a:ext cx="7392293" cy="1143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09600" y="4495800"/>
            <a:ext cx="7392293" cy="762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09600" y="5257800"/>
            <a:ext cx="7392293" cy="8382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744"/>
            <a:ext cx="6859787" cy="514484"/>
          </a:xfrm>
        </p:spPr>
        <p:txBody>
          <a:bodyPr/>
          <a:lstStyle/>
          <a:p>
            <a:r>
              <a:rPr lang="en-US" dirty="0" smtClean="0"/>
              <a:t>Simple Awaitable #2: Raw OS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038875" cy="466281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duration)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(PTP_CALLBACK_INSTANCE,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Context, PTP_TIMER)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PTP_TIMER timer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d) : duration(d){}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&lt;= 0;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int64_t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timer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resume_cb.to_address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(timer, (PFILETIME)&amp;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~awaiter()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(timer)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(timer); }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duration 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4094498" cy="46179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(10ms);</a:t>
            </a:r>
            <a:endParaRPr lang="en-US" sz="24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____blank____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an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 &amp;&amp;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goto &lt;end-label&gt;;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5562600" y="381000"/>
            <a:ext cx="2133600" cy="1371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await_suspend returns 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571649"/>
          </a:xfrm>
        </p:spPr>
        <p:txBody>
          <a:bodyPr/>
          <a:lstStyle/>
          <a:p>
            <a:r>
              <a:rPr lang="en-US" dirty="0" smtClean="0"/>
              <a:t>Yield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285702"/>
            <a:ext cx="1200462" cy="400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compiler: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1229" y="2278205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7747" y="2278206"/>
            <a:ext cx="351564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await </a:t>
            </a:r>
            <a:r>
              <a:rPr lang="en-US" sz="135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&lt;Promise&gt;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3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(&lt;expr&gt;)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4193469" y="2164665"/>
            <a:ext cx="156831" cy="52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554191" y="3200403"/>
            <a:ext cx="5715298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suspend_now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generator&lt;T&gt;::</a:t>
            </a:r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promise_type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yield_value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const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expr) {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&amp;expr;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return{};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54037" y="2785517"/>
            <a:ext cx="120046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library: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CppCon 2014 • Stackless Resumable Functions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err="1" smtClean="0"/>
              <a:t>awaitable_overlapped_base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173" y="1542559"/>
            <a:ext cx="8038875" cy="4039567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OVERLAPPED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ULONG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ULONG_PTR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resume;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stdcall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PTP_CALLBACK_INSTANCE,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PVOID, PVOID Overlapped, ULONG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ULONG_PTR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PTP_IO)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&lt;OVERLAPPED*&gt;(Overlapped);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*&gt;(o);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me-&gt;resume();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smtClean="0"/>
              <a:t>Dial </a:t>
            </a:r>
            <a:r>
              <a:rPr lang="en-US" dirty="0" err="1" smtClean="0"/>
              <a:t>awaitable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4" y="1485394"/>
            <a:ext cx="8038875" cy="466281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Dial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ports::endpoint remote;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Connection conn;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Dial(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port) : remote(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port) {}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resume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::Create();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::Bind(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ports::endpoint(</a:t>
            </a:r>
            <a:r>
              <a:rPr lang="en-US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conn.io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0,0);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(conn.io ==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GetLastError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3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(conn.io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remote,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(conn.io);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GetLastError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Connection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std::move(conn);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712" y="1676400"/>
            <a:ext cx="6852578" cy="457200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Highly scalable (to </a:t>
            </a:r>
            <a:r>
              <a:rPr lang="en-US" sz="2000" dirty="0" smtClean="0"/>
              <a:t>hundred millions </a:t>
            </a:r>
            <a:r>
              <a:rPr lang="en-US" sz="2000" dirty="0"/>
              <a:t>of concurrent coroutines)</a:t>
            </a:r>
          </a:p>
          <a:p>
            <a:pPr lvl="0"/>
            <a:r>
              <a:rPr lang="en-US" sz="2000" dirty="0"/>
              <a:t>Highly efficient (</a:t>
            </a:r>
            <a:r>
              <a:rPr lang="en-US" sz="2000" dirty="0" smtClean="0"/>
              <a:t>resume </a:t>
            </a:r>
            <a:r>
              <a:rPr lang="en-US" sz="2000" dirty="0"/>
              <a:t>and suspend operations comparable in cost to a function call </a:t>
            </a:r>
            <a:r>
              <a:rPr lang="en-US" sz="2000" dirty="0" smtClean="0"/>
              <a:t>overhead)</a:t>
            </a:r>
            <a:endParaRPr lang="en-US" sz="2000" dirty="0"/>
          </a:p>
          <a:p>
            <a:pPr lvl="0"/>
            <a:r>
              <a:rPr lang="en-US" sz="2000" dirty="0"/>
              <a:t>Seamless interaction with existing facilities </a:t>
            </a:r>
            <a:r>
              <a:rPr lang="en-US" sz="2000" b="1" u="sng" dirty="0"/>
              <a:t>with no </a:t>
            </a:r>
            <a:r>
              <a:rPr lang="en-US" sz="2000" b="1" u="sng" dirty="0" smtClean="0"/>
              <a:t>overhead</a:t>
            </a:r>
            <a:endParaRPr lang="en-US" sz="2000" b="1" u="sng" dirty="0"/>
          </a:p>
          <a:p>
            <a:pPr lvl="0"/>
            <a:r>
              <a:rPr lang="en-US" sz="2000" dirty="0"/>
              <a:t>Open ended coroutine machinery allowing library designers to develop coroutine libraries exposing various high-level semantics, such as generators, goroutines, tasks and more.</a:t>
            </a:r>
          </a:p>
          <a:p>
            <a:pPr lvl="0"/>
            <a:r>
              <a:rPr lang="en-US" sz="2000" dirty="0"/>
              <a:t>Usable in environments where exception are forbidden or not available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smtClean="0"/>
              <a:t>Connection::Read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4" y="1485394"/>
            <a:ext cx="8038875" cy="466281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Connection::read(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Connection * conn;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b,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Connection * c):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(b), size(n), conn(c) {}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resume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::Read(conn-&gt;handle,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(uint32_t)size,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573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asynchronous iterator helper: await for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8" y="1599724"/>
            <a:ext cx="4570809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goroutine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foo(channel&lt;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 input) {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</a:t>
            </a:r>
            <a:r>
              <a:rPr lang="en-US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for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(auto &amp;&amp;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input) {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“got: “ &lt;&lt;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}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022" y="3170950"/>
            <a:ext cx="4570809" cy="2377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auto &amp;&amp; __range = range-</a:t>
            </a:r>
            <a:r>
              <a:rPr lang="en-US" sz="1350" dirty="0" err="1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for ( auto __begin = 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sz="1350" dirty="0">
                <a:solidFill>
                  <a:schemeClr val="bg1"/>
                </a:solidFill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begin-expr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__end = end-expr;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__begin != __end;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/>
            <a:r>
              <a:rPr lang="en-US" sz="1350" dirty="0"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      await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++__begin ) 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i="1" dirty="0">
                <a:latin typeface="LMMono10-Italic"/>
                <a:ea typeface="Calibri" panose="020F0502020204030204" pitchFamily="34" charset="0"/>
                <a:cs typeface="Times New Roman" panose="02020603050405020304" pitchFamily="18" charset="0"/>
              </a:rPr>
              <a:t>for-range-declaration 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= *__begin;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i="1" dirty="0">
                <a:latin typeface="LMMono10-Italic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941307" y="3165327"/>
            <a:ext cx="1794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for expands into:</a:t>
            </a:r>
          </a:p>
        </p:txBody>
      </p:sp>
    </p:spTree>
    <p:extLst>
      <p:ext uri="{BB962C8B-B14F-4D97-AF65-F5344CB8AC3E}">
        <p14:creationId xmlns:p14="http://schemas.microsoft.com/office/powerpoint/2010/main" val="26811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Recursive Tree Walk (Stackful) from </a:t>
            </a:r>
            <a:r>
              <a:rPr lang="en-US" dirty="0">
                <a:hlinkClick r:id="rId2"/>
              </a:rPr>
              <a:t>N3985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7" y="1885548"/>
            <a:ext cx="6631127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350" dirty="0" err="1">
                <a:solidFill>
                  <a:srgbClr val="0000FF"/>
                </a:solidFill>
                <a:latin typeface="SFTT0900"/>
              </a:rPr>
              <a:t>void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 </a:t>
            </a:r>
            <a:r>
              <a:rPr lang="fr-FR" sz="1350" dirty="0">
                <a:solidFill>
                  <a:srgbClr val="000000"/>
                </a:solidFill>
                <a:latin typeface="SFTT0900"/>
              </a:rPr>
              <a:t>traverse ( </a:t>
            </a:r>
            <a:r>
              <a:rPr lang="fr-FR" sz="1350" dirty="0" err="1">
                <a:solidFill>
                  <a:srgbClr val="000000"/>
                </a:solidFill>
                <a:latin typeface="SFTT0900"/>
              </a:rPr>
              <a:t>node_t</a:t>
            </a:r>
            <a:r>
              <a:rPr lang="fr-FR" sz="1350" dirty="0">
                <a:solidFill>
                  <a:srgbClr val="000000"/>
                </a:solidFill>
                <a:latin typeface="SFTT0900"/>
              </a:rPr>
              <a:t> * n,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std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push_coroutine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&lt;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std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::string&gt; &amp; yield) {</a:t>
            </a:r>
          </a:p>
          <a:p>
            <a:r>
              <a:rPr lang="en-US" sz="1350" dirty="0">
                <a:solidFill>
                  <a:srgbClr val="0000FF"/>
                </a:solidFill>
                <a:latin typeface="SFTT0900"/>
              </a:rPr>
              <a:t>    if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(n-&gt; left ) traverse (n-&gt;left, yield);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    yield (n-&gt; value);</a:t>
            </a:r>
          </a:p>
          <a:p>
            <a:r>
              <a:rPr lang="en-US" sz="1350" dirty="0">
                <a:solidFill>
                  <a:srgbClr val="0000FF"/>
                </a:solidFill>
                <a:latin typeface="SFTT0900"/>
              </a:rPr>
              <a:t>    if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(n-&gt; right ) traverse (n-&gt;right, yield);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}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node * root1 =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node * root2 =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();</a:t>
            </a:r>
          </a:p>
          <a:p>
            <a:endParaRPr lang="en-US" sz="1350" dirty="0">
              <a:solidFill>
                <a:srgbClr val="000000"/>
              </a:solidFill>
              <a:latin typeface="SFTT0900"/>
            </a:endParaRPr>
          </a:p>
          <a:p>
            <a:r>
              <a:rPr lang="en-US" sz="1350" dirty="0" err="1"/>
              <a:t>std</a:t>
            </a:r>
            <a:r>
              <a:rPr lang="en-US" sz="1350" dirty="0"/>
              <a:t>::</a:t>
            </a:r>
            <a:r>
              <a:rPr lang="en-US" sz="1350" dirty="0" err="1"/>
              <a:t>pull_coroutine</a:t>
            </a:r>
            <a:r>
              <a:rPr lang="en-US" sz="1350" dirty="0"/>
              <a:t>&lt;</a:t>
            </a:r>
            <a:r>
              <a:rPr lang="en-US" sz="1350" dirty="0" err="1"/>
              <a:t>std</a:t>
            </a:r>
            <a:r>
              <a:rPr lang="en-US" sz="1350" dirty="0"/>
              <a:t>::string&gt; reader1( [&amp;](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auto</a:t>
            </a:r>
            <a:r>
              <a:rPr lang="en-US" sz="1350" dirty="0"/>
              <a:t> &amp; yield ){ traverse (root1, yield);});</a:t>
            </a:r>
          </a:p>
          <a:p>
            <a:r>
              <a:rPr lang="en-US" sz="1350" dirty="0" err="1"/>
              <a:t>std</a:t>
            </a:r>
            <a:r>
              <a:rPr lang="en-US" sz="1350" dirty="0"/>
              <a:t>::</a:t>
            </a:r>
            <a:r>
              <a:rPr lang="en-US" sz="1350" dirty="0" err="1"/>
              <a:t>pull_coroutine</a:t>
            </a:r>
            <a:r>
              <a:rPr lang="en-US" sz="1350" dirty="0"/>
              <a:t>&lt;</a:t>
            </a:r>
            <a:r>
              <a:rPr lang="en-US" sz="1350" dirty="0" err="1"/>
              <a:t>std</a:t>
            </a:r>
            <a:r>
              <a:rPr lang="en-US" sz="1350" dirty="0"/>
              <a:t>::string&gt; reader2( [&amp;](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auto</a:t>
            </a:r>
            <a:r>
              <a:rPr lang="en-US" sz="1350" dirty="0"/>
              <a:t> &amp; yield ){ traverse (root2, yield);});</a:t>
            </a:r>
          </a:p>
          <a:p>
            <a:endParaRPr lang="en-US" sz="1350" dirty="0"/>
          </a:p>
          <a:p>
            <a:r>
              <a:rPr lang="en-US" sz="1350" dirty="0" err="1"/>
              <a:t>std</a:t>
            </a:r>
            <a:r>
              <a:rPr lang="en-US" sz="1350" dirty="0"/>
              <a:t> :: </a:t>
            </a:r>
            <a:r>
              <a:rPr lang="en-US" sz="1350" dirty="0" err="1"/>
              <a:t>cout</a:t>
            </a:r>
            <a:r>
              <a:rPr lang="en-US" sz="1350" dirty="0"/>
              <a:t> &lt;&lt; “equal = “ &lt;&lt; </a:t>
            </a:r>
            <a:r>
              <a:rPr lang="en-US" sz="1350" dirty="0" err="1"/>
              <a:t>std</a:t>
            </a:r>
            <a:r>
              <a:rPr lang="en-US" sz="1350" dirty="0"/>
              <a:t>::equal (begin (reader1), end( reader1), begin(reader2))</a:t>
            </a:r>
          </a:p>
          <a:p>
            <a:r>
              <a:rPr lang="en-US" sz="1350" dirty="0"/>
              <a:t>                      &lt;&lt; </a:t>
            </a:r>
            <a:r>
              <a:rPr lang="en-US" sz="1350" dirty="0" err="1"/>
              <a:t>std</a:t>
            </a:r>
            <a:r>
              <a:rPr lang="en-US" sz="1350" dirty="0"/>
              <a:t> :: </a:t>
            </a:r>
            <a:r>
              <a:rPr lang="en-US" sz="1350" dirty="0" err="1"/>
              <a:t>endl</a:t>
            </a:r>
            <a:r>
              <a:rPr lang="en-US" sz="1350" dirty="0"/>
              <a:t> ;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595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Recursive Tree Walk (</a:t>
            </a:r>
            <a:r>
              <a:rPr lang="en-US" dirty="0" err="1"/>
              <a:t>S</a:t>
            </a:r>
            <a:r>
              <a:rPr lang="en-US" dirty="0" err="1" smtClean="0"/>
              <a:t>tackless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9118" y="2057043"/>
            <a:ext cx="7202777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::string&gt; traverse(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(p-&gt;left)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traverse(p-&gt;left);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p-&gt;name;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(p-&gt;right)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traverse(p-&gt;right);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root1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root2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reader1 = traverse (root1);</a:t>
            </a:r>
          </a:p>
          <a:p>
            <a:r>
              <a:rPr lang="fr-FR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reader2 = traverse (root2);</a:t>
            </a:r>
          </a:p>
          <a:p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&lt;&lt; “equal = “ &lt;&lt;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::equal(begin(reader1), end(reader1),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begin(reader2) )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&lt;&lt;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6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4166096" cy="4114800"/>
          </a:xfrm>
        </p:spPr>
        <p:txBody>
          <a:bodyPr>
            <a:normAutofit/>
          </a:bodyPr>
          <a:lstStyle/>
          <a:p>
            <a:r>
              <a:rPr lang="en-US" sz="2400" dirty="0"/>
              <a:t>Two new standard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r>
              <a:rPr lang="en-US" sz="2400" dirty="0"/>
              <a:t>Two </a:t>
            </a:r>
            <a:r>
              <a:rPr lang="en-US" sz="2400" dirty="0" smtClean="0"/>
              <a:t>implicit </a:t>
            </a:r>
            <a:r>
              <a:rPr lang="en-US" sz="2400" dirty="0"/>
              <a:t>await points</a:t>
            </a:r>
          </a:p>
          <a:p>
            <a:pPr lvl="1"/>
            <a:r>
              <a:rPr lang="en-US" sz="1800" dirty="0"/>
              <a:t>initial_suspend</a:t>
            </a:r>
          </a:p>
          <a:p>
            <a:pPr lvl="1"/>
            <a:r>
              <a:rPr lang="en-US" sz="1800" dirty="0"/>
              <a:t>final_suspend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88248" y="27432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88248" y="40625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26670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131774"/>
            <a:ext cx="3944377" cy="628814"/>
          </a:xfrm>
        </p:spPr>
        <p:txBody>
          <a:bodyPr/>
          <a:lstStyle/>
          <a:p>
            <a:r>
              <a:rPr lang="en-US" dirty="0" smtClean="0"/>
              <a:t>Open: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040182"/>
            <a:ext cx="4630356" cy="3470314"/>
          </a:xfrm>
        </p:spPr>
      </p:pic>
      <p:grpSp>
        <p:nvGrpSpPr>
          <p:cNvPr id="8" name="Group 7"/>
          <p:cNvGrpSpPr/>
          <p:nvPr/>
        </p:nvGrpSpPr>
        <p:grpSpPr>
          <a:xfrm>
            <a:off x="2342570" y="2743022"/>
            <a:ext cx="1387927" cy="1371785"/>
            <a:chOff x="3405895" y="2590800"/>
            <a:chExt cx="1850088" cy="18285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412" y="2590800"/>
              <a:ext cx="1828571" cy="18285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05895" y="3048000"/>
              <a:ext cx="1501419" cy="369260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lIns="68598" tIns="34299" rIns="68598" bIns="34299">
              <a:spAutoFit/>
            </a:bodyPr>
            <a:lstStyle/>
            <a:p>
              <a:pPr algn="ctr"/>
              <a:r>
                <a:rPr lang="en-US" sz="135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Await 2.0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5599521" y="2110470"/>
            <a:ext cx="6289162" cy="3429893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Lib </a:t>
            </a:r>
            <a:r>
              <a:rPr lang="en-US" sz="1800" dirty="0" err="1"/>
              <a:t>devs</a:t>
            </a:r>
            <a:r>
              <a:rPr lang="en-US" sz="1800" dirty="0"/>
              <a:t> can design new coroutines types</a:t>
            </a:r>
          </a:p>
          <a:p>
            <a:pPr lvl="1"/>
            <a:r>
              <a:rPr lang="en-US" sz="1500" dirty="0"/>
              <a:t>generator&lt;T&gt;</a:t>
            </a:r>
          </a:p>
          <a:p>
            <a:pPr lvl="1"/>
            <a:r>
              <a:rPr lang="en-US" sz="1500" dirty="0"/>
              <a:t>goroutine</a:t>
            </a:r>
          </a:p>
          <a:p>
            <a:pPr lvl="1"/>
            <a:r>
              <a:rPr lang="en-US" sz="1500" dirty="0"/>
              <a:t>spawnable&lt;T&gt;</a:t>
            </a:r>
          </a:p>
          <a:p>
            <a:pPr lvl="1"/>
            <a:r>
              <a:rPr lang="en-US" sz="1500" dirty="0"/>
              <a:t>task&lt;T&gt;</a:t>
            </a:r>
          </a:p>
          <a:p>
            <a:pPr lvl="1"/>
            <a:r>
              <a:rPr lang="en-US" sz="1500" dirty="0"/>
              <a:t>…</a:t>
            </a:r>
          </a:p>
          <a:p>
            <a:r>
              <a:rPr lang="en-US" sz="1800" dirty="0"/>
              <a:t>Or adapt to existing async facilities</a:t>
            </a:r>
          </a:p>
          <a:p>
            <a:pPr lvl="1"/>
            <a:r>
              <a:rPr lang="en-US" sz="1500" dirty="0"/>
              <a:t>std::future&lt;T&gt;</a:t>
            </a:r>
          </a:p>
          <a:p>
            <a:pPr lvl="1"/>
            <a:r>
              <a:rPr lang="en-US" sz="1500" dirty="0"/>
              <a:t>concurrency::task&lt;T&gt;</a:t>
            </a:r>
          </a:p>
          <a:p>
            <a:pPr lvl="1"/>
            <a:r>
              <a:rPr lang="en-US" sz="1500" dirty="0" err="1"/>
              <a:t>IAsyncAction</a:t>
            </a:r>
            <a:r>
              <a:rPr lang="en-US" sz="1500" dirty="0"/>
              <a:t>, </a:t>
            </a:r>
            <a:r>
              <a:rPr lang="en-US" sz="1500" dirty="0" err="1"/>
              <a:t>IAsyncOperation</a:t>
            </a:r>
            <a:r>
              <a:rPr lang="en-US" sz="1500" dirty="0"/>
              <a:t>&lt;T&gt;</a:t>
            </a:r>
          </a:p>
          <a:p>
            <a:pPr lvl="1"/>
            <a:r>
              <a:rPr lang="en-US" sz="15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76" y="1085240"/>
            <a:ext cx="700890" cy="45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0" y="1197297"/>
            <a:ext cx="700890" cy="45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1371065"/>
            <a:ext cx="700890" cy="457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39" y="1025438"/>
            <a:ext cx="700890" cy="45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92" y="1137494"/>
            <a:ext cx="700890" cy="457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73" y="1311262"/>
            <a:ext cx="700890" cy="45731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64927" y="1492134"/>
            <a:ext cx="4372131" cy="628814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  Library Designer Paradise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20" y="1528756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FE-DEVs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446" y="1440039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BE-DEVs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6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/>
          <a:lstStyle/>
          <a:p>
            <a:r>
              <a:rPr lang="en-US" dirty="0" smtClean="0"/>
              <a:t>Efficient and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899" y="1611202"/>
            <a:ext cx="6852578" cy="3315563"/>
          </a:xfrm>
        </p:spPr>
        <p:txBody>
          <a:bodyPr/>
          <a:lstStyle/>
          <a:p>
            <a:r>
              <a:rPr lang="en-US" dirty="0" smtClean="0"/>
              <a:t>Scales to millions of concurrent coroutines</a:t>
            </a:r>
          </a:p>
          <a:p>
            <a:r>
              <a:rPr lang="en-US" dirty="0" smtClean="0"/>
              <a:t>Cost of resume / suspend is comparable to that of a function call</a:t>
            </a:r>
          </a:p>
          <a:p>
            <a:r>
              <a:rPr lang="en-US" dirty="0" smtClean="0"/>
              <a:t>Enables zero-overhead abstractions over existing </a:t>
            </a:r>
            <a:r>
              <a:rPr lang="en-US" dirty="0" err="1" smtClean="0"/>
              <a:t>async</a:t>
            </a:r>
            <a:r>
              <a:rPr lang="en-US" dirty="0" smtClean="0"/>
              <a:t> facilities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0616" y="3168997"/>
            <a:ext cx="5716489" cy="216982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std::future&lt;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tcp_reader(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Tcp::Dial(</a:t>
            </a:r>
            <a:r>
              <a:rPr lang="it-IT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5076807"/>
            <a:ext cx="4115872" cy="92333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 * 1000 * 1000).get();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4192149"/>
            <a:ext cx="2915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Only one memory allocation</a:t>
            </a:r>
          </a:p>
          <a:p>
            <a:r>
              <a:rPr lang="en-US" sz="1350" dirty="0"/>
              <a:t>~15 </a:t>
            </a:r>
            <a:r>
              <a:rPr lang="en-US" sz="1350" dirty="0" err="1"/>
              <a:t>gb</a:t>
            </a:r>
            <a:r>
              <a:rPr lang="en-US" sz="1350" dirty="0"/>
              <a:t>/s over loopback on this laptop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136686" y="301792"/>
            <a:ext cx="6859787" cy="685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1" kern="1200" spc="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Anatomy of a                                          Function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                   Resumable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Stackless Resumable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09600" y="1066800"/>
            <a:ext cx="3124200" cy="1143000"/>
            <a:chOff x="609600" y="1066800"/>
            <a:chExt cx="3124200" cy="1143000"/>
          </a:xfrm>
        </p:grpSpPr>
        <p:sp>
          <p:nvSpPr>
            <p:cNvPr id="9" name="Rectangle 8"/>
            <p:cNvSpPr/>
            <p:nvPr/>
          </p:nvSpPr>
          <p:spPr>
            <a:xfrm>
              <a:off x="609600" y="1066800"/>
              <a:ext cx="1600200" cy="692936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Return Object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219200" y="2209800"/>
              <a:ext cx="2514600" cy="0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6200000" flipH="1">
              <a:off x="800980" y="1791579"/>
              <a:ext cx="455441" cy="381000"/>
            </a:xfrm>
            <a:prstGeom prst="bentConnector3">
              <a:avLst>
                <a:gd name="adj1" fmla="val 10078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>
            <a:stCxn id="9" idx="3"/>
            <a:endCxn id="8" idx="1"/>
          </p:cNvCxnSpPr>
          <p:nvPr/>
        </p:nvCxnSpPr>
        <p:spPr>
          <a:xfrm>
            <a:off x="2209800" y="1413268"/>
            <a:ext cx="4343400" cy="265610"/>
          </a:xfrm>
          <a:prstGeom prst="bentConnector3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09600" y="5410200"/>
            <a:ext cx="2667000" cy="1199510"/>
            <a:chOff x="609600" y="5410200"/>
            <a:chExt cx="2667000" cy="1199510"/>
          </a:xfrm>
        </p:grpSpPr>
        <p:sp>
          <p:nvSpPr>
            <p:cNvPr id="24" name="Rectangle 23"/>
            <p:cNvSpPr/>
            <p:nvPr/>
          </p:nvSpPr>
          <p:spPr>
            <a:xfrm>
              <a:off x="609600" y="5916774"/>
              <a:ext cx="1828800" cy="692936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Eventual Result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676400" y="5410200"/>
              <a:ext cx="1600200" cy="0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4" idx="0"/>
            </p:cNvCxnSpPr>
            <p:nvPr/>
          </p:nvCxnSpPr>
          <p:spPr>
            <a:xfrm rot="5400000" flipH="1" flipV="1">
              <a:off x="1346913" y="5587287"/>
              <a:ext cx="506574" cy="152400"/>
            </a:xfrm>
            <a:prstGeom prst="bentConnector3">
              <a:avLst>
                <a:gd name="adj1" fmla="val 9884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701526" y="3406590"/>
            <a:ext cx="4147074" cy="766954"/>
            <a:chOff x="3701526" y="3406590"/>
            <a:chExt cx="4147074" cy="766954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3701526" y="3406590"/>
              <a:ext cx="3581400" cy="17326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686300" y="4147968"/>
              <a:ext cx="3162300" cy="25576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94010" y="3418242"/>
            <a:ext cx="4287852" cy="848958"/>
            <a:chOff x="294010" y="3418242"/>
            <a:chExt cx="4287852" cy="84895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048000" y="3418242"/>
              <a:ext cx="533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48462" y="4147968"/>
              <a:ext cx="533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94010" y="3733800"/>
              <a:ext cx="13716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Suspend Points</a:t>
              </a:r>
              <a:endParaRPr lang="en-US" sz="1600" dirty="0"/>
            </a:p>
          </p:txBody>
        </p:sp>
        <p:cxnSp>
          <p:nvCxnSpPr>
            <p:cNvPr id="43" name="Straight Arrow Connector 42"/>
            <p:cNvCxnSpPr>
              <a:stCxn id="41" idx="6"/>
            </p:cNvCxnSpPr>
            <p:nvPr/>
          </p:nvCxnSpPr>
          <p:spPr>
            <a:xfrm flipV="1">
              <a:off x="1665610" y="3453349"/>
              <a:ext cx="1305254" cy="54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5"/>
            </p:cNvCxnSpPr>
            <p:nvPr/>
          </p:nvCxnSpPr>
          <p:spPr>
            <a:xfrm flipV="1">
              <a:off x="1464744" y="4173544"/>
              <a:ext cx="2556360" cy="155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079319" y="3469377"/>
            <a:ext cx="3571572" cy="2095774"/>
            <a:chOff x="5079319" y="3469377"/>
            <a:chExt cx="3571572" cy="2095774"/>
          </a:xfrm>
        </p:grpSpPr>
        <p:sp>
          <p:nvSpPr>
            <p:cNvPr id="55" name="Oval 54"/>
            <p:cNvSpPr/>
            <p:nvPr/>
          </p:nvSpPr>
          <p:spPr>
            <a:xfrm>
              <a:off x="5079319" y="5031751"/>
              <a:ext cx="3571572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Satisfies Awaitable Requirements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5107222" y="3469377"/>
              <a:ext cx="1296734" cy="1562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181581" y="4244789"/>
              <a:ext cx="438419" cy="7869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276600" y="999495"/>
            <a:ext cx="5486400" cy="2124705"/>
            <a:chOff x="3276600" y="999495"/>
            <a:chExt cx="5486400" cy="2124705"/>
          </a:xfrm>
        </p:grpSpPr>
        <p:grpSp>
          <p:nvGrpSpPr>
            <p:cNvPr id="79" name="Group 78"/>
            <p:cNvGrpSpPr/>
            <p:nvPr/>
          </p:nvGrpSpPr>
          <p:grpSpPr>
            <a:xfrm>
              <a:off x="6477000" y="1144759"/>
              <a:ext cx="2286000" cy="1979441"/>
              <a:chOff x="6477000" y="1144759"/>
              <a:chExt cx="2286000" cy="197944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477000" y="1150136"/>
                <a:ext cx="2286000" cy="197406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1524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Coroutine Promise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521862" y="1144759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Coroutine Frame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53200" y="1905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Platform Context*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53200" y="2286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Formals (Copy)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53200" y="2667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Locals / Temporaries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3276600" y="999495"/>
              <a:ext cx="144780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400" y="115937"/>
            <a:ext cx="4242967" cy="1430136"/>
            <a:chOff x="4724400" y="115937"/>
            <a:chExt cx="4242967" cy="1430136"/>
          </a:xfrm>
        </p:grpSpPr>
        <p:sp>
          <p:nvSpPr>
            <p:cNvPr id="72" name="Oval 71"/>
            <p:cNvSpPr/>
            <p:nvPr/>
          </p:nvSpPr>
          <p:spPr>
            <a:xfrm>
              <a:off x="4724400" y="115937"/>
              <a:ext cx="4242967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Satisfies </a:t>
              </a:r>
            </a:p>
            <a:p>
              <a:pPr algn="ctr"/>
              <a:r>
                <a:rPr lang="en-US" sz="1600" dirty="0" smtClean="0"/>
                <a:t>Coroutine Promise Requirements</a:t>
              </a:r>
              <a:endParaRPr lang="en-US" sz="160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8102465" y="649337"/>
              <a:ext cx="400597" cy="89673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>
            <a:endCxn id="8" idx="1"/>
          </p:cNvCxnSpPr>
          <p:nvPr/>
        </p:nvCxnSpPr>
        <p:spPr>
          <a:xfrm flipV="1">
            <a:off x="3352800" y="1678878"/>
            <a:ext cx="3200400" cy="3655122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1445947" y="2286000"/>
            <a:ext cx="240374" cy="3396313"/>
            <a:chOff x="1445947" y="2286000"/>
            <a:chExt cx="240374" cy="3396313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445947" y="2286000"/>
              <a:ext cx="1853" cy="1524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684468" y="5529913"/>
              <a:ext cx="1853" cy="1524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1564921" y="2400182"/>
            <a:ext cx="6388151" cy="4260742"/>
            <a:chOff x="1564921" y="2400182"/>
            <a:chExt cx="6388151" cy="4260742"/>
          </a:xfrm>
        </p:grpSpPr>
        <p:sp>
          <p:nvSpPr>
            <p:cNvPr id="96" name="Oval 95"/>
            <p:cNvSpPr/>
            <p:nvPr/>
          </p:nvSpPr>
          <p:spPr>
            <a:xfrm>
              <a:off x="4381500" y="6024401"/>
              <a:ext cx="3571572" cy="63652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await &lt;initial-suspend&gt;</a:t>
              </a:r>
            </a:p>
            <a:p>
              <a:pPr algn="ctr"/>
              <a:r>
                <a:rPr lang="en-US" sz="1600" dirty="0"/>
                <a:t>await </a:t>
              </a:r>
              <a:r>
                <a:rPr lang="en-US" sz="1600" dirty="0" smtClean="0"/>
                <a:t>&lt;final-suspend</a:t>
              </a:r>
              <a:r>
                <a:rPr lang="en-US" sz="1600" dirty="0"/>
                <a:t>&gt;</a:t>
              </a:r>
            </a:p>
          </p:txBody>
        </p:sp>
        <p:cxnSp>
          <p:nvCxnSpPr>
            <p:cNvPr id="97" name="Straight Arrow Connector 96"/>
            <p:cNvCxnSpPr>
              <a:stCxn id="96" idx="1"/>
            </p:cNvCxnSpPr>
            <p:nvPr/>
          </p:nvCxnSpPr>
          <p:spPr>
            <a:xfrm flipH="1" flipV="1">
              <a:off x="1782221" y="5616392"/>
              <a:ext cx="3122324" cy="5012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6" idx="1"/>
            </p:cNvCxnSpPr>
            <p:nvPr/>
          </p:nvCxnSpPr>
          <p:spPr>
            <a:xfrm flipH="1" flipV="1">
              <a:off x="1564921" y="2400182"/>
              <a:ext cx="3339624" cy="371743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Footer Placeholder 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4607</Words>
  <Application>Microsoft Office PowerPoint</Application>
  <PresentationFormat>On-screen Show (4:3)</PresentationFormat>
  <Paragraphs>1165</Paragraphs>
  <Slides>66</Slides>
  <Notes>11</Notes>
  <HiddenSlides>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Arial</vt:lpstr>
      <vt:lpstr>Calibri</vt:lpstr>
      <vt:lpstr>Consolas</vt:lpstr>
      <vt:lpstr>Corbel</vt:lpstr>
      <vt:lpstr>LMMono10-Italic</vt:lpstr>
      <vt:lpstr>LMMono9-Regular</vt:lpstr>
      <vt:lpstr>SFTT0900</vt:lpstr>
      <vt:lpstr>Times New Roman</vt:lpstr>
      <vt:lpstr>Wingdings</vt:lpstr>
      <vt:lpstr>Digital Blue Tunnel 16x9</vt:lpstr>
      <vt:lpstr>Await 2.0 Stackless Resumable Functions</vt:lpstr>
      <vt:lpstr>What this talk is about</vt:lpstr>
      <vt:lpstr>Coroutines</vt:lpstr>
      <vt:lpstr>Coroutine classification</vt:lpstr>
      <vt:lpstr>        Stackful                   vs.                 Stackless</vt:lpstr>
      <vt:lpstr>Design Goals</vt:lpstr>
      <vt:lpstr>PowerPoint Presentation</vt:lpstr>
      <vt:lpstr>Anatomy of a                    Resumable Function</vt:lpstr>
      <vt:lpstr>Anatomy of a Stackless Resumable Function</vt:lpstr>
      <vt:lpstr>Compiler vs Coroutine Promise</vt:lpstr>
      <vt:lpstr>2 x 2 x 2</vt:lpstr>
      <vt:lpstr>Examples</vt:lpstr>
      <vt:lpstr>Generator coroutines</vt:lpstr>
      <vt:lpstr>Recursive Generators</vt:lpstr>
      <vt:lpstr>Recursive Generators (Same Fringe Problem)</vt:lpstr>
      <vt:lpstr>Parent-Stealing Scheduling</vt:lpstr>
      <vt:lpstr>Goroutines? </vt:lpstr>
      <vt:lpstr>Goroutines? Sure. 100,000,000 of them</vt:lpstr>
      <vt:lpstr>Reminder: Just Core Language Evolution</vt:lpstr>
      <vt:lpstr>Awaitable</vt:lpstr>
      <vt:lpstr>Reminder: Range-Based For</vt:lpstr>
      <vt:lpstr>await &lt;expr&gt;</vt:lpstr>
      <vt:lpstr>await &lt;expr&gt;</vt:lpstr>
      <vt:lpstr>Trivial Awaitable #1</vt:lpstr>
      <vt:lpstr>Trivial Awaitable #1</vt:lpstr>
      <vt:lpstr>Trivial Awaitable #2</vt:lpstr>
      <vt:lpstr>Simple Awaitable #1</vt:lpstr>
      <vt:lpstr>Simple Awaiter #2: Making Boost.Future awaitable</vt:lpstr>
      <vt:lpstr>Awaitable Interacting with C APIs</vt:lpstr>
      <vt:lpstr>2 x 2 x 2</vt:lpstr>
      <vt:lpstr>resumable_handle</vt:lpstr>
      <vt:lpstr>Simple Awaitable #2: Raw OS APIs</vt:lpstr>
      <vt:lpstr>2 x 2 x 2</vt:lpstr>
      <vt:lpstr>resumable_traits</vt:lpstr>
      <vt:lpstr>Defining Coroutine Promise for boost::future</vt:lpstr>
      <vt:lpstr>Awaitable and Exceptions</vt:lpstr>
      <vt:lpstr>Exceptionless Error Propagation (Await Part)</vt:lpstr>
      <vt:lpstr>Exceptionless Error Propagation (Await Part)</vt:lpstr>
      <vt:lpstr>Exceptionless Error Propagation (Promise Part)</vt:lpstr>
      <vt:lpstr>Exceptionless Error Propagation (Promise Part)</vt:lpstr>
      <vt:lpstr>Simple Happy path and reasonable error propagation</vt:lpstr>
      <vt:lpstr>Reminder: await &lt;expr&gt;</vt:lpstr>
      <vt:lpstr>Done!</vt:lpstr>
      <vt:lpstr>What this talk was about</vt:lpstr>
      <vt:lpstr>To learn more:</vt:lpstr>
      <vt:lpstr>Backup</vt:lpstr>
      <vt:lpstr>Introduction</vt:lpstr>
      <vt:lpstr>How does it work?</vt:lpstr>
      <vt:lpstr>Generator coroutines</vt:lpstr>
      <vt:lpstr>Execution</vt:lpstr>
      <vt:lpstr>Resume</vt:lpstr>
      <vt:lpstr>Coroutine Promise Requirement</vt:lpstr>
      <vt:lpstr>Coroutine Promise Requirements</vt:lpstr>
      <vt:lpstr>Simple Awaitable #2: Raw OS APIs</vt:lpstr>
      <vt:lpstr>Trivial Awaitable #2</vt:lpstr>
      <vt:lpstr>await &lt;expr&gt;</vt:lpstr>
      <vt:lpstr>Yield implementation</vt:lpstr>
      <vt:lpstr>awaitable_overlapped_base</vt:lpstr>
      <vt:lpstr>Dial awaitable</vt:lpstr>
      <vt:lpstr>Connection::Read</vt:lpstr>
      <vt:lpstr>asynchronous iterator helper: await for</vt:lpstr>
      <vt:lpstr>Recursive Tree Walk (Stackful) from N3985</vt:lpstr>
      <vt:lpstr>Recursive Tree Walk (Stackless)</vt:lpstr>
      <vt:lpstr>2 x 2 x 2 x 2</vt:lpstr>
      <vt:lpstr>Open:</vt:lpstr>
      <vt:lpstr>Efficient and Scalable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2014-09-09T20:27:20Z</dcterms:created>
  <dcterms:modified xsi:type="dcterms:W3CDTF">2014-11-21T15:14:50Z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