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handoutMasterIdLst>
    <p:handoutMasterId r:id="rId52"/>
  </p:handoutMasterIdLst>
  <p:sldIdLst>
    <p:sldId id="351" r:id="rId2"/>
    <p:sldId id="326" r:id="rId3"/>
    <p:sldId id="272" r:id="rId4"/>
    <p:sldId id="267" r:id="rId5"/>
    <p:sldId id="309" r:id="rId6"/>
    <p:sldId id="310" r:id="rId7"/>
    <p:sldId id="308" r:id="rId8"/>
    <p:sldId id="274" r:id="rId9"/>
    <p:sldId id="264" r:id="rId10"/>
    <p:sldId id="273" r:id="rId11"/>
    <p:sldId id="276" r:id="rId12"/>
    <p:sldId id="277" r:id="rId13"/>
    <p:sldId id="279" r:id="rId14"/>
    <p:sldId id="280" r:id="rId15"/>
    <p:sldId id="283" r:id="rId16"/>
    <p:sldId id="352" r:id="rId17"/>
    <p:sldId id="284" r:id="rId18"/>
    <p:sldId id="285" r:id="rId19"/>
    <p:sldId id="329" r:id="rId20"/>
    <p:sldId id="330" r:id="rId21"/>
    <p:sldId id="331" r:id="rId22"/>
    <p:sldId id="332" r:id="rId23"/>
    <p:sldId id="333" r:id="rId24"/>
    <p:sldId id="334" r:id="rId25"/>
    <p:sldId id="335" r:id="rId26"/>
    <p:sldId id="261" r:id="rId27"/>
    <p:sldId id="257" r:id="rId28"/>
    <p:sldId id="337" r:id="rId29"/>
    <p:sldId id="348" r:id="rId30"/>
    <p:sldId id="338" r:id="rId31"/>
    <p:sldId id="339" r:id="rId32"/>
    <p:sldId id="340" r:id="rId33"/>
    <p:sldId id="299" r:id="rId34"/>
    <p:sldId id="265" r:id="rId35"/>
    <p:sldId id="341" r:id="rId36"/>
    <p:sldId id="259" r:id="rId37"/>
    <p:sldId id="320" r:id="rId38"/>
    <p:sldId id="316" r:id="rId39"/>
    <p:sldId id="318" r:id="rId40"/>
    <p:sldId id="328" r:id="rId41"/>
    <p:sldId id="350" r:id="rId42"/>
    <p:sldId id="342" r:id="rId43"/>
    <p:sldId id="343" r:id="rId44"/>
    <p:sldId id="344" r:id="rId45"/>
    <p:sldId id="358" r:id="rId46"/>
    <p:sldId id="347" r:id="rId47"/>
    <p:sldId id="327" r:id="rId48"/>
    <p:sldId id="262" r:id="rId49"/>
    <p:sldId id="300" r:id="rId50"/>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44" autoAdjust="0"/>
  </p:normalViewPr>
  <p:slideViewPr>
    <p:cSldViewPr snapToGrid="0">
      <p:cViewPr varScale="1">
        <p:scale>
          <a:sx n="84" d="100"/>
          <a:sy n="84" d="100"/>
        </p:scale>
        <p:origin x="957" y="57"/>
      </p:cViewPr>
      <p:guideLst/>
    </p:cSldViewPr>
  </p:slideViewPr>
  <p:notesTextViewPr>
    <p:cViewPr>
      <p:scale>
        <a:sx n="1" d="1"/>
        <a:sy n="1" d="1"/>
      </p:scale>
      <p:origin x="0" y="0"/>
    </p:cViewPr>
  </p:notesTextViewPr>
  <p:sorterViewPr>
    <p:cViewPr>
      <p:scale>
        <a:sx n="70" d="100"/>
        <a:sy n="70" d="100"/>
      </p:scale>
      <p:origin x="0" y="-33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E6CE25EA-3C3F-46F5-A0AB-E2122DC3C3AE}" type="datetimeFigureOut">
              <a:rPr lang="en-US" smtClean="0"/>
              <a:t>11/21/2014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B5B8E18-F52D-4A53-BA22-BC8BBECDE48A}" type="slidenum">
              <a:rPr lang="en-US" smtClean="0"/>
              <a:t>‹#›</a:t>
            </a:fld>
            <a:endParaRPr lang="en-US"/>
          </a:p>
        </p:txBody>
      </p:sp>
    </p:spTree>
    <p:extLst>
      <p:ext uri="{BB962C8B-B14F-4D97-AF65-F5344CB8AC3E}">
        <p14:creationId xmlns:p14="http://schemas.microsoft.com/office/powerpoint/2010/main" val="271937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55C93514-F3EA-4DF1-B50F-E86238368428}" type="datetimeFigureOut">
              <a:rPr lang="en-US" smtClean="0"/>
              <a:t>11/21/2014</a:t>
            </a:fld>
            <a:endParaRPr lang="en-US"/>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92ECD545-06B1-4177-98AF-A3DFD8E81B81}" type="slidenum">
              <a:rPr lang="en-US" smtClean="0"/>
              <a:t>‹#›</a:t>
            </a:fld>
            <a:endParaRPr lang="en-US"/>
          </a:p>
        </p:txBody>
      </p:sp>
    </p:spTree>
    <p:extLst>
      <p:ext uri="{BB962C8B-B14F-4D97-AF65-F5344CB8AC3E}">
        <p14:creationId xmlns:p14="http://schemas.microsoft.com/office/powerpoint/2010/main" val="269108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2</a:t>
            </a:fld>
            <a:endParaRPr lang="en-US"/>
          </a:p>
        </p:txBody>
      </p:sp>
    </p:spTree>
    <p:extLst>
      <p:ext uri="{BB962C8B-B14F-4D97-AF65-F5344CB8AC3E}">
        <p14:creationId xmlns:p14="http://schemas.microsoft.com/office/powerpoint/2010/main" val="69506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12</a:t>
            </a:fld>
            <a:endParaRPr lang="en-US"/>
          </a:p>
        </p:txBody>
      </p:sp>
    </p:spTree>
    <p:extLst>
      <p:ext uri="{BB962C8B-B14F-4D97-AF65-F5344CB8AC3E}">
        <p14:creationId xmlns:p14="http://schemas.microsoft.com/office/powerpoint/2010/main" val="778660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13</a:t>
            </a:fld>
            <a:endParaRPr lang="en-US"/>
          </a:p>
        </p:txBody>
      </p:sp>
    </p:spTree>
    <p:extLst>
      <p:ext uri="{BB962C8B-B14F-4D97-AF65-F5344CB8AC3E}">
        <p14:creationId xmlns:p14="http://schemas.microsoft.com/office/powerpoint/2010/main" val="273238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25</a:t>
            </a:fld>
            <a:endParaRPr lang="en-US"/>
          </a:p>
        </p:txBody>
      </p:sp>
    </p:spTree>
    <p:extLst>
      <p:ext uri="{BB962C8B-B14F-4D97-AF65-F5344CB8AC3E}">
        <p14:creationId xmlns:p14="http://schemas.microsoft.com/office/powerpoint/2010/main" val="254685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26</a:t>
            </a:fld>
            <a:endParaRPr lang="en-US"/>
          </a:p>
        </p:txBody>
      </p:sp>
    </p:spTree>
    <p:extLst>
      <p:ext uri="{BB962C8B-B14F-4D97-AF65-F5344CB8AC3E}">
        <p14:creationId xmlns:p14="http://schemas.microsoft.com/office/powerpoint/2010/main" val="211637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35</a:t>
            </a:fld>
            <a:endParaRPr lang="en-US"/>
          </a:p>
        </p:txBody>
      </p:sp>
    </p:spTree>
    <p:extLst>
      <p:ext uri="{BB962C8B-B14F-4D97-AF65-F5344CB8AC3E}">
        <p14:creationId xmlns:p14="http://schemas.microsoft.com/office/powerpoint/2010/main" val="61234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37</a:t>
            </a:fld>
            <a:endParaRPr lang="en-US"/>
          </a:p>
        </p:txBody>
      </p:sp>
    </p:spTree>
    <p:extLst>
      <p:ext uri="{BB962C8B-B14F-4D97-AF65-F5344CB8AC3E}">
        <p14:creationId xmlns:p14="http://schemas.microsoft.com/office/powerpoint/2010/main" val="7301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49</a:t>
            </a:fld>
            <a:endParaRPr lang="en-US"/>
          </a:p>
        </p:txBody>
      </p:sp>
    </p:spTree>
    <p:extLst>
      <p:ext uri="{BB962C8B-B14F-4D97-AF65-F5344CB8AC3E}">
        <p14:creationId xmlns:p14="http://schemas.microsoft.com/office/powerpoint/2010/main" val="383145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3</a:t>
            </a:fld>
            <a:endParaRPr lang="en-US"/>
          </a:p>
        </p:txBody>
      </p:sp>
    </p:spTree>
    <p:extLst>
      <p:ext uri="{BB962C8B-B14F-4D97-AF65-F5344CB8AC3E}">
        <p14:creationId xmlns:p14="http://schemas.microsoft.com/office/powerpoint/2010/main" val="3992336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4</a:t>
            </a:fld>
            <a:endParaRPr lang="en-US"/>
          </a:p>
        </p:txBody>
      </p:sp>
    </p:spTree>
    <p:extLst>
      <p:ext uri="{BB962C8B-B14F-4D97-AF65-F5344CB8AC3E}">
        <p14:creationId xmlns:p14="http://schemas.microsoft.com/office/powerpoint/2010/main" val="296129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5</a:t>
            </a:fld>
            <a:endParaRPr lang="en-US"/>
          </a:p>
        </p:txBody>
      </p:sp>
    </p:spTree>
    <p:extLst>
      <p:ext uri="{BB962C8B-B14F-4D97-AF65-F5344CB8AC3E}">
        <p14:creationId xmlns:p14="http://schemas.microsoft.com/office/powerpoint/2010/main" val="245706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6</a:t>
            </a:fld>
            <a:endParaRPr lang="en-US"/>
          </a:p>
        </p:txBody>
      </p:sp>
    </p:spTree>
    <p:extLst>
      <p:ext uri="{BB962C8B-B14F-4D97-AF65-F5344CB8AC3E}">
        <p14:creationId xmlns:p14="http://schemas.microsoft.com/office/powerpoint/2010/main" val="223887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8</a:t>
            </a:fld>
            <a:endParaRPr lang="en-US"/>
          </a:p>
        </p:txBody>
      </p:sp>
    </p:spTree>
    <p:extLst>
      <p:ext uri="{BB962C8B-B14F-4D97-AF65-F5344CB8AC3E}">
        <p14:creationId xmlns:p14="http://schemas.microsoft.com/office/powerpoint/2010/main" val="60854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9</a:t>
            </a:fld>
            <a:endParaRPr lang="en-US"/>
          </a:p>
        </p:txBody>
      </p:sp>
    </p:spTree>
    <p:extLst>
      <p:ext uri="{BB962C8B-B14F-4D97-AF65-F5344CB8AC3E}">
        <p14:creationId xmlns:p14="http://schemas.microsoft.com/office/powerpoint/2010/main" val="179816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10</a:t>
            </a:fld>
            <a:endParaRPr lang="en-US"/>
          </a:p>
        </p:txBody>
      </p:sp>
    </p:spTree>
    <p:extLst>
      <p:ext uri="{BB962C8B-B14F-4D97-AF65-F5344CB8AC3E}">
        <p14:creationId xmlns:p14="http://schemas.microsoft.com/office/powerpoint/2010/main" val="376148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11</a:t>
            </a:fld>
            <a:endParaRPr lang="en-US"/>
          </a:p>
        </p:txBody>
      </p:sp>
    </p:spTree>
    <p:extLst>
      <p:ext uri="{BB962C8B-B14F-4D97-AF65-F5344CB8AC3E}">
        <p14:creationId xmlns:p14="http://schemas.microsoft.com/office/powerpoint/2010/main" val="135812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EFBCC6-7C3A-4F5E-8148-8CF4D7F59F31}" type="datetime1">
              <a:rPr lang="en-US" smtClean="0"/>
              <a:t>11/21/2014</a:t>
            </a:fld>
            <a:endParaRPr lang="en-US"/>
          </a:p>
        </p:txBody>
      </p:sp>
      <p:sp>
        <p:nvSpPr>
          <p:cNvPr id="5" name="Footer Placeholder 4"/>
          <p:cNvSpPr>
            <a:spLocks noGrp="1"/>
          </p:cNvSpPr>
          <p:nvPr>
            <p:ph type="ftr" sz="quarter" idx="11"/>
          </p:nvPr>
        </p:nvSpPr>
        <p:spPr/>
        <p:txBody>
          <a:bodyPr/>
          <a:lstStyle/>
          <a:p>
            <a:r>
              <a:rPr lang="en-US" smtClean="0"/>
              <a:t>Urbana 2014 • N4134 await 2.0 (full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41878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955C42-5D99-4F8C-B351-D1432D771CE6}" type="datetime1">
              <a:rPr lang="en-US" smtClean="0"/>
              <a:t>11/21/2014</a:t>
            </a:fld>
            <a:endParaRPr lang="en-US"/>
          </a:p>
        </p:txBody>
      </p:sp>
      <p:sp>
        <p:nvSpPr>
          <p:cNvPr id="5" name="Footer Placeholder 4"/>
          <p:cNvSpPr>
            <a:spLocks noGrp="1"/>
          </p:cNvSpPr>
          <p:nvPr>
            <p:ph type="ftr" sz="quarter" idx="11"/>
          </p:nvPr>
        </p:nvSpPr>
        <p:spPr/>
        <p:txBody>
          <a:bodyPr/>
          <a:lstStyle/>
          <a:p>
            <a:r>
              <a:rPr lang="en-US" smtClean="0"/>
              <a:t>Urbana 2014 • N4134 await 2.0 (full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0425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E254A6-B486-4E8F-AD94-AEC654FDC124}" type="datetime1">
              <a:rPr lang="en-US" smtClean="0"/>
              <a:t>11/21/2014</a:t>
            </a:fld>
            <a:endParaRPr lang="en-US"/>
          </a:p>
        </p:txBody>
      </p:sp>
      <p:sp>
        <p:nvSpPr>
          <p:cNvPr id="5" name="Footer Placeholder 4"/>
          <p:cNvSpPr>
            <a:spLocks noGrp="1"/>
          </p:cNvSpPr>
          <p:nvPr>
            <p:ph type="ftr" sz="quarter" idx="11"/>
          </p:nvPr>
        </p:nvSpPr>
        <p:spPr/>
        <p:txBody>
          <a:bodyPr/>
          <a:lstStyle/>
          <a:p>
            <a:r>
              <a:rPr lang="en-US" smtClean="0"/>
              <a:t>Urbana 2014 • N4134 await 2.0 (full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2643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32FD7-0623-4094-ADC4-139D521EBBEA}" type="datetime1">
              <a:rPr lang="en-US" smtClean="0"/>
              <a:t>11/21/2014</a:t>
            </a:fld>
            <a:endParaRPr lang="en-US"/>
          </a:p>
        </p:txBody>
      </p:sp>
      <p:sp>
        <p:nvSpPr>
          <p:cNvPr id="5" name="Footer Placeholder 4"/>
          <p:cNvSpPr>
            <a:spLocks noGrp="1"/>
          </p:cNvSpPr>
          <p:nvPr>
            <p:ph type="ftr" sz="quarter" idx="11"/>
          </p:nvPr>
        </p:nvSpPr>
        <p:spPr/>
        <p:txBody>
          <a:bodyPr/>
          <a:lstStyle/>
          <a:p>
            <a:r>
              <a:rPr lang="en-US" smtClean="0"/>
              <a:t>Urbana 2014 • N4134 await 2.0 (full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14813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A6D13-B002-47B1-B248-D32CF4A5EA4B}" type="datetime1">
              <a:rPr lang="en-US" smtClean="0"/>
              <a:t>11/21/2014</a:t>
            </a:fld>
            <a:endParaRPr lang="en-US"/>
          </a:p>
        </p:txBody>
      </p:sp>
      <p:sp>
        <p:nvSpPr>
          <p:cNvPr id="5" name="Footer Placeholder 4"/>
          <p:cNvSpPr>
            <a:spLocks noGrp="1"/>
          </p:cNvSpPr>
          <p:nvPr>
            <p:ph type="ftr" sz="quarter" idx="11"/>
          </p:nvPr>
        </p:nvSpPr>
        <p:spPr/>
        <p:txBody>
          <a:bodyPr/>
          <a:lstStyle/>
          <a:p>
            <a:r>
              <a:rPr lang="en-US" smtClean="0"/>
              <a:t>Urbana 2014 • N4134 await 2.0 (full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188936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969B41-5C4B-4E3F-B1DE-0DF5E05DDDDD}" type="datetime1">
              <a:rPr lang="en-US" smtClean="0"/>
              <a:t>11/21/2014</a:t>
            </a:fld>
            <a:endParaRPr lang="en-US"/>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386417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E2B2-5000-4BF1-9E34-2C08076A638E}" type="datetime1">
              <a:rPr lang="en-US" smtClean="0"/>
              <a:t>11/21/2014</a:t>
            </a:fld>
            <a:endParaRPr lang="en-US"/>
          </a:p>
        </p:txBody>
      </p:sp>
      <p:sp>
        <p:nvSpPr>
          <p:cNvPr id="8" name="Footer Placeholder 7"/>
          <p:cNvSpPr>
            <a:spLocks noGrp="1"/>
          </p:cNvSpPr>
          <p:nvPr>
            <p:ph type="ftr" sz="quarter" idx="11"/>
          </p:nvPr>
        </p:nvSpPr>
        <p:spPr/>
        <p:txBody>
          <a:bodyPr/>
          <a:lstStyle/>
          <a:p>
            <a:r>
              <a:rPr lang="en-US" smtClean="0"/>
              <a:t>Urbana 2014 • N4134 await 2.0 (full deck)</a:t>
            </a:r>
            <a:endParaRPr lang="en-US"/>
          </a:p>
        </p:txBody>
      </p:sp>
      <p:sp>
        <p:nvSpPr>
          <p:cNvPr id="9" name="Slide Number Placeholder 8"/>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389503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FFB5CC-D947-4107-BB2D-0E4E1D598615}" type="datetime1">
              <a:rPr lang="en-US" smtClean="0"/>
              <a:t>11/21/2014</a:t>
            </a:fld>
            <a:endParaRPr lang="en-US"/>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5753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3D930-11B5-4421-806A-44A580D3E101}" type="datetime1">
              <a:rPr lang="en-US" smtClean="0"/>
              <a:t>11/21/2014</a:t>
            </a:fld>
            <a:endParaRPr lang="en-US"/>
          </a:p>
        </p:txBody>
      </p:sp>
      <p:sp>
        <p:nvSpPr>
          <p:cNvPr id="3" name="Footer Placeholder 2"/>
          <p:cNvSpPr>
            <a:spLocks noGrp="1"/>
          </p:cNvSpPr>
          <p:nvPr>
            <p:ph type="ftr" sz="quarter" idx="11"/>
          </p:nvPr>
        </p:nvSpPr>
        <p:spPr/>
        <p:txBody>
          <a:bodyPr/>
          <a:lstStyle/>
          <a:p>
            <a:r>
              <a:rPr lang="en-US" smtClean="0"/>
              <a:t>Urbana 2014 • N4134 await 2.0 (full deck)</a:t>
            </a:r>
            <a:endParaRPr lang="en-US"/>
          </a:p>
        </p:txBody>
      </p:sp>
      <p:sp>
        <p:nvSpPr>
          <p:cNvPr id="4" name="Slide Number Placeholder 3"/>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0657474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658C37-2E6A-4523-8810-7335ADC8C55F}" type="datetime1">
              <a:rPr lang="en-US" smtClean="0"/>
              <a:t>11/21/2014</a:t>
            </a:fld>
            <a:endParaRPr lang="en-US"/>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41263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AE450-2627-4CB1-AF9E-1BEF7EDE6000}" type="datetime1">
              <a:rPr lang="en-US" smtClean="0"/>
              <a:t>11/21/2014</a:t>
            </a:fld>
            <a:endParaRPr lang="en-US"/>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350782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CEED5-155E-46D5-AD7F-17B4AA5BB3B9}" type="datetime1">
              <a:rPr lang="en-US" smtClean="0"/>
              <a:t>11/21/2014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Urbana 2014 • N4134 await 2.0 (full deck)</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2B47A-AB8C-4425-BBE2-2EEFC41D3BFC}" type="slidenum">
              <a:rPr lang="en-US" smtClean="0"/>
              <a:t>‹#›</a:t>
            </a:fld>
            <a:endParaRPr lang="en-US"/>
          </a:p>
        </p:txBody>
      </p:sp>
    </p:spTree>
    <p:extLst>
      <p:ext uri="{BB962C8B-B14F-4D97-AF65-F5344CB8AC3E}">
        <p14:creationId xmlns:p14="http://schemas.microsoft.com/office/powerpoint/2010/main" val="10380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Threads, Fibers and Coroutines</a:t>
            </a:r>
            <a:endParaRPr lang="en-US" dirty="0"/>
          </a:p>
        </p:txBody>
      </p:sp>
      <p:sp>
        <p:nvSpPr>
          <p:cNvPr id="3" name="Subtitle 2"/>
          <p:cNvSpPr>
            <a:spLocks noGrp="1"/>
          </p:cNvSpPr>
          <p:nvPr>
            <p:ph type="subTitle" idx="1"/>
          </p:nvPr>
        </p:nvSpPr>
        <p:spPr/>
        <p:txBody>
          <a:bodyPr>
            <a:normAutofit/>
          </a:bodyPr>
          <a:lstStyle/>
          <a:p>
            <a:r>
              <a:rPr lang="en-US" dirty="0" smtClean="0"/>
              <a:t>slide deck from the Coroutine evening session in Urbana 2014</a:t>
            </a:r>
          </a:p>
          <a:p>
            <a:r>
              <a:rPr lang="en-US" dirty="0" smtClean="0"/>
              <a:t>Gor Nishanov (gorn@nicrosoft.com)</a:t>
            </a:r>
            <a:endParaRPr lang="en-US" dirty="0"/>
          </a:p>
        </p:txBody>
      </p:sp>
      <p:sp>
        <p:nvSpPr>
          <p:cNvPr id="6" name="TextBox 5"/>
          <p:cNvSpPr txBox="1"/>
          <p:nvPr/>
        </p:nvSpPr>
        <p:spPr>
          <a:xfrm>
            <a:off x="281354" y="211015"/>
            <a:ext cx="2444261" cy="646331"/>
          </a:xfrm>
          <a:prstGeom prst="rect">
            <a:avLst/>
          </a:prstGeom>
          <a:noFill/>
        </p:spPr>
        <p:txBody>
          <a:bodyPr wrap="square" rtlCol="0">
            <a:spAutoFit/>
          </a:bodyPr>
          <a:lstStyle/>
          <a:p>
            <a:r>
              <a:rPr lang="en-US" dirty="0" smtClean="0"/>
              <a:t>Document No: N4287</a:t>
            </a:r>
          </a:p>
          <a:p>
            <a:r>
              <a:rPr lang="en-US" dirty="0"/>
              <a:t>Date: 2014-11-18</a:t>
            </a:r>
            <a:r>
              <a:rPr lang="en-US" dirty="0" smtClean="0"/>
              <a:t> </a:t>
            </a:r>
            <a:endParaRPr lang="en-US" dirty="0"/>
          </a:p>
        </p:txBody>
      </p:sp>
    </p:spTree>
    <p:extLst>
      <p:ext uri="{BB962C8B-B14F-4D97-AF65-F5344CB8AC3E}">
        <p14:creationId xmlns:p14="http://schemas.microsoft.com/office/powerpoint/2010/main" val="2964913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3"/>
            <a:ext cx="8689474" cy="550779"/>
          </a:xfrm>
        </p:spPr>
        <p:txBody>
          <a:bodyPr>
            <a:normAutofit fontScale="90000"/>
          </a:bodyPr>
          <a:lstStyle/>
          <a:p>
            <a:pPr algn="ctr"/>
            <a:r>
              <a:rPr lang="en-US" dirty="0" smtClean="0"/>
              <a:t>Hand-crafted async state machine (2/3)</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10</a:t>
            </a:fld>
            <a:endParaRPr lang="en-US"/>
          </a:p>
        </p:txBody>
      </p:sp>
      <p:sp>
        <p:nvSpPr>
          <p:cNvPr id="3" name="Rectangle 2"/>
          <p:cNvSpPr/>
          <p:nvPr/>
        </p:nvSpPr>
        <p:spPr>
          <a:xfrm>
            <a:off x="1272674" y="728308"/>
            <a:ext cx="6823242" cy="5632311"/>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tcp_reader::start(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 = </a:t>
            </a:r>
            <a:r>
              <a:rPr lang="en-US" dirty="0" err="1" smtClean="0">
                <a:solidFill>
                  <a:srgbClr val="000000"/>
                </a:solidFill>
                <a:highlight>
                  <a:srgbClr val="FFFFFF"/>
                </a:highlight>
                <a:latin typeface="Consolas" panose="020B0609020204030204" pitchFamily="49" charset="0"/>
              </a:rPr>
              <a:t>make_unique</a:t>
            </a:r>
            <a:r>
              <a:rPr lang="en-US" dirty="0" smtClean="0">
                <a:solidFill>
                  <a:srgbClr val="000000"/>
                </a:solidFill>
                <a:highlight>
                  <a:srgbClr val="FFFFFF"/>
                </a:highlight>
                <a:latin typeface="Consolas" panose="020B0609020204030204" pitchFamily="49" charset="0"/>
              </a:rPr>
              <a:t>&lt;tcp_reader&gt;(total</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p-&gt;</a:t>
            </a:r>
            <a:r>
              <a:rPr lang="en-US" dirty="0" err="1">
                <a:solidFill>
                  <a:srgbClr val="000000"/>
                </a:solidFill>
                <a:highlight>
                  <a:srgbClr val="FFFFFF"/>
                </a:highlight>
                <a:latin typeface="Consolas" panose="020B0609020204030204" pitchFamily="49" charset="0"/>
              </a:rPr>
              <a:t>done.get_future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[raw = </a:t>
            </a:r>
            <a:r>
              <a:rPr lang="en-US" dirty="0" err="1" smtClean="0">
                <a:solidFill>
                  <a:srgbClr val="000000"/>
                </a:solidFill>
                <a:highlight>
                  <a:srgbClr val="FFFFFF"/>
                </a:highlight>
                <a:latin typeface="Consolas" panose="020B0609020204030204" pitchFamily="49" charset="0"/>
              </a:rPr>
              <a:t>p.get</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newConn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raw-</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std::move(</a:t>
            </a:r>
            <a:r>
              <a:rPr lang="en-US" dirty="0" err="1">
                <a:solidFill>
                  <a:srgbClr val="000000"/>
                </a:solidFill>
                <a:highlight>
                  <a:srgbClr val="FFFFFF"/>
                </a:highlight>
                <a:latin typeface="Consolas" panose="020B0609020204030204" pitchFamily="49" charset="0"/>
              </a:rPr>
              <a:t>newConn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p.release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tcp_reader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OnConnect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Tcp</a:t>
            </a:r>
            <a:r>
              <a:rPr lang="en-US" dirty="0">
                <a:solidFill>
                  <a:srgbClr val="000000"/>
                </a:solidFill>
                <a:highlight>
                  <a:srgbClr val="FFFFFF"/>
                </a:highlight>
                <a:latin typeface="Consolas" panose="020B0609020204030204" pitchFamily="49" charset="0"/>
              </a:rPr>
              <a:t>::Connection </a:t>
            </a:r>
            <a:r>
              <a:rPr lang="en-US" dirty="0" err="1">
                <a:solidFill>
                  <a:srgbClr val="000000"/>
                </a:solidFill>
                <a:highlight>
                  <a:srgbClr val="FFFFFF"/>
                </a:highlight>
                <a:latin typeface="Consolas" panose="020B0609020204030204" pitchFamily="49" charset="0"/>
              </a:rPr>
              <a:t>newCon</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a:t>
            </a:r>
            <a:r>
              <a:rPr lang="en-US" dirty="0" err="1" smtClean="0">
                <a:solidFill>
                  <a:srgbClr val="000000"/>
                </a:solidFill>
                <a:highlight>
                  <a:srgbClr val="FFFFFF"/>
                </a:highlight>
                <a:latin typeface="Consolas" panose="020B0609020204030204" pitchFamily="49" charset="0"/>
              </a:rPr>
              <a:t>OnError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conn </a:t>
            </a:r>
            <a:r>
              <a:rPr lang="en-US" dirty="0">
                <a:solidFill>
                  <a:srgbClr val="000000"/>
                </a:solidFill>
                <a:highlight>
                  <a:srgbClr val="FFFFFF"/>
                </a:highlight>
                <a:latin typeface="Consolas" panose="020B0609020204030204" pitchFamily="49" charset="0"/>
              </a:rPr>
              <a:t>= std::move(</a:t>
            </a:r>
            <a:r>
              <a:rPr lang="en-US" dirty="0" err="1">
                <a:solidFill>
                  <a:srgbClr val="000000"/>
                </a:solidFill>
                <a:highlight>
                  <a:srgbClr val="FFFFFF"/>
                </a:highlight>
                <a:latin typeface="Consolas" panose="020B0609020204030204" pitchFamily="49" charset="0"/>
              </a:rPr>
              <a:t>newCon</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bytesRead); });</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30361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Hand-crafted async state machine (3/3)</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11</a:t>
            </a:fld>
            <a:endParaRPr lang="en-US"/>
          </a:p>
        </p:txBody>
      </p:sp>
      <p:sp>
        <p:nvSpPr>
          <p:cNvPr id="7" name="Rectangle 6"/>
          <p:cNvSpPr/>
          <p:nvPr/>
        </p:nvSpPr>
        <p:spPr>
          <a:xfrm>
            <a:off x="628650" y="980722"/>
            <a:ext cx="8518358" cy="507831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tcp_reader::</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 {</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a:t>
            </a:r>
            <a:r>
              <a:rPr lang="en-US" dirty="0" err="1" smtClean="0">
                <a:solidFill>
                  <a:srgbClr val="000000"/>
                </a:solidFill>
                <a:highlight>
                  <a:srgbClr val="FFFFFF"/>
                </a:highlight>
                <a:latin typeface="Consolas" panose="020B0609020204030204" pitchFamily="49" charset="0"/>
              </a:rPr>
              <a:t>OnError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bytesRead;</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&lt;= </a:t>
            </a:r>
            <a:r>
              <a:rPr lang="en-US" dirty="0" smtClean="0">
                <a:solidFill>
                  <a:srgbClr val="000000"/>
                </a:solidFill>
                <a:highlight>
                  <a:srgbClr val="FFFFFF"/>
                </a:highlight>
                <a:latin typeface="Consolas" panose="020B0609020204030204" pitchFamily="49" charset="0"/>
              </a:rPr>
              <a:t>0 || bytesRead == 0)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OnComplete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 {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bytesRead);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 = </a:t>
            </a:r>
            <a:r>
              <a:rPr lang="en-US" dirty="0" err="1">
                <a:solidFill>
                  <a:srgbClr val="000000"/>
                </a:solidFill>
                <a:highlight>
                  <a:srgbClr val="FFFFFF"/>
                </a:highlight>
                <a:latin typeface="Consolas" panose="020B0609020204030204" pitchFamily="49" charset="0"/>
              </a:rPr>
              <a:t>unique_ptr</a:t>
            </a:r>
            <a:r>
              <a:rPr lang="en-US" dirty="0">
                <a:solidFill>
                  <a:srgbClr val="000000"/>
                </a:solidFill>
                <a:highlight>
                  <a:srgbClr val="FFFFFF"/>
                </a:highlight>
                <a:latin typeface="Consolas" panose="020B0609020204030204" pitchFamily="49" charset="0"/>
              </a:rPr>
              <a:t>&lt;tcp_reader&gt;(</a:t>
            </a:r>
            <a:r>
              <a:rPr lang="en-US" dirty="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done.set_exception</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make_exception_ptr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 = </a:t>
            </a:r>
            <a:r>
              <a:rPr lang="en-US" dirty="0" err="1">
                <a:solidFill>
                  <a:srgbClr val="000000"/>
                </a:solidFill>
                <a:highlight>
                  <a:srgbClr val="FFFFFF"/>
                </a:highlight>
                <a:latin typeface="Consolas" panose="020B0609020204030204" pitchFamily="49" charset="0"/>
              </a:rPr>
              <a:t>unique_ptr</a:t>
            </a:r>
            <a:r>
              <a:rPr lang="en-US" dirty="0">
                <a:solidFill>
                  <a:srgbClr val="000000"/>
                </a:solidFill>
                <a:highlight>
                  <a:srgbClr val="FFFFFF"/>
                </a:highlight>
                <a:latin typeface="Consolas" panose="020B0609020204030204" pitchFamily="49" charset="0"/>
              </a:rPr>
              <a:t>&lt;tcp_reader&gt;(</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done.set_value</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42461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Rewritten as N4134 Coroutine</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12</a:t>
            </a:fld>
            <a:endParaRPr lang="en-US"/>
          </a:p>
        </p:txBody>
      </p:sp>
      <p:sp>
        <p:nvSpPr>
          <p:cNvPr id="3" name="Rectangle 2"/>
          <p:cNvSpPr/>
          <p:nvPr/>
        </p:nvSpPr>
        <p:spPr>
          <a:xfrm>
            <a:off x="780716" y="1518143"/>
            <a:ext cx="8085221" cy="3693319"/>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for</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bytesRead;</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(total &lt;= 0 || bytesRead == 0)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r>
              <a:rPr lang="en-US" dirty="0" smtClean="0">
                <a:solidFill>
                  <a:srgbClr val="000000"/>
                </a:solidFill>
                <a:highlight>
                  <a:srgbClr val="FFFFFF"/>
                </a:highlight>
                <a:latin typeface="Consolas" panose="020B0609020204030204" pitchFamily="49" charset="0"/>
              </a:rPr>
              <a:t>() { cout &lt;&lt; tcp_reader(1000 </a:t>
            </a:r>
            <a:r>
              <a:rPr lang="en-US" dirty="0">
                <a:solidFill>
                  <a:srgbClr val="000000"/>
                </a:solidFill>
                <a:highlight>
                  <a:srgbClr val="FFFFFF"/>
                </a:highlight>
                <a:latin typeface="Consolas" panose="020B0609020204030204" pitchFamily="49" charset="0"/>
              </a:rPr>
              <a:t>* 1000 * 1000).get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60437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3"/>
            <a:ext cx="8689474" cy="550779"/>
          </a:xfrm>
        </p:spPr>
        <p:txBody>
          <a:bodyPr>
            <a:normAutofit fontScale="90000"/>
          </a:bodyPr>
          <a:lstStyle/>
          <a:p>
            <a:pPr algn="ctr"/>
            <a:r>
              <a:rPr lang="en-US" dirty="0"/>
              <a:t>Reminder what it looked before</a:t>
            </a:r>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13</a:t>
            </a:fld>
            <a:endParaRPr lang="en-US"/>
          </a:p>
        </p:txBody>
      </p:sp>
      <p:sp>
        <p:nvSpPr>
          <p:cNvPr id="8" name="Rectangle 7"/>
          <p:cNvSpPr/>
          <p:nvPr/>
        </p:nvSpPr>
        <p:spPr>
          <a:xfrm>
            <a:off x="860923" y="918046"/>
            <a:ext cx="8416758" cy="4801314"/>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tcp_reader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Tcp::Connection conn;</a:t>
            </a:r>
          </a:p>
          <a:p>
            <a:r>
              <a:rPr lang="en-US" dirty="0" smtClean="0">
                <a:solidFill>
                  <a:srgbClr val="000000"/>
                </a:solidFill>
                <a:highlight>
                  <a:srgbClr val="FFFFFF"/>
                </a:highlight>
                <a:latin typeface="Consolas" panose="020B0609020204030204" pitchFamily="49" charset="0"/>
              </a:rPr>
              <a:t>    promise&lt;</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 done;</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explicit </a:t>
            </a:r>
            <a:r>
              <a:rPr lang="en-US" dirty="0" smtClean="0">
                <a:solidFill>
                  <a:srgbClr val="000000"/>
                </a:solidFill>
                <a:highlight>
                  <a:srgbClr val="FFFFFF"/>
                </a:highlight>
                <a:latin typeface="Consolas" panose="020B0609020204030204" pitchFamily="49" charset="0"/>
              </a:rPr>
              <a:t>tcp_reader(</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total(total) {}</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Tcp::Connection </a:t>
            </a:r>
            <a:r>
              <a:rPr lang="en-US" dirty="0" err="1">
                <a:solidFill>
                  <a:srgbClr val="000000"/>
                </a:solidFill>
                <a:highlight>
                  <a:srgbClr val="FFFFFF"/>
                </a:highlight>
                <a:latin typeface="Consolas" panose="020B0609020204030204" pitchFamily="49" charset="0"/>
              </a:rPr>
              <a:t>newCon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future&lt;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 start(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smtClean="0">
                <a:solidFill>
                  <a:srgbClr val="000000"/>
                </a:solidFill>
                <a:highlight>
                  <a:srgbClr val="FFFFFF"/>
                </a:highlight>
                <a:latin typeface="Consolas" panose="020B0609020204030204" pitchFamily="49" charset="0"/>
              </a:rPr>
              <a:t>};</a:t>
            </a:r>
          </a:p>
        </p:txBody>
      </p:sp>
      <p:sp>
        <p:nvSpPr>
          <p:cNvPr id="9" name="Rectangle 8"/>
          <p:cNvSpPr/>
          <p:nvPr/>
        </p:nvSpPr>
        <p:spPr>
          <a:xfrm>
            <a:off x="806780" y="5851141"/>
            <a:ext cx="8155405"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 </a:t>
            </a:r>
            <a:r>
              <a:rPr lang="en-US" dirty="0" smtClean="0">
                <a:solidFill>
                  <a:srgbClr val="000000"/>
                </a:solidFill>
                <a:highlight>
                  <a:srgbClr val="FFFFFF"/>
                </a:highlight>
                <a:latin typeface="Consolas" panose="020B0609020204030204" pitchFamily="49" charset="0"/>
              </a:rPr>
              <a:t>{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cout &lt;&lt; tcp_reader</a:t>
            </a:r>
            <a:r>
              <a:rPr lang="en-US" dirty="0">
                <a:solidFill>
                  <a:srgbClr val="000000"/>
                </a:solidFill>
                <a:highlight>
                  <a:srgbClr val="FFFFFF"/>
                </a:highlight>
                <a:latin typeface="Consolas" panose="020B0609020204030204" pitchFamily="49" charset="0"/>
              </a:rPr>
              <a:t>::start(1000 * 1000 * 1000</a:t>
            </a:r>
            <a:r>
              <a:rPr lang="en-US" dirty="0" smtClean="0">
                <a:solidFill>
                  <a:srgbClr val="000000"/>
                </a:solidFill>
                <a:highlight>
                  <a:srgbClr val="FFFFFF"/>
                </a:highlight>
                <a:latin typeface="Consolas" panose="020B0609020204030204" pitchFamily="49" charset="0"/>
              </a:rPr>
              <a:t>).get(); }</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83118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469" y="44292"/>
            <a:ext cx="7886700" cy="886158"/>
          </a:xfrm>
        </p:spPr>
        <p:txBody>
          <a:bodyPr/>
          <a:lstStyle/>
          <a:p>
            <a:r>
              <a:rPr lang="en-US" dirty="0" smtClean="0"/>
              <a:t>Yeah, pretty, but what about </a:t>
            </a:r>
            <a:r>
              <a:rPr lang="en-US" dirty="0" err="1" smtClean="0"/>
              <a:t>perf</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14</a:t>
            </a:fld>
            <a:endParaRPr lang="en-US"/>
          </a:p>
        </p:txBody>
      </p:sp>
    </p:spTree>
    <p:extLst>
      <p:ext uri="{BB962C8B-B14F-4D97-AF65-F5344CB8AC3E}">
        <p14:creationId xmlns:p14="http://schemas.microsoft.com/office/powerpoint/2010/main" val="357489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368"/>
            <a:ext cx="7886700" cy="827337"/>
          </a:xfrm>
        </p:spPr>
        <p:txBody>
          <a:bodyPr/>
          <a:lstStyle/>
          <a:p>
            <a:r>
              <a:rPr lang="en-US" dirty="0"/>
              <a:t>Yeah, pretty, but what about </a:t>
            </a:r>
            <a:r>
              <a:rPr lang="en-US" dirty="0" err="1"/>
              <a:t>perf</a:t>
            </a:r>
            <a:r>
              <a:rPr lang="en-US" dirty="0"/>
              <a:t>?</a:t>
            </a:r>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13873011"/>
              </p:ext>
            </p:extLst>
          </p:nvPr>
        </p:nvGraphicFramePr>
        <p:xfrm>
          <a:off x="1411702" y="1608824"/>
          <a:ext cx="6555876" cy="3845492"/>
        </p:xfrm>
        <a:graphic>
          <a:graphicData uri="http://schemas.openxmlformats.org/drawingml/2006/table">
            <a:tbl>
              <a:tblPr>
                <a:tableStyleId>{8799B23B-EC83-4686-B30A-512413B5E67A}</a:tableStyleId>
              </a:tblPr>
              <a:tblGrid>
                <a:gridCol w="2185292"/>
                <a:gridCol w="2185292"/>
                <a:gridCol w="2185292"/>
              </a:tblGrid>
              <a:tr h="598500">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r>
              <a:tr h="1368418">
                <a:tc>
                  <a:txBody>
                    <a:bodyPr/>
                    <a:lstStyle/>
                    <a:p>
                      <a:pPr algn="ctr" fontAlgn="b"/>
                      <a:r>
                        <a:rPr lang="en-US" sz="2400" u="none" strike="noStrike" dirty="0" smtClean="0">
                          <a:effectLst/>
                        </a:rPr>
                        <a:t>Mbps</a:t>
                      </a:r>
                    </a:p>
                    <a:p>
                      <a:pPr algn="ctr" fontAlgn="b"/>
                      <a:r>
                        <a:rPr lang="en-US" sz="2400" u="none" strike="noStrike" dirty="0" smtClean="0">
                          <a:effectLst/>
                        </a:rPr>
                        <a:t>(5 runs average)</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r>
              <a:tr h="1126171">
                <a:tc>
                  <a:txBody>
                    <a:bodyPr/>
                    <a:lstStyle/>
                    <a:p>
                      <a:pPr algn="ctr" fontAlgn="b"/>
                      <a:r>
                        <a:rPr lang="en-US" sz="2400" u="none" strike="noStrike" dirty="0" smtClean="0">
                          <a:effectLst/>
                        </a:rPr>
                        <a:t>Binary</a:t>
                      </a:r>
                      <a:r>
                        <a:rPr lang="en-US" sz="2400" u="none" strike="noStrike" baseline="0" dirty="0" smtClean="0">
                          <a:effectLst/>
                        </a:rPr>
                        <a:t> </a:t>
                      </a:r>
                      <a:r>
                        <a:rPr lang="en-US" sz="2400" u="none" strike="noStrike" dirty="0" smtClean="0">
                          <a:effectLst/>
                        </a:rPr>
                        <a:t>size</a:t>
                      </a:r>
                    </a:p>
                    <a:p>
                      <a:pPr algn="ctr" fontAlgn="b"/>
                      <a:r>
                        <a:rPr lang="en-US" sz="2400" b="0" i="0" u="none" strike="noStrike" dirty="0" smtClean="0">
                          <a:solidFill>
                            <a:srgbClr val="000000"/>
                          </a:solidFill>
                          <a:effectLst/>
                          <a:latin typeface="Calibri" panose="020F0502020204030204" pitchFamily="34" charset="0"/>
                        </a:rPr>
                        <a:t>(bytes)</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B050"/>
                        </a:solidFill>
                        <a:effectLst/>
                        <a:latin typeface="Calibri" panose="020F0502020204030204" pitchFamily="34" charset="0"/>
                      </a:endParaRPr>
                    </a:p>
                  </a:txBody>
                  <a:tcPr marL="4763" marR="4763" marT="4763" marB="0" anchor="ctr"/>
                </a:tc>
              </a:tr>
              <a:tr h="752403">
                <a:tc>
                  <a:txBody>
                    <a:bodyPr/>
                    <a:lstStyle/>
                    <a:p>
                      <a:pPr algn="ctr" fontAlgn="b"/>
                      <a:r>
                        <a:rPr lang="en-US" sz="2400" u="none" strike="noStrike">
                          <a:effectLst/>
                        </a:rPr>
                        <a:t>allocations</a:t>
                      </a:r>
                      <a:endParaRPr lang="en-US" sz="2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FF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763" marR="4763" marT="4763" marB="0" anchor="ctr"/>
                </a:tc>
              </a:tr>
            </a:tbl>
          </a:graphicData>
        </a:graphic>
      </p:graphicFrame>
      <p:sp>
        <p:nvSpPr>
          <p:cNvPr id="3" name="TextBox 2"/>
          <p:cNvSpPr txBox="1"/>
          <p:nvPr/>
        </p:nvSpPr>
        <p:spPr>
          <a:xfrm>
            <a:off x="3845761" y="1643472"/>
            <a:ext cx="1829155" cy="461665"/>
          </a:xfrm>
          <a:prstGeom prst="rect">
            <a:avLst/>
          </a:prstGeom>
          <a:noFill/>
        </p:spPr>
        <p:txBody>
          <a:bodyPr wrap="none" rtlCol="0">
            <a:spAutoFit/>
          </a:bodyPr>
          <a:lstStyle/>
          <a:p>
            <a:r>
              <a:rPr lang="en-US" sz="2400" dirty="0" smtClean="0"/>
              <a:t>Hand-crafted</a:t>
            </a:r>
            <a:endParaRPr lang="en-US" sz="2400" dirty="0"/>
          </a:p>
        </p:txBody>
      </p:sp>
      <p:sp>
        <p:nvSpPr>
          <p:cNvPr id="9" name="TextBox 8"/>
          <p:cNvSpPr txBox="1"/>
          <p:nvPr/>
        </p:nvSpPr>
        <p:spPr>
          <a:xfrm>
            <a:off x="6354295" y="1676419"/>
            <a:ext cx="1005403" cy="461665"/>
          </a:xfrm>
          <a:prstGeom prst="rect">
            <a:avLst/>
          </a:prstGeom>
          <a:noFill/>
        </p:spPr>
        <p:txBody>
          <a:bodyPr wrap="none" rtlCol="0">
            <a:spAutoFit/>
          </a:bodyPr>
          <a:lstStyle/>
          <a:p>
            <a:r>
              <a:rPr lang="en-US" sz="2400" dirty="0" smtClean="0"/>
              <a:t>N4134</a:t>
            </a:r>
            <a:endParaRPr lang="en-US" sz="2400" dirty="0"/>
          </a:p>
        </p:txBody>
      </p:sp>
      <p:sp>
        <p:nvSpPr>
          <p:cNvPr id="4" name="Rectangle 3"/>
          <p:cNvSpPr/>
          <p:nvPr/>
        </p:nvSpPr>
        <p:spPr>
          <a:xfrm>
            <a:off x="4065478" y="2653224"/>
            <a:ext cx="1350050" cy="461665"/>
          </a:xfrm>
          <a:prstGeom prst="rect">
            <a:avLst/>
          </a:prstGeom>
        </p:spPr>
        <p:txBody>
          <a:bodyPr wrap="none">
            <a:spAutoFit/>
          </a:bodyPr>
          <a:lstStyle/>
          <a:p>
            <a:r>
              <a:rPr lang="en-US" sz="2400" dirty="0"/>
              <a:t>21466.77</a:t>
            </a:r>
          </a:p>
        </p:txBody>
      </p:sp>
      <p:sp>
        <p:nvSpPr>
          <p:cNvPr id="10" name="Rectangle 9"/>
          <p:cNvSpPr/>
          <p:nvPr/>
        </p:nvSpPr>
        <p:spPr>
          <a:xfrm>
            <a:off x="6185540" y="2653223"/>
            <a:ext cx="1350050" cy="461665"/>
          </a:xfrm>
          <a:prstGeom prst="rect">
            <a:avLst/>
          </a:prstGeom>
        </p:spPr>
        <p:txBody>
          <a:bodyPr wrap="none">
            <a:spAutoFit/>
          </a:bodyPr>
          <a:lstStyle/>
          <a:p>
            <a:r>
              <a:rPr lang="en-US" sz="2400" dirty="0"/>
              <a:t>21477.13</a:t>
            </a:r>
          </a:p>
        </p:txBody>
      </p:sp>
      <p:sp>
        <p:nvSpPr>
          <p:cNvPr id="11" name="Rectangle 10"/>
          <p:cNvSpPr/>
          <p:nvPr/>
        </p:nvSpPr>
        <p:spPr>
          <a:xfrm>
            <a:off x="4143223" y="3834130"/>
            <a:ext cx="1194559" cy="461665"/>
          </a:xfrm>
          <a:prstGeom prst="rect">
            <a:avLst/>
          </a:prstGeom>
        </p:spPr>
        <p:txBody>
          <a:bodyPr wrap="none">
            <a:spAutoFit/>
          </a:bodyPr>
          <a:lstStyle/>
          <a:p>
            <a:pPr algn="ctr" fontAlgn="b"/>
            <a:r>
              <a:rPr lang="en-US" sz="2400" dirty="0"/>
              <a:t>362,496</a:t>
            </a:r>
            <a:endParaRPr lang="en-US" sz="2400" dirty="0">
              <a:solidFill>
                <a:srgbClr val="000000"/>
              </a:solidFill>
              <a:latin typeface="Calibri" panose="020F0502020204030204" pitchFamily="34" charset="0"/>
            </a:endParaRPr>
          </a:p>
        </p:txBody>
      </p:sp>
      <p:sp>
        <p:nvSpPr>
          <p:cNvPr id="12" name="Rectangle 11"/>
          <p:cNvSpPr/>
          <p:nvPr/>
        </p:nvSpPr>
        <p:spPr>
          <a:xfrm>
            <a:off x="6227345" y="3729669"/>
            <a:ext cx="1259305" cy="830997"/>
          </a:xfrm>
          <a:prstGeom prst="rect">
            <a:avLst/>
          </a:prstGeom>
        </p:spPr>
        <p:txBody>
          <a:bodyPr wrap="square">
            <a:spAutoFit/>
          </a:bodyPr>
          <a:lstStyle/>
          <a:p>
            <a:pPr algn="ctr" fontAlgn="b"/>
            <a:r>
              <a:rPr lang="en-US" sz="2400" dirty="0"/>
              <a:t>360,448</a:t>
            </a:r>
          </a:p>
          <a:p>
            <a:pPr algn="ctr" fontAlgn="b"/>
            <a:r>
              <a:rPr lang="en-US" sz="2400" dirty="0">
                <a:solidFill>
                  <a:srgbClr val="00B050"/>
                </a:solidFill>
                <a:latin typeface="Calibri" panose="020F0502020204030204" pitchFamily="34" charset="0"/>
              </a:rPr>
              <a:t>-2048</a:t>
            </a:r>
          </a:p>
        </p:txBody>
      </p:sp>
      <p:sp>
        <p:nvSpPr>
          <p:cNvPr id="13" name="Rectangle 12"/>
          <p:cNvSpPr/>
          <p:nvPr/>
        </p:nvSpPr>
        <p:spPr>
          <a:xfrm>
            <a:off x="4206839" y="4864408"/>
            <a:ext cx="1042273" cy="461665"/>
          </a:xfrm>
          <a:prstGeom prst="rect">
            <a:avLst/>
          </a:prstGeom>
        </p:spPr>
        <p:txBody>
          <a:bodyPr wrap="none">
            <a:spAutoFit/>
          </a:bodyPr>
          <a:lstStyle/>
          <a:p>
            <a:r>
              <a:rPr lang="en-US" sz="2400" b="1" dirty="0" smtClean="0">
                <a:solidFill>
                  <a:srgbClr val="FF0000"/>
                </a:solidFill>
              </a:rPr>
              <a:t>15,260</a:t>
            </a:r>
            <a:endParaRPr lang="en-US" sz="2400" dirty="0"/>
          </a:p>
        </p:txBody>
      </p:sp>
      <p:sp>
        <p:nvSpPr>
          <p:cNvPr id="14" name="Rectangle 13"/>
          <p:cNvSpPr/>
          <p:nvPr/>
        </p:nvSpPr>
        <p:spPr>
          <a:xfrm>
            <a:off x="6738236" y="4867081"/>
            <a:ext cx="340158" cy="461665"/>
          </a:xfrm>
          <a:prstGeom prst="rect">
            <a:avLst/>
          </a:prstGeom>
        </p:spPr>
        <p:txBody>
          <a:bodyPr wrap="none">
            <a:spAutoFit/>
          </a:bodyPr>
          <a:lstStyle/>
          <a:p>
            <a:r>
              <a:rPr lang="en-US" sz="2400" dirty="0"/>
              <a:t>1</a:t>
            </a:r>
          </a:p>
        </p:txBody>
      </p:sp>
    </p:spTree>
    <p:extLst>
      <p:ext uri="{BB962C8B-B14F-4D97-AF65-F5344CB8AC3E}">
        <p14:creationId xmlns:p14="http://schemas.microsoft.com/office/powerpoint/2010/main" val="11145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290">
                                          <p:stCondLst>
                                            <p:cond delay="0"/>
                                          </p:stCondLst>
                                        </p:cTn>
                                        <p:tgtEl>
                                          <p:spTgt spid="9"/>
                                        </p:tgtEl>
                                      </p:cBhvr>
                                    </p:animEffect>
                                    <p:anim calcmode="lin" valueType="num">
                                      <p:cBhvr>
                                        <p:cTn id="26"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1" dur="13">
                                          <p:stCondLst>
                                            <p:cond delay="325"/>
                                          </p:stCondLst>
                                        </p:cTn>
                                        <p:tgtEl>
                                          <p:spTgt spid="9"/>
                                        </p:tgtEl>
                                      </p:cBhvr>
                                      <p:to x="100000" y="60000"/>
                                    </p:animScale>
                                    <p:animScale>
                                      <p:cBhvr>
                                        <p:cTn id="32" dur="83" decel="50000">
                                          <p:stCondLst>
                                            <p:cond delay="338"/>
                                          </p:stCondLst>
                                        </p:cTn>
                                        <p:tgtEl>
                                          <p:spTgt spid="9"/>
                                        </p:tgtEl>
                                      </p:cBhvr>
                                      <p:to x="100000" y="100000"/>
                                    </p:animScale>
                                    <p:animScale>
                                      <p:cBhvr>
                                        <p:cTn id="33" dur="13">
                                          <p:stCondLst>
                                            <p:cond delay="656"/>
                                          </p:stCondLst>
                                        </p:cTn>
                                        <p:tgtEl>
                                          <p:spTgt spid="9"/>
                                        </p:tgtEl>
                                      </p:cBhvr>
                                      <p:to x="100000" y="80000"/>
                                    </p:animScale>
                                    <p:animScale>
                                      <p:cBhvr>
                                        <p:cTn id="34" dur="83" decel="50000">
                                          <p:stCondLst>
                                            <p:cond delay="669"/>
                                          </p:stCondLst>
                                        </p:cTn>
                                        <p:tgtEl>
                                          <p:spTgt spid="9"/>
                                        </p:tgtEl>
                                      </p:cBhvr>
                                      <p:to x="100000" y="100000"/>
                                    </p:animScale>
                                    <p:animScale>
                                      <p:cBhvr>
                                        <p:cTn id="35" dur="13">
                                          <p:stCondLst>
                                            <p:cond delay="821"/>
                                          </p:stCondLst>
                                        </p:cTn>
                                        <p:tgtEl>
                                          <p:spTgt spid="9"/>
                                        </p:tgtEl>
                                      </p:cBhvr>
                                      <p:to x="100000" y="90000"/>
                                    </p:animScale>
                                    <p:animScale>
                                      <p:cBhvr>
                                        <p:cTn id="36" dur="83" decel="50000">
                                          <p:stCondLst>
                                            <p:cond delay="834"/>
                                          </p:stCondLst>
                                        </p:cTn>
                                        <p:tgtEl>
                                          <p:spTgt spid="9"/>
                                        </p:tgtEl>
                                      </p:cBhvr>
                                      <p:to x="100000" y="100000"/>
                                    </p:animScale>
                                    <p:animScale>
                                      <p:cBhvr>
                                        <p:cTn id="37" dur="13">
                                          <p:stCondLst>
                                            <p:cond delay="904"/>
                                          </p:stCondLst>
                                        </p:cTn>
                                        <p:tgtEl>
                                          <p:spTgt spid="9"/>
                                        </p:tgtEl>
                                      </p:cBhvr>
                                      <p:to x="100000" y="95000"/>
                                    </p:animScale>
                                    <p:animScale>
                                      <p:cBhvr>
                                        <p:cTn id="38" dur="83" decel="50000">
                                          <p:stCondLst>
                                            <p:cond delay="917"/>
                                          </p:stCondLst>
                                        </p:cTn>
                                        <p:tgtEl>
                                          <p:spTgt spid="9"/>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290">
                                          <p:stCondLst>
                                            <p:cond delay="0"/>
                                          </p:stCondLst>
                                        </p:cTn>
                                        <p:tgtEl>
                                          <p:spTgt spid="3"/>
                                        </p:tgtEl>
                                      </p:cBhvr>
                                    </p:animEffect>
                                    <p:anim calcmode="lin" valueType="num">
                                      <p:cBhvr>
                                        <p:cTn id="42"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47" dur="13">
                                          <p:stCondLst>
                                            <p:cond delay="325"/>
                                          </p:stCondLst>
                                        </p:cTn>
                                        <p:tgtEl>
                                          <p:spTgt spid="3"/>
                                        </p:tgtEl>
                                      </p:cBhvr>
                                      <p:to x="100000" y="60000"/>
                                    </p:animScale>
                                    <p:animScale>
                                      <p:cBhvr>
                                        <p:cTn id="48" dur="83" decel="50000">
                                          <p:stCondLst>
                                            <p:cond delay="338"/>
                                          </p:stCondLst>
                                        </p:cTn>
                                        <p:tgtEl>
                                          <p:spTgt spid="3"/>
                                        </p:tgtEl>
                                      </p:cBhvr>
                                      <p:to x="100000" y="100000"/>
                                    </p:animScale>
                                    <p:animScale>
                                      <p:cBhvr>
                                        <p:cTn id="49" dur="13">
                                          <p:stCondLst>
                                            <p:cond delay="656"/>
                                          </p:stCondLst>
                                        </p:cTn>
                                        <p:tgtEl>
                                          <p:spTgt spid="3"/>
                                        </p:tgtEl>
                                      </p:cBhvr>
                                      <p:to x="100000" y="80000"/>
                                    </p:animScale>
                                    <p:animScale>
                                      <p:cBhvr>
                                        <p:cTn id="50" dur="83" decel="50000">
                                          <p:stCondLst>
                                            <p:cond delay="669"/>
                                          </p:stCondLst>
                                        </p:cTn>
                                        <p:tgtEl>
                                          <p:spTgt spid="3"/>
                                        </p:tgtEl>
                                      </p:cBhvr>
                                      <p:to x="100000" y="100000"/>
                                    </p:animScale>
                                    <p:animScale>
                                      <p:cBhvr>
                                        <p:cTn id="51" dur="13">
                                          <p:stCondLst>
                                            <p:cond delay="821"/>
                                          </p:stCondLst>
                                        </p:cTn>
                                        <p:tgtEl>
                                          <p:spTgt spid="3"/>
                                        </p:tgtEl>
                                      </p:cBhvr>
                                      <p:to x="100000" y="90000"/>
                                    </p:animScale>
                                    <p:animScale>
                                      <p:cBhvr>
                                        <p:cTn id="52" dur="83" decel="50000">
                                          <p:stCondLst>
                                            <p:cond delay="834"/>
                                          </p:stCondLst>
                                        </p:cTn>
                                        <p:tgtEl>
                                          <p:spTgt spid="3"/>
                                        </p:tgtEl>
                                      </p:cBhvr>
                                      <p:to x="100000" y="100000"/>
                                    </p:animScale>
                                    <p:animScale>
                                      <p:cBhvr>
                                        <p:cTn id="53" dur="13">
                                          <p:stCondLst>
                                            <p:cond delay="904"/>
                                          </p:stCondLst>
                                        </p:cTn>
                                        <p:tgtEl>
                                          <p:spTgt spid="3"/>
                                        </p:tgtEl>
                                      </p:cBhvr>
                                      <p:to x="100000" y="95000"/>
                                    </p:animScale>
                                    <p:animScale>
                                      <p:cBhvr>
                                        <p:cTn id="54"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4"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368"/>
            <a:ext cx="7886700" cy="827337"/>
          </a:xfrm>
        </p:spPr>
        <p:txBody>
          <a:bodyPr/>
          <a:lstStyle/>
          <a:p>
            <a:r>
              <a:rPr lang="en-US" dirty="0" smtClean="0"/>
              <a:t>Negative-overhead abstraction!</a:t>
            </a:r>
            <a:endParaRPr lang="en-US" dirty="0"/>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16</a:t>
            </a:fld>
            <a:endParaRPr lang="en-US"/>
          </a:p>
        </p:txBody>
      </p:sp>
      <p:graphicFrame>
        <p:nvGraphicFramePr>
          <p:cNvPr id="8" name="Table 7"/>
          <p:cNvGraphicFramePr>
            <a:graphicFrameLocks noGrp="1"/>
          </p:cNvGraphicFramePr>
          <p:nvPr>
            <p:extLst/>
          </p:nvPr>
        </p:nvGraphicFramePr>
        <p:xfrm>
          <a:off x="1411702" y="1608824"/>
          <a:ext cx="6555876" cy="3845492"/>
        </p:xfrm>
        <a:graphic>
          <a:graphicData uri="http://schemas.openxmlformats.org/drawingml/2006/table">
            <a:tbl>
              <a:tblPr>
                <a:tableStyleId>{8799B23B-EC83-4686-B30A-512413B5E67A}</a:tableStyleId>
              </a:tblPr>
              <a:tblGrid>
                <a:gridCol w="2185292"/>
                <a:gridCol w="2185292"/>
                <a:gridCol w="2185292"/>
              </a:tblGrid>
              <a:tr h="598500">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r>
              <a:tr h="1368418">
                <a:tc>
                  <a:txBody>
                    <a:bodyPr/>
                    <a:lstStyle/>
                    <a:p>
                      <a:pPr algn="ctr" fontAlgn="b"/>
                      <a:r>
                        <a:rPr lang="en-US" sz="2400" u="none" strike="noStrike" dirty="0" smtClean="0">
                          <a:effectLst/>
                        </a:rPr>
                        <a:t>Mbps</a:t>
                      </a:r>
                    </a:p>
                    <a:p>
                      <a:pPr algn="ctr" fontAlgn="b"/>
                      <a:r>
                        <a:rPr lang="en-US" sz="2400" u="none" strike="noStrike" dirty="0" smtClean="0">
                          <a:effectLst/>
                        </a:rPr>
                        <a:t>(5 runs average)</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r>
              <a:tr h="1126171">
                <a:tc>
                  <a:txBody>
                    <a:bodyPr/>
                    <a:lstStyle/>
                    <a:p>
                      <a:pPr algn="ctr" fontAlgn="b"/>
                      <a:r>
                        <a:rPr lang="en-US" sz="2400" u="none" strike="noStrike" dirty="0" smtClean="0">
                          <a:effectLst/>
                        </a:rPr>
                        <a:t>Binary</a:t>
                      </a:r>
                      <a:r>
                        <a:rPr lang="en-US" sz="2400" u="none" strike="noStrike" baseline="0" dirty="0" smtClean="0">
                          <a:effectLst/>
                        </a:rPr>
                        <a:t> </a:t>
                      </a:r>
                      <a:r>
                        <a:rPr lang="en-US" sz="2400" u="none" strike="noStrike" dirty="0" smtClean="0">
                          <a:effectLst/>
                        </a:rPr>
                        <a:t>size</a:t>
                      </a:r>
                    </a:p>
                    <a:p>
                      <a:pPr algn="ctr" fontAlgn="b"/>
                      <a:r>
                        <a:rPr lang="en-US" sz="2400" b="0" i="0" u="none" strike="noStrike" dirty="0" smtClean="0">
                          <a:solidFill>
                            <a:srgbClr val="000000"/>
                          </a:solidFill>
                          <a:effectLst/>
                          <a:latin typeface="Calibri" panose="020F0502020204030204" pitchFamily="34" charset="0"/>
                        </a:rPr>
                        <a:t>(bytes)</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B050"/>
                        </a:solidFill>
                        <a:effectLst/>
                        <a:latin typeface="Calibri" panose="020F0502020204030204" pitchFamily="34" charset="0"/>
                      </a:endParaRPr>
                    </a:p>
                  </a:txBody>
                  <a:tcPr marL="4763" marR="4763" marT="4763" marB="0" anchor="ctr"/>
                </a:tc>
              </a:tr>
              <a:tr h="752403">
                <a:tc>
                  <a:txBody>
                    <a:bodyPr/>
                    <a:lstStyle/>
                    <a:p>
                      <a:pPr algn="ctr" fontAlgn="b"/>
                      <a:r>
                        <a:rPr lang="en-US" sz="2400" u="none" strike="noStrike">
                          <a:effectLst/>
                        </a:rPr>
                        <a:t>allocations</a:t>
                      </a:r>
                      <a:endParaRPr lang="en-US" sz="2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FF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763" marR="4763" marT="4763" marB="0" anchor="ctr"/>
                </a:tc>
              </a:tr>
            </a:tbl>
          </a:graphicData>
        </a:graphic>
      </p:graphicFrame>
      <p:sp>
        <p:nvSpPr>
          <p:cNvPr id="3" name="TextBox 2"/>
          <p:cNvSpPr txBox="1"/>
          <p:nvPr/>
        </p:nvSpPr>
        <p:spPr>
          <a:xfrm>
            <a:off x="3845761" y="1643472"/>
            <a:ext cx="1829155" cy="461665"/>
          </a:xfrm>
          <a:prstGeom prst="rect">
            <a:avLst/>
          </a:prstGeom>
          <a:noFill/>
        </p:spPr>
        <p:txBody>
          <a:bodyPr wrap="none" rtlCol="0">
            <a:spAutoFit/>
          </a:bodyPr>
          <a:lstStyle/>
          <a:p>
            <a:r>
              <a:rPr lang="en-US" sz="2400" dirty="0" smtClean="0"/>
              <a:t>Hand-crafted</a:t>
            </a:r>
            <a:endParaRPr lang="en-US" sz="2400" dirty="0"/>
          </a:p>
        </p:txBody>
      </p:sp>
      <p:sp>
        <p:nvSpPr>
          <p:cNvPr id="9" name="TextBox 8"/>
          <p:cNvSpPr txBox="1"/>
          <p:nvPr/>
        </p:nvSpPr>
        <p:spPr>
          <a:xfrm>
            <a:off x="6354295" y="1676419"/>
            <a:ext cx="1005403" cy="461665"/>
          </a:xfrm>
          <a:prstGeom prst="rect">
            <a:avLst/>
          </a:prstGeom>
          <a:noFill/>
        </p:spPr>
        <p:txBody>
          <a:bodyPr wrap="none" rtlCol="0">
            <a:spAutoFit/>
          </a:bodyPr>
          <a:lstStyle/>
          <a:p>
            <a:r>
              <a:rPr lang="en-US" sz="2400" dirty="0" smtClean="0"/>
              <a:t>N4134</a:t>
            </a:r>
            <a:endParaRPr lang="en-US" sz="2400" dirty="0"/>
          </a:p>
        </p:txBody>
      </p:sp>
      <p:sp>
        <p:nvSpPr>
          <p:cNvPr id="4" name="Rectangle 3"/>
          <p:cNvSpPr/>
          <p:nvPr/>
        </p:nvSpPr>
        <p:spPr>
          <a:xfrm>
            <a:off x="4065478" y="2653224"/>
            <a:ext cx="1350050" cy="461665"/>
          </a:xfrm>
          <a:prstGeom prst="rect">
            <a:avLst/>
          </a:prstGeom>
        </p:spPr>
        <p:txBody>
          <a:bodyPr wrap="none">
            <a:spAutoFit/>
          </a:bodyPr>
          <a:lstStyle/>
          <a:p>
            <a:r>
              <a:rPr lang="en-US" sz="2400" dirty="0"/>
              <a:t>21466.77</a:t>
            </a:r>
          </a:p>
        </p:txBody>
      </p:sp>
      <p:sp>
        <p:nvSpPr>
          <p:cNvPr id="10" name="Rectangle 9"/>
          <p:cNvSpPr/>
          <p:nvPr/>
        </p:nvSpPr>
        <p:spPr>
          <a:xfrm>
            <a:off x="6185540" y="2653223"/>
            <a:ext cx="1350050" cy="461665"/>
          </a:xfrm>
          <a:prstGeom prst="rect">
            <a:avLst/>
          </a:prstGeom>
        </p:spPr>
        <p:txBody>
          <a:bodyPr wrap="none">
            <a:spAutoFit/>
          </a:bodyPr>
          <a:lstStyle/>
          <a:p>
            <a:r>
              <a:rPr lang="en-US" sz="2400" dirty="0"/>
              <a:t>21477.13</a:t>
            </a:r>
          </a:p>
        </p:txBody>
      </p:sp>
      <p:sp>
        <p:nvSpPr>
          <p:cNvPr id="11" name="Rectangle 10"/>
          <p:cNvSpPr/>
          <p:nvPr/>
        </p:nvSpPr>
        <p:spPr>
          <a:xfrm>
            <a:off x="4143223" y="3834130"/>
            <a:ext cx="1194559" cy="461665"/>
          </a:xfrm>
          <a:prstGeom prst="rect">
            <a:avLst/>
          </a:prstGeom>
        </p:spPr>
        <p:txBody>
          <a:bodyPr wrap="none">
            <a:spAutoFit/>
          </a:bodyPr>
          <a:lstStyle/>
          <a:p>
            <a:pPr algn="ctr" fontAlgn="b"/>
            <a:r>
              <a:rPr lang="en-US" sz="2400" dirty="0"/>
              <a:t>362,496</a:t>
            </a:r>
            <a:endParaRPr lang="en-US" sz="2400" dirty="0">
              <a:solidFill>
                <a:srgbClr val="000000"/>
              </a:solidFill>
              <a:latin typeface="Calibri" panose="020F0502020204030204" pitchFamily="34" charset="0"/>
            </a:endParaRPr>
          </a:p>
        </p:txBody>
      </p:sp>
      <p:sp>
        <p:nvSpPr>
          <p:cNvPr id="12" name="Rectangle 11"/>
          <p:cNvSpPr/>
          <p:nvPr/>
        </p:nvSpPr>
        <p:spPr>
          <a:xfrm>
            <a:off x="6227345" y="3729669"/>
            <a:ext cx="1259305" cy="830997"/>
          </a:xfrm>
          <a:prstGeom prst="rect">
            <a:avLst/>
          </a:prstGeom>
        </p:spPr>
        <p:txBody>
          <a:bodyPr wrap="square">
            <a:spAutoFit/>
          </a:bodyPr>
          <a:lstStyle/>
          <a:p>
            <a:pPr algn="ctr" fontAlgn="b"/>
            <a:r>
              <a:rPr lang="en-US" sz="2400" dirty="0"/>
              <a:t>360,448</a:t>
            </a:r>
          </a:p>
          <a:p>
            <a:pPr algn="ctr" fontAlgn="b"/>
            <a:r>
              <a:rPr lang="en-US" sz="2400" dirty="0">
                <a:solidFill>
                  <a:srgbClr val="00B050"/>
                </a:solidFill>
                <a:latin typeface="Calibri" panose="020F0502020204030204" pitchFamily="34" charset="0"/>
              </a:rPr>
              <a:t>-2048</a:t>
            </a:r>
          </a:p>
        </p:txBody>
      </p:sp>
      <p:sp>
        <p:nvSpPr>
          <p:cNvPr id="13" name="Rectangle 12"/>
          <p:cNvSpPr/>
          <p:nvPr/>
        </p:nvSpPr>
        <p:spPr>
          <a:xfrm>
            <a:off x="4206839" y="4864408"/>
            <a:ext cx="1042273" cy="461665"/>
          </a:xfrm>
          <a:prstGeom prst="rect">
            <a:avLst/>
          </a:prstGeom>
        </p:spPr>
        <p:txBody>
          <a:bodyPr wrap="none">
            <a:spAutoFit/>
          </a:bodyPr>
          <a:lstStyle/>
          <a:p>
            <a:r>
              <a:rPr lang="en-US" sz="2400" b="1" dirty="0" smtClean="0">
                <a:solidFill>
                  <a:srgbClr val="FF0000"/>
                </a:solidFill>
              </a:rPr>
              <a:t>15,260</a:t>
            </a:r>
            <a:endParaRPr lang="en-US" sz="2400" dirty="0"/>
          </a:p>
        </p:txBody>
      </p:sp>
      <p:sp>
        <p:nvSpPr>
          <p:cNvPr id="14" name="Rectangle 13"/>
          <p:cNvSpPr/>
          <p:nvPr/>
        </p:nvSpPr>
        <p:spPr>
          <a:xfrm>
            <a:off x="6738236" y="4867081"/>
            <a:ext cx="340158" cy="461665"/>
          </a:xfrm>
          <a:prstGeom prst="rect">
            <a:avLst/>
          </a:prstGeom>
        </p:spPr>
        <p:txBody>
          <a:bodyPr wrap="none">
            <a:spAutoFit/>
          </a:bodyPr>
          <a:lstStyle/>
          <a:p>
            <a:r>
              <a:rPr lang="en-US" sz="2400" dirty="0"/>
              <a:t>1</a:t>
            </a:r>
          </a:p>
        </p:txBody>
      </p:sp>
    </p:spTree>
    <p:extLst>
      <p:ext uri="{BB962C8B-B14F-4D97-AF65-F5344CB8AC3E}">
        <p14:creationId xmlns:p14="http://schemas.microsoft.com/office/powerpoint/2010/main" val="3326264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04" y="65675"/>
            <a:ext cx="7886700" cy="757821"/>
          </a:xfrm>
        </p:spPr>
        <p:txBody>
          <a:bodyPr/>
          <a:lstStyle/>
          <a:p>
            <a:r>
              <a:rPr lang="en-US" dirty="0" smtClean="0"/>
              <a:t>15,260 allocations, </a:t>
            </a:r>
            <a:r>
              <a:rPr lang="en-US" dirty="0"/>
              <a:t>H</a:t>
            </a:r>
            <a:r>
              <a:rPr lang="en-US" dirty="0" smtClean="0"/>
              <a:t>ow? Why?</a:t>
            </a:r>
            <a:endParaRPr lang="en-US" dirty="0"/>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17</a:t>
            </a:fld>
            <a:endParaRPr lang="en-US"/>
          </a:p>
        </p:txBody>
      </p:sp>
      <p:sp>
        <p:nvSpPr>
          <p:cNvPr id="9" name="Rectangle 8"/>
          <p:cNvSpPr/>
          <p:nvPr/>
        </p:nvSpPr>
        <p:spPr>
          <a:xfrm>
            <a:off x="1332077" y="2376255"/>
            <a:ext cx="6547631" cy="64633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a:t>
            </a: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&gt; </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Read(</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bytes,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endParaRPr lang="en-US" dirty="0"/>
          </a:p>
        </p:txBody>
      </p:sp>
      <p:sp>
        <p:nvSpPr>
          <p:cNvPr id="10" name="Rectangle 9"/>
          <p:cNvSpPr/>
          <p:nvPr/>
        </p:nvSpPr>
        <p:spPr>
          <a:xfrm>
            <a:off x="1487153" y="1331821"/>
            <a:ext cx="6215974" cy="923330"/>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conn.Read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bytesRead); });</a:t>
            </a:r>
            <a:endParaRPr lang="en-US" dirty="0">
              <a:solidFill>
                <a:srgbClr val="000000"/>
              </a:solidFill>
              <a:highlight>
                <a:srgbClr val="FFFFFF"/>
              </a:highlight>
              <a:latin typeface="Consolas" panose="020B0609020204030204" pitchFamily="49" charset="0"/>
            </a:endParaRPr>
          </a:p>
        </p:txBody>
      </p:sp>
      <p:sp>
        <p:nvSpPr>
          <p:cNvPr id="11" name="TextBox 10"/>
          <p:cNvSpPr txBox="1"/>
          <p:nvPr/>
        </p:nvSpPr>
        <p:spPr>
          <a:xfrm>
            <a:off x="395704" y="871621"/>
            <a:ext cx="5719345" cy="369332"/>
          </a:xfrm>
          <a:prstGeom prst="rect">
            <a:avLst/>
          </a:prstGeom>
          <a:noFill/>
        </p:spPr>
        <p:txBody>
          <a:bodyPr wrap="square" rtlCol="0">
            <a:spAutoFit/>
          </a:bodyPr>
          <a:lstStyle/>
          <a:p>
            <a:r>
              <a:rPr lang="en-US" dirty="0" smtClean="0"/>
              <a:t>15,260 = 1 + 1 + 15258 = 1 + 1 + 1,000,000,000 / 64K</a:t>
            </a:r>
            <a:endParaRPr lang="en-US" dirty="0"/>
          </a:p>
        </p:txBody>
      </p:sp>
      <p:sp>
        <p:nvSpPr>
          <p:cNvPr id="13" name="Rectangle 12"/>
          <p:cNvSpPr/>
          <p:nvPr/>
        </p:nvSpPr>
        <p:spPr>
          <a:xfrm>
            <a:off x="391800" y="3300851"/>
            <a:ext cx="4102662"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Windows: ReadFile(fd, ..., OVERLAPPED*) </a:t>
            </a:r>
            <a:endParaRPr lang="en-US" dirty="0"/>
          </a:p>
        </p:txBody>
      </p:sp>
      <p:sp>
        <p:nvSpPr>
          <p:cNvPr id="14" name="Rectangle 13"/>
          <p:cNvSpPr/>
          <p:nvPr/>
        </p:nvSpPr>
        <p:spPr>
          <a:xfrm>
            <a:off x="5101101" y="3290125"/>
            <a:ext cx="3122201"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Posix aio: aio_read(fd, aiocbp*)</a:t>
            </a:r>
            <a:endParaRPr lang="en-US" dirty="0"/>
          </a:p>
        </p:txBody>
      </p:sp>
      <p:grpSp>
        <p:nvGrpSpPr>
          <p:cNvPr id="17" name="Group 16"/>
          <p:cNvGrpSpPr/>
          <p:nvPr/>
        </p:nvGrpSpPr>
        <p:grpSpPr>
          <a:xfrm>
            <a:off x="5931115" y="3829978"/>
            <a:ext cx="1462175" cy="1259414"/>
            <a:chOff x="917403" y="3807326"/>
            <a:chExt cx="1462175" cy="1259414"/>
          </a:xfrm>
        </p:grpSpPr>
        <p:sp>
          <p:nvSpPr>
            <p:cNvPr id="15" name="Rectangle 14"/>
            <p:cNvSpPr/>
            <p:nvPr/>
          </p:nvSpPr>
          <p:spPr>
            <a:xfrm>
              <a:off x="917403" y="3807326"/>
              <a:ext cx="1462175"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aiocbp</a:t>
              </a:r>
              <a:endParaRPr lang="en-US" dirty="0"/>
            </a:p>
          </p:txBody>
        </p:sp>
        <p:sp>
          <p:nvSpPr>
            <p:cNvPr id="16" name="Rectangle 15"/>
            <p:cNvSpPr/>
            <p:nvPr/>
          </p:nvSpPr>
          <p:spPr>
            <a:xfrm>
              <a:off x="917403" y="4624641"/>
              <a:ext cx="1462175" cy="44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callback</a:t>
              </a:r>
              <a:endParaRPr lang="en-US" dirty="0"/>
            </a:p>
          </p:txBody>
        </p:sp>
      </p:grpSp>
      <p:grpSp>
        <p:nvGrpSpPr>
          <p:cNvPr id="18" name="Group 17"/>
          <p:cNvGrpSpPr/>
          <p:nvPr/>
        </p:nvGrpSpPr>
        <p:grpSpPr>
          <a:xfrm>
            <a:off x="1518978" y="3836738"/>
            <a:ext cx="1462175" cy="1259414"/>
            <a:chOff x="917403" y="3807326"/>
            <a:chExt cx="1462175" cy="1259414"/>
          </a:xfrm>
        </p:grpSpPr>
        <p:sp>
          <p:nvSpPr>
            <p:cNvPr id="19" name="Rectangle 18"/>
            <p:cNvSpPr/>
            <p:nvPr/>
          </p:nvSpPr>
          <p:spPr>
            <a:xfrm>
              <a:off x="917403" y="3807326"/>
              <a:ext cx="1462175"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OVERLAPPED</a:t>
              </a:r>
              <a:endParaRPr lang="en-US" dirty="0"/>
            </a:p>
          </p:txBody>
        </p:sp>
        <p:sp>
          <p:nvSpPr>
            <p:cNvPr id="20" name="Rectangle 19"/>
            <p:cNvSpPr/>
            <p:nvPr/>
          </p:nvSpPr>
          <p:spPr>
            <a:xfrm>
              <a:off x="917403" y="4624641"/>
              <a:ext cx="1462175" cy="44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callback</a:t>
              </a:r>
              <a:endParaRPr lang="en-US" dirty="0"/>
            </a:p>
          </p:txBody>
        </p:sp>
      </p:grpSp>
      <p:sp>
        <p:nvSpPr>
          <p:cNvPr id="21" name="TextBox 20"/>
          <p:cNvSpPr txBox="1"/>
          <p:nvPr/>
        </p:nvSpPr>
        <p:spPr>
          <a:xfrm>
            <a:off x="710485" y="6006577"/>
            <a:ext cx="7827207" cy="276999"/>
          </a:xfrm>
          <a:prstGeom prst="rect">
            <a:avLst/>
          </a:prstGeom>
          <a:noFill/>
        </p:spPr>
        <p:txBody>
          <a:bodyPr wrap="none" rtlCol="0">
            <a:spAutoFit/>
          </a:bodyPr>
          <a:lstStyle/>
          <a:p>
            <a:r>
              <a:rPr lang="en-US" sz="1200" dirty="0" smtClean="0"/>
              <a:t>Note: Same problem with boost::</a:t>
            </a:r>
            <a:r>
              <a:rPr lang="en-US" sz="1200" dirty="0" err="1" smtClean="0"/>
              <a:t>asio</a:t>
            </a:r>
            <a:r>
              <a:rPr lang="en-US" sz="1200" dirty="0" smtClean="0"/>
              <a:t>, N4243 Networking Proposal, N4045 Foundation for async, N4046, N4143: Executors</a:t>
            </a:r>
            <a:endParaRPr lang="en-US" sz="1200" dirty="0"/>
          </a:p>
        </p:txBody>
      </p:sp>
      <p:sp>
        <p:nvSpPr>
          <p:cNvPr id="22" name="TextBox 21"/>
          <p:cNvSpPr txBox="1"/>
          <p:nvPr/>
        </p:nvSpPr>
        <p:spPr>
          <a:xfrm>
            <a:off x="792481" y="5249490"/>
            <a:ext cx="691064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Callback pattern leads to code bloat</a:t>
            </a:r>
          </a:p>
        </p:txBody>
      </p:sp>
      <p:sp>
        <p:nvSpPr>
          <p:cNvPr id="23" name="Rectangle 22"/>
          <p:cNvSpPr/>
          <p:nvPr/>
        </p:nvSpPr>
        <p:spPr>
          <a:xfrm>
            <a:off x="792481" y="5566150"/>
            <a:ext cx="7467367" cy="369332"/>
          </a:xfrm>
          <a:prstGeom prst="rect">
            <a:avLst/>
          </a:prstGeom>
        </p:spPr>
        <p:txBody>
          <a:bodyPr wrap="square">
            <a:spAutoFit/>
          </a:bodyPr>
          <a:lstStyle/>
          <a:p>
            <a:pPr marL="285750" indent="-285750">
              <a:buFont typeface="Arial" panose="020B0604020202020204" pitchFamily="34" charset="0"/>
              <a:buChar char="•"/>
            </a:pPr>
            <a:r>
              <a:rPr lang="en-US" dirty="0" smtClean="0"/>
              <a:t>Retains inherent </a:t>
            </a:r>
            <a:r>
              <a:rPr lang="en-US" dirty="0"/>
              <a:t>inefficiency of allocation </a:t>
            </a:r>
            <a:r>
              <a:rPr lang="en-US" dirty="0" smtClean="0"/>
              <a:t>of a </a:t>
            </a:r>
            <a:r>
              <a:rPr lang="en-US" dirty="0"/>
              <a:t>context for every async op</a:t>
            </a:r>
          </a:p>
        </p:txBody>
      </p:sp>
    </p:spTree>
    <p:extLst>
      <p:ext uri="{BB962C8B-B14F-4D97-AF65-F5344CB8AC3E}">
        <p14:creationId xmlns:p14="http://schemas.microsoft.com/office/powerpoint/2010/main" val="23291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18</a:t>
            </a:fld>
            <a:endParaRPr lang="en-US"/>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21" name="Right Arrow 20"/>
          <p:cNvSpPr/>
          <p:nvPr/>
        </p:nvSpPr>
        <p:spPr>
          <a:xfrm>
            <a:off x="1220952" y="2103335"/>
            <a:ext cx="317133" cy="2061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ight Arrow 22"/>
          <p:cNvSpPr/>
          <p:nvPr/>
        </p:nvSpPr>
        <p:spPr>
          <a:xfrm rot="10800000">
            <a:off x="7578587" y="2973131"/>
            <a:ext cx="317133" cy="2061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668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7.40741E-7 L 0.00121 0.16134 " pathEditMode="relative" rAng="0" ptsTypes="AA">
                                      <p:cBhvr>
                                        <p:cTn id="6" dur="1000" fill="hold"/>
                                        <p:tgtEl>
                                          <p:spTgt spid="21"/>
                                        </p:tgtEl>
                                        <p:attrNameLst>
                                          <p:attrName>ppt_x</p:attrName>
                                          <p:attrName>ppt_y</p:attrName>
                                        </p:attrNameLst>
                                      </p:cBhvr>
                                      <p:rCtr x="52" y="8056"/>
                                    </p:animMotion>
                                  </p:childTnLst>
                                </p:cTn>
                              </p:par>
                              <p:par>
                                <p:cTn id="7" presetID="42" presetClass="path" presetSubtype="0" accel="50000" decel="50000" fill="hold" grpId="0" nodeType="withEffect">
                                  <p:stCondLst>
                                    <p:cond delay="0"/>
                                  </p:stCondLst>
                                  <p:childTnLst>
                                    <p:animMotion origin="layout" path="M -5.55556E-7 -1.11111E-6 L -5.55556E-7 0.08542 " pathEditMode="relative" rAng="0" ptsTypes="AA">
                                      <p:cBhvr>
                                        <p:cTn id="8" dur="1000" fill="hold"/>
                                        <p:tgtEl>
                                          <p:spTgt spid="23"/>
                                        </p:tgtEl>
                                        <p:attrNameLst>
                                          <p:attrName>ppt_x</p:attrName>
                                          <p:attrName>ppt_y</p:attrName>
                                        </p:attrNameLst>
                                      </p:cBhvr>
                                      <p:rCtr x="0" y="42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Callback machinery (1/3)</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7" name="Rectangle 6"/>
          <p:cNvSpPr/>
          <p:nvPr/>
        </p:nvSpPr>
        <p:spPr>
          <a:xfrm>
            <a:off x="628650" y="1062049"/>
            <a:ext cx="8261685" cy="4524315"/>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OVERLAPPED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Invoke() </a:t>
            </a:r>
            <a:r>
              <a:rPr lang="en-US" dirty="0">
                <a:solidFill>
                  <a:srgbClr val="000000"/>
                </a:solidFill>
                <a:highlight>
                  <a:srgbClr val="FFFFFF"/>
                </a:highlight>
                <a:latin typeface="Consolas" panose="020B0609020204030204" pitchFamily="49" charset="0"/>
              </a:rPr>
              <a:t>(ULONG </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ULONG_PTR </a:t>
            </a:r>
            <a:r>
              <a:rPr lang="en-US" dirty="0" err="1" smtClean="0">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a:t>
            </a: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static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__</a:t>
            </a:r>
            <a:r>
              <a:rPr lang="en-US" dirty="0" err="1">
                <a:solidFill>
                  <a:srgbClr val="0000FF"/>
                </a:solidFill>
                <a:highlight>
                  <a:srgbClr val="FFFFFF"/>
                </a:highlight>
                <a:latin typeface="Consolas" panose="020B0609020204030204" pitchFamily="49" charset="0"/>
              </a:rPr>
              <a:t>stdcall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io_complete_callback</a:t>
            </a:r>
            <a:r>
              <a:rPr lang="en-US" dirty="0">
                <a:solidFill>
                  <a:srgbClr val="000000"/>
                </a:solidFill>
                <a:highlight>
                  <a:srgbClr val="FFFFFF"/>
                </a:highlight>
                <a:latin typeface="Consolas" panose="020B0609020204030204" pitchFamily="49" charset="0"/>
              </a:rPr>
              <a:t>(</a:t>
            </a:r>
          </a:p>
          <a:p>
            <a:r>
              <a:rPr lang="en-US" dirty="0" smtClean="0">
                <a:solidFill>
                  <a:schemeClr val="bg1">
                    <a:lumMod val="75000"/>
                  </a:schemeClr>
                </a:solidFill>
                <a:highlight>
                  <a:srgbClr val="FFFFFF"/>
                </a:highlight>
                <a:latin typeface="Consolas" panose="020B0609020204030204" pitchFamily="49" charset="0"/>
              </a:rPr>
              <a:t>   PTP_CALLBACK_INSTANCE, PVOID</a:t>
            </a:r>
            <a:r>
              <a:rPr lang="en-US" dirty="0">
                <a:solidFill>
                  <a:schemeClr val="bg1">
                    <a:lumMod val="75000"/>
                  </a:schemeClr>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PVOID </a:t>
            </a:r>
            <a:r>
              <a:rPr lang="en-US" dirty="0">
                <a:solidFill>
                  <a:srgbClr val="000000"/>
                </a:solidFill>
                <a:highlight>
                  <a:srgbClr val="FFFFFF"/>
                </a:highlight>
                <a:latin typeface="Consolas" panose="020B0609020204030204" pitchFamily="49" charset="0"/>
              </a:rPr>
              <a:t>Overlapped,</a:t>
            </a:r>
          </a:p>
          <a:p>
            <a:r>
              <a:rPr lang="en-US" dirty="0" smtClean="0">
                <a:solidFill>
                  <a:srgbClr val="000000"/>
                </a:solidFill>
                <a:highlight>
                  <a:srgbClr val="FFFFFF"/>
                </a:highlight>
                <a:latin typeface="Consolas" panose="020B0609020204030204" pitchFamily="49" charset="0"/>
              </a:rPr>
              <a:t>   ULONG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ULONG_PTR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PTP_IO</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reinterpret_cast</a:t>
            </a:r>
            <a:r>
              <a:rPr lang="en-US" dirty="0" smtClean="0">
                <a:solidFill>
                  <a:srgbClr val="000000"/>
                </a:solidFill>
                <a:highlight>
                  <a:srgbClr val="FFFFFF"/>
                </a:highlight>
                <a:latin typeface="Consolas" panose="020B0609020204030204" pitchFamily="49" charset="0"/>
              </a:rPr>
              <a:t>&lt;OVERLAPPED*&gt;(</a:t>
            </a:r>
            <a:r>
              <a:rPr lang="en-US" dirty="0">
                <a:solidFill>
                  <a:srgbClr val="000000"/>
                </a:solidFill>
                <a:highlight>
                  <a:srgbClr val="FFFFFF"/>
                </a:highlight>
                <a:latin typeface="Consolas" panose="020B0609020204030204" pitchFamily="49" charset="0"/>
              </a:rPr>
              <a:t>Overlapped);</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*&gt;(o);</a:t>
            </a:r>
          </a:p>
          <a:p>
            <a:r>
              <a:rPr lang="en-US" dirty="0" smtClean="0">
                <a:solidFill>
                  <a:srgbClr val="000000"/>
                </a:solidFill>
                <a:highlight>
                  <a:srgbClr val="FFFFFF"/>
                </a:highlight>
                <a:latin typeface="Consolas" panose="020B0609020204030204" pitchFamily="49" charset="0"/>
              </a:rPr>
              <a:t>   me-&gt;Invoke(</a:t>
            </a:r>
            <a:r>
              <a:rPr lang="en-US" dirty="0" err="1" smtClean="0">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NumberOfBytesTransferred</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p>
        </p:txBody>
      </p:sp>
      <p:sp>
        <p:nvSpPr>
          <p:cNvPr id="3" name="TextBox 2"/>
          <p:cNvSpPr txBox="1"/>
          <p:nvPr/>
        </p:nvSpPr>
        <p:spPr>
          <a:xfrm>
            <a:off x="2686050" y="566209"/>
            <a:ext cx="3229471" cy="369332"/>
          </a:xfrm>
          <a:prstGeom prst="rect">
            <a:avLst/>
          </a:prstGeom>
          <a:noFill/>
        </p:spPr>
        <p:txBody>
          <a:bodyPr wrap="square" rtlCol="0">
            <a:spAutoFit/>
          </a:bodyPr>
          <a:lstStyle/>
          <a:p>
            <a:r>
              <a:rPr lang="en-US" dirty="0" smtClean="0"/>
              <a:t>(common for all I/O operations)</a:t>
            </a:r>
            <a:endParaRPr lang="en-US" dirty="0"/>
          </a:p>
        </p:txBody>
      </p:sp>
      <p:grpSp>
        <p:nvGrpSpPr>
          <p:cNvPr id="8" name="Group 7"/>
          <p:cNvGrpSpPr/>
          <p:nvPr/>
        </p:nvGrpSpPr>
        <p:grpSpPr>
          <a:xfrm>
            <a:off x="7053175" y="2462496"/>
            <a:ext cx="1462175" cy="1259414"/>
            <a:chOff x="917403" y="3807326"/>
            <a:chExt cx="1462175" cy="1259414"/>
          </a:xfrm>
        </p:grpSpPr>
        <p:sp>
          <p:nvSpPr>
            <p:cNvPr id="9" name="Rectangle 8"/>
            <p:cNvSpPr/>
            <p:nvPr/>
          </p:nvSpPr>
          <p:spPr>
            <a:xfrm>
              <a:off x="917403" y="3807326"/>
              <a:ext cx="1462175"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OVERLAPPED</a:t>
              </a:r>
              <a:endParaRPr lang="en-US" dirty="0"/>
            </a:p>
          </p:txBody>
        </p:sp>
        <p:sp>
          <p:nvSpPr>
            <p:cNvPr id="10" name="Rectangle 9"/>
            <p:cNvSpPr/>
            <p:nvPr/>
          </p:nvSpPr>
          <p:spPr>
            <a:xfrm>
              <a:off x="917403" y="4624641"/>
              <a:ext cx="1462175" cy="44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callback</a:t>
              </a:r>
              <a:endParaRPr lang="en-US" dirty="0"/>
            </a:p>
          </p:txBody>
        </p:sp>
      </p:grpSp>
      <p:sp>
        <p:nvSpPr>
          <p:cNvPr id="4" name="Slide Number Placeholder 3"/>
          <p:cNvSpPr>
            <a:spLocks noGrp="1"/>
          </p:cNvSpPr>
          <p:nvPr>
            <p:ph type="sldNum" sz="quarter" idx="12"/>
          </p:nvPr>
        </p:nvSpPr>
        <p:spPr/>
        <p:txBody>
          <a:bodyPr/>
          <a:lstStyle/>
          <a:p>
            <a:fld id="{0B32B47A-AB8C-4425-BBE2-2EEFC41D3BFC}" type="slidenum">
              <a:rPr lang="en-US" smtClean="0"/>
              <a:t>19</a:t>
            </a:fld>
            <a:endParaRPr lang="en-US"/>
          </a:p>
        </p:txBody>
      </p:sp>
    </p:spTree>
    <p:extLst>
      <p:ext uri="{BB962C8B-B14F-4D97-AF65-F5344CB8AC3E}">
        <p14:creationId xmlns:p14="http://schemas.microsoft.com/office/powerpoint/2010/main" val="22739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82" y="-191001"/>
            <a:ext cx="7886700" cy="1325563"/>
          </a:xfrm>
        </p:spPr>
        <p:txBody>
          <a:bodyPr/>
          <a:lstStyle/>
          <a:p>
            <a:r>
              <a:rPr lang="en-US" dirty="0" smtClean="0"/>
              <a:t>Threads, Fibers and Coroutines</a:t>
            </a:r>
            <a:endParaRPr lang="en-US" dirty="0"/>
          </a:p>
        </p:txBody>
      </p:sp>
      <p:sp>
        <p:nvSpPr>
          <p:cNvPr id="3" name="Content Placeholder 2"/>
          <p:cNvSpPr>
            <a:spLocks noGrp="1"/>
          </p:cNvSpPr>
          <p:nvPr>
            <p:ph idx="1"/>
          </p:nvPr>
        </p:nvSpPr>
        <p:spPr>
          <a:xfrm>
            <a:off x="628650" y="983916"/>
            <a:ext cx="7886700" cy="5193047"/>
          </a:xfrm>
        </p:spPr>
        <p:txBody>
          <a:bodyPr>
            <a:normAutofit fontScale="85000" lnSpcReduction="10000"/>
          </a:bodyPr>
          <a:lstStyle/>
          <a:p>
            <a:r>
              <a:rPr lang="en-US" dirty="0" smtClean="0"/>
              <a:t>Thread</a:t>
            </a:r>
          </a:p>
          <a:p>
            <a:pPr lvl="1"/>
            <a:r>
              <a:rPr lang="en-US" dirty="0" smtClean="0"/>
              <a:t>State: User-mode stack + kernel mode stack + context</a:t>
            </a:r>
          </a:p>
          <a:p>
            <a:pPr lvl="1"/>
            <a:r>
              <a:rPr lang="en-US" dirty="0" smtClean="0"/>
              <a:t>Run by an OS scheduler</a:t>
            </a:r>
          </a:p>
          <a:p>
            <a:pPr lvl="1"/>
            <a:r>
              <a:rPr lang="en-US" dirty="0" smtClean="0"/>
              <a:t>Unit of suspension: entire thread, CPU is free to run something else</a:t>
            </a:r>
          </a:p>
          <a:p>
            <a:pPr lvl="1"/>
            <a:r>
              <a:rPr lang="en-US" dirty="0" smtClean="0"/>
              <a:t>Context: ~ entire register file +</a:t>
            </a:r>
          </a:p>
          <a:p>
            <a:r>
              <a:rPr lang="en-US" dirty="0" smtClean="0"/>
              <a:t>Fiber (aka User-Mode-Scheduled-Thread, stackful </a:t>
            </a:r>
            <a:r>
              <a:rPr lang="en-US" dirty="0" err="1" smtClean="0"/>
              <a:t>coro</a:t>
            </a:r>
            <a:r>
              <a:rPr lang="en-US" dirty="0" smtClean="0"/>
              <a:t>)</a:t>
            </a:r>
          </a:p>
          <a:p>
            <a:pPr lvl="1"/>
            <a:r>
              <a:rPr lang="en-US" dirty="0" smtClean="0"/>
              <a:t>State: User-mode stack + Context</a:t>
            </a:r>
          </a:p>
          <a:p>
            <a:pPr lvl="1"/>
            <a:r>
              <a:rPr lang="en-US" dirty="0" smtClean="0"/>
              <a:t>Run by some thread</a:t>
            </a:r>
          </a:p>
          <a:p>
            <a:pPr lvl="1"/>
            <a:r>
              <a:rPr lang="en-US" dirty="0" smtClean="0"/>
              <a:t>Unit of suspension: fiber, underlying thread is free to run</a:t>
            </a:r>
          </a:p>
          <a:p>
            <a:pPr lvl="1"/>
            <a:r>
              <a:rPr lang="en-US" dirty="0" smtClean="0"/>
              <a:t>Context: ABI mandated non-volatile </a:t>
            </a:r>
            <a:r>
              <a:rPr lang="en-US" dirty="0" err="1" smtClean="0"/>
              <a:t>regs</a:t>
            </a:r>
            <a:r>
              <a:rPr lang="en-US" dirty="0" smtClean="0"/>
              <a:t> +</a:t>
            </a:r>
          </a:p>
          <a:p>
            <a:r>
              <a:rPr lang="en-US" dirty="0" smtClean="0"/>
              <a:t>Coroutine (Stackless)</a:t>
            </a:r>
          </a:p>
          <a:p>
            <a:pPr lvl="1"/>
            <a:r>
              <a:rPr lang="en-US" dirty="0" smtClean="0"/>
              <a:t>State: Local variables + Context</a:t>
            </a:r>
          </a:p>
          <a:p>
            <a:pPr lvl="1"/>
            <a:r>
              <a:rPr lang="en-US" dirty="0" smtClean="0"/>
              <a:t>Run by some thread or fiber</a:t>
            </a:r>
          </a:p>
          <a:p>
            <a:pPr lvl="1"/>
            <a:r>
              <a:rPr lang="en-US" dirty="0" smtClean="0"/>
              <a:t>Unit of suspension: coroutine, underlying thread/fiber is free to run</a:t>
            </a:r>
          </a:p>
          <a:p>
            <a:pPr lvl="1"/>
            <a:r>
              <a:rPr lang="en-US" dirty="0" smtClean="0"/>
              <a:t>Context: ~ </a:t>
            </a:r>
            <a:r>
              <a:rPr lang="en-US" dirty="0"/>
              <a:t>4</a:t>
            </a:r>
            <a:r>
              <a:rPr lang="en-US" dirty="0" smtClean="0"/>
              <a:t> bytes +</a:t>
            </a:r>
          </a:p>
          <a:p>
            <a:pPr lvl="1"/>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2</a:t>
            </a:fld>
            <a:endParaRPr lang="en-US"/>
          </a:p>
        </p:txBody>
      </p:sp>
      <p:sp>
        <p:nvSpPr>
          <p:cNvPr id="7" name="TextBox 6"/>
          <p:cNvSpPr txBox="1"/>
          <p:nvPr/>
        </p:nvSpPr>
        <p:spPr>
          <a:xfrm>
            <a:off x="7783043" y="2618251"/>
            <a:ext cx="801823" cy="369332"/>
          </a:xfrm>
          <a:prstGeom prst="rect">
            <a:avLst/>
          </a:prstGeom>
          <a:noFill/>
        </p:spPr>
        <p:txBody>
          <a:bodyPr wrap="none" rtlCol="0">
            <a:spAutoFit/>
          </a:bodyPr>
          <a:lstStyle/>
          <a:p>
            <a:r>
              <a:rPr lang="en-US" dirty="0" smtClean="0"/>
              <a:t>N3985</a:t>
            </a:r>
            <a:endParaRPr lang="en-US" dirty="0"/>
          </a:p>
        </p:txBody>
      </p:sp>
      <p:sp>
        <p:nvSpPr>
          <p:cNvPr id="9" name="TextBox 8"/>
          <p:cNvSpPr txBox="1"/>
          <p:nvPr/>
        </p:nvSpPr>
        <p:spPr>
          <a:xfrm>
            <a:off x="3561810" y="4269093"/>
            <a:ext cx="1529586" cy="369332"/>
          </a:xfrm>
          <a:prstGeom prst="rect">
            <a:avLst/>
          </a:prstGeom>
          <a:noFill/>
        </p:spPr>
        <p:txBody>
          <a:bodyPr wrap="none" rtlCol="0">
            <a:spAutoFit/>
          </a:bodyPr>
          <a:lstStyle/>
          <a:p>
            <a:r>
              <a:rPr lang="en-US" dirty="0" smtClean="0"/>
              <a:t>N4134, N4244</a:t>
            </a:r>
            <a:endParaRPr lang="en-US" dirty="0"/>
          </a:p>
        </p:txBody>
      </p:sp>
    </p:spTree>
    <p:extLst>
      <p:ext uri="{BB962C8B-B14F-4D97-AF65-F5344CB8AC3E}">
        <p14:creationId xmlns:p14="http://schemas.microsoft.com/office/powerpoint/2010/main" val="354848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Callback machinery (2/3)</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3" name="Rectangle 2"/>
          <p:cNvSpPr/>
          <p:nvPr/>
        </p:nvSpPr>
        <p:spPr>
          <a:xfrm>
            <a:off x="628650" y="935541"/>
            <a:ext cx="7956884" cy="507831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template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Fn</a:t>
            </a:r>
            <a:r>
              <a:rPr lang="en-US" dirty="0">
                <a:solidFill>
                  <a:srgbClr val="000000"/>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CompletionWithSizeT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private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CompletionWithSizeT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(move(</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Invoke(ULONG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ULONG_PTR count) </a:t>
            </a:r>
            <a:r>
              <a:rPr lang="en-US" dirty="0">
                <a:solidFill>
                  <a:srgbClr val="0000FF"/>
                </a:solidFill>
                <a:highlight>
                  <a:srgbClr val="FFFFFF"/>
                </a:highlight>
                <a:latin typeface="Consolas" panose="020B0609020204030204" pitchFamily="49" charset="0"/>
              </a:rPr>
              <a:t>override</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operator</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system_category</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template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&gt; </a:t>
            </a:r>
          </a:p>
          <a:p>
            <a:r>
              <a:rPr lang="en-US" dirty="0" err="1" smtClean="0">
                <a:solidFill>
                  <a:srgbClr val="000000"/>
                </a:solidFill>
                <a:highlight>
                  <a:srgbClr val="FFFFFF"/>
                </a:highlight>
                <a:latin typeface="Consolas" panose="020B0609020204030204" pitchFamily="49" charset="0"/>
              </a:rPr>
              <a:t>unique_ptr</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make_handler_with_size_t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&amp;&amp; </a:t>
            </a:r>
            <a:r>
              <a:rPr lang="en-US" dirty="0" err="1">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make_unique</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CompletionWithSizeT</a:t>
            </a:r>
            <a:r>
              <a:rPr lang="en-US" dirty="0" smtClean="0">
                <a:solidFill>
                  <a:srgbClr val="000000"/>
                </a:solidFill>
                <a:highlight>
                  <a:srgbClr val="FFFFFF"/>
                </a:highlight>
                <a:latin typeface="Consolas" panose="020B0609020204030204" pitchFamily="49" charset="0"/>
              </a:rPr>
              <a:t>&lt;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decay_t</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&gt;&gt;&gt;(forward&lt;</a:t>
            </a:r>
            <a:r>
              <a:rPr lang="en-US" dirty="0" err="1" smtClean="0">
                <a:solidFill>
                  <a:srgbClr val="000000"/>
                </a:solidFill>
                <a:highlight>
                  <a:srgbClr val="FFFFFF"/>
                </a:highlight>
                <a:latin typeface="Consolas" panose="020B0609020204030204" pitchFamily="49" charset="0"/>
              </a:rPr>
              <a:t>Fn</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0B32B47A-AB8C-4425-BBE2-2EEFC41D3BFC}" type="slidenum">
              <a:rPr lang="en-US" smtClean="0"/>
              <a:t>20</a:t>
            </a:fld>
            <a:endParaRPr lang="en-US"/>
          </a:p>
        </p:txBody>
      </p:sp>
    </p:spTree>
    <p:extLst>
      <p:ext uri="{BB962C8B-B14F-4D97-AF65-F5344CB8AC3E}">
        <p14:creationId xmlns:p14="http://schemas.microsoft.com/office/powerpoint/2010/main" val="372817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Callback machinery (3/3)</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8" name="Rectangle 7"/>
          <p:cNvSpPr/>
          <p:nvPr/>
        </p:nvSpPr>
        <p:spPr>
          <a:xfrm>
            <a:off x="628650" y="1023504"/>
            <a:ext cx="8400716" cy="4524315"/>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template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Read(</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bytes,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Read(</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bytes</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make_handler_with_size_t</a:t>
            </a:r>
            <a:r>
              <a:rPr lang="en-US" dirty="0"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::forward&lt;</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Read(</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 </a:t>
            </a:r>
            <a:r>
              <a:rPr lang="en-US" dirty="0" err="1" smtClean="0">
                <a:solidFill>
                  <a:srgbClr val="000000"/>
                </a:solidFill>
                <a:highlight>
                  <a:srgbClr val="FFFFFF"/>
                </a:highlight>
                <a:latin typeface="Consolas" panose="020B0609020204030204" pitchFamily="49" charset="0"/>
              </a:rPr>
              <a:t>unique_ptr</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o)</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a:t>
            </a:r>
            <a:r>
              <a:rPr lang="en-US" dirty="0" err="1" smtClean="0">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::Read(</a:t>
            </a:r>
            <a:r>
              <a:rPr lang="en-US" dirty="0">
                <a:solidFill>
                  <a:srgbClr val="00B0F0"/>
                </a:solidFill>
                <a:highlight>
                  <a:srgbClr val="FFFFFF"/>
                </a:highlight>
                <a:latin typeface="Consolas" panose="020B0609020204030204" pitchFamily="49" charset="0"/>
              </a:rPr>
              <a:t>handle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o.get</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a:t>
            </a:r>
            <a:r>
              <a:rPr lang="en-US" dirty="0" err="1" smtClean="0">
                <a:solidFill>
                  <a:schemeClr val="bg1">
                    <a:lumMod val="65000"/>
                  </a:schemeClr>
                </a:solidFill>
                <a:highlight>
                  <a:srgbClr val="FFFFFF"/>
                </a:highlight>
                <a:latin typeface="Consolas" panose="020B0609020204030204" pitchFamily="49" charset="0"/>
              </a:rPr>
              <a:t>io</a:t>
            </a:r>
            <a:r>
              <a:rPr lang="en-US" dirty="0" smtClean="0">
                <a:solidFill>
                  <a:schemeClr val="bg1">
                    <a:lumMod val="65000"/>
                  </a:schemeClr>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o-&gt;operator()(error, 0);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o.release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sp>
        <p:nvSpPr>
          <p:cNvPr id="9" name="Rectangle 8"/>
          <p:cNvSpPr/>
          <p:nvPr/>
        </p:nvSpPr>
        <p:spPr>
          <a:xfrm>
            <a:off x="1390960" y="5477209"/>
            <a:ext cx="7370903" cy="52322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1400" dirty="0" smtClean="0">
                <a:solidFill>
                  <a:srgbClr val="00B050"/>
                </a:solidFill>
                <a:highlight>
                  <a:srgbClr val="FFFFFF"/>
                </a:highlight>
                <a:latin typeface="Consolas" panose="020B0609020204030204" pitchFamily="49" charset="0"/>
              </a:rPr>
              <a:t>// sometime during connection construction</a:t>
            </a:r>
          </a:p>
          <a:p>
            <a:r>
              <a:rPr lang="en-US" sz="1400" dirty="0" err="1" smtClean="0">
                <a:solidFill>
                  <a:srgbClr val="00B0F0"/>
                </a:solidFill>
                <a:highlight>
                  <a:srgbClr val="FFFFFF"/>
                </a:highlight>
                <a:latin typeface="Consolas" panose="020B0609020204030204" pitchFamily="49" charset="0"/>
              </a:rPr>
              <a:t>io</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CreateThreadpoolIo</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B0F0"/>
                </a:solidFill>
                <a:highlight>
                  <a:srgbClr val="FFFFFF"/>
                </a:highlight>
                <a:latin typeface="Consolas" panose="020B0609020204030204" pitchFamily="49" charset="0"/>
              </a:rPr>
              <a:t>handle</a:t>
            </a:r>
            <a:r>
              <a:rPr lang="en-US" sz="1400" dirty="0" smtClean="0">
                <a:solidFill>
                  <a:srgbClr val="000000"/>
                </a:solidFill>
                <a:highlight>
                  <a:srgbClr val="FFFFFF"/>
                </a:highlight>
                <a:latin typeface="Consolas" panose="020B0609020204030204" pitchFamily="49" charset="0"/>
              </a:rPr>
              <a:t>, &amp;</a:t>
            </a:r>
            <a:r>
              <a:rPr lang="en-US" sz="1400" dirty="0" err="1" smtClean="0">
                <a:solidFill>
                  <a:srgbClr val="000000"/>
                </a:solidFill>
                <a:highlight>
                  <a:srgbClr val="FFFFFF"/>
                </a:highlight>
                <a:latin typeface="Consolas" panose="020B0609020204030204" pitchFamily="49" charset="0"/>
              </a:rPr>
              <a:t>io_complete_callback</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nullptr</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nullptr</a:t>
            </a:r>
            <a:r>
              <a:rPr lang="en-US" sz="1400" dirty="0">
                <a:solidFill>
                  <a:srgbClr val="000000"/>
                </a:solidFill>
                <a:highlight>
                  <a:srgbClr val="FFFFFF"/>
                </a:highlight>
                <a:latin typeface="Consolas" panose="020B0609020204030204" pitchFamily="49" charset="0"/>
              </a:rPr>
              <a:t>);</a:t>
            </a:r>
            <a:endParaRPr lang="en-US" sz="1400" dirty="0"/>
          </a:p>
        </p:txBody>
      </p:sp>
      <p:sp>
        <p:nvSpPr>
          <p:cNvPr id="3" name="Slide Number Placeholder 2"/>
          <p:cNvSpPr>
            <a:spLocks noGrp="1"/>
          </p:cNvSpPr>
          <p:nvPr>
            <p:ph type="sldNum" sz="quarter" idx="12"/>
          </p:nvPr>
        </p:nvSpPr>
        <p:spPr/>
        <p:txBody>
          <a:bodyPr/>
          <a:lstStyle/>
          <a:p>
            <a:fld id="{0B32B47A-AB8C-4425-BBE2-2EEFC41D3BFC}" type="slidenum">
              <a:rPr lang="en-US" smtClean="0"/>
              <a:t>21</a:t>
            </a:fld>
            <a:endParaRPr lang="en-US"/>
          </a:p>
        </p:txBody>
      </p:sp>
    </p:spTree>
    <p:extLst>
      <p:ext uri="{BB962C8B-B14F-4D97-AF65-F5344CB8AC3E}">
        <p14:creationId xmlns:p14="http://schemas.microsoft.com/office/powerpoint/2010/main" val="62896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20" name="Right Arrow 19"/>
          <p:cNvSpPr/>
          <p:nvPr/>
        </p:nvSpPr>
        <p:spPr>
          <a:xfrm rot="10800000">
            <a:off x="7679919" y="3542878"/>
            <a:ext cx="317133" cy="2061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Left Brace 8"/>
          <p:cNvSpPr/>
          <p:nvPr/>
        </p:nvSpPr>
        <p:spPr>
          <a:xfrm>
            <a:off x="1562668" y="2881040"/>
            <a:ext cx="259307" cy="1261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4023" y="3136803"/>
            <a:ext cx="985206" cy="646331"/>
          </a:xfrm>
          <a:prstGeom prst="rect">
            <a:avLst/>
          </a:prstGeom>
          <a:noFill/>
        </p:spPr>
        <p:txBody>
          <a:bodyPr wrap="none" rtlCol="0">
            <a:spAutoFit/>
          </a:bodyPr>
          <a:lstStyle/>
          <a:p>
            <a:r>
              <a:rPr lang="en-US" dirty="0" smtClean="0"/>
              <a:t>Previous</a:t>
            </a:r>
          </a:p>
          <a:p>
            <a:r>
              <a:rPr lang="en-US" dirty="0" smtClean="0"/>
              <a:t>Slides</a:t>
            </a:r>
            <a:endParaRPr lang="en-US" dirty="0"/>
          </a:p>
        </p:txBody>
      </p:sp>
      <p:sp>
        <p:nvSpPr>
          <p:cNvPr id="3" name="Slide Number Placeholder 2"/>
          <p:cNvSpPr>
            <a:spLocks noGrp="1"/>
          </p:cNvSpPr>
          <p:nvPr>
            <p:ph type="sldNum" sz="quarter" idx="12"/>
          </p:nvPr>
        </p:nvSpPr>
        <p:spPr/>
        <p:txBody>
          <a:bodyPr/>
          <a:lstStyle/>
          <a:p>
            <a:fld id="{0B32B47A-AB8C-4425-BBE2-2EEFC41D3BFC}" type="slidenum">
              <a:rPr lang="en-US" smtClean="0"/>
              <a:t>22</a:t>
            </a:fld>
            <a:endParaRPr lang="en-US"/>
          </a:p>
        </p:txBody>
      </p:sp>
    </p:spTree>
    <p:extLst>
      <p:ext uri="{BB962C8B-B14F-4D97-AF65-F5344CB8AC3E}">
        <p14:creationId xmlns:p14="http://schemas.microsoft.com/office/powerpoint/2010/main" val="15594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solidFill>
                  <a:schemeClr val="bg1">
                    <a:lumMod val="95000"/>
                  </a:schemeClr>
                </a:solidFill>
              </a:rPr>
              <a:t>Callback machinery (1/3)</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7" name="Rectangle 6"/>
          <p:cNvSpPr/>
          <p:nvPr/>
        </p:nvSpPr>
        <p:spPr>
          <a:xfrm>
            <a:off x="781926" y="827316"/>
            <a:ext cx="8261685" cy="5909310"/>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OVERLAPPED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Invoke() </a:t>
            </a:r>
            <a:r>
              <a:rPr lang="en-US" dirty="0">
                <a:solidFill>
                  <a:srgbClr val="000000"/>
                </a:solidFill>
                <a:highlight>
                  <a:srgbClr val="FFFFFF"/>
                </a:highlight>
                <a:latin typeface="Consolas" panose="020B0609020204030204" pitchFamily="49" charset="0"/>
              </a:rPr>
              <a:t>(ULONG </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ULONG_PTR </a:t>
            </a:r>
            <a:r>
              <a:rPr lang="en-US" dirty="0" err="1" smtClean="0">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a:t>
            </a: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p>
          <a:p>
            <a:endParaRPr lang="en-US" dirty="0">
              <a:solidFill>
                <a:srgbClr val="0000FF"/>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static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__</a:t>
            </a:r>
            <a:r>
              <a:rPr lang="en-US" dirty="0" err="1">
                <a:solidFill>
                  <a:srgbClr val="0000FF"/>
                </a:solidFill>
                <a:highlight>
                  <a:srgbClr val="FFFFFF"/>
                </a:highlight>
                <a:latin typeface="Consolas" panose="020B0609020204030204" pitchFamily="49" charset="0"/>
              </a:rPr>
              <a:t>stdcall</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io_complete_callback</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PTP_CALLBACK_INSTANCE, PVOID</a:t>
            </a:r>
            <a:r>
              <a:rPr lang="en-US" dirty="0">
                <a:solidFill>
                  <a:schemeClr val="bg1">
                    <a:lumMod val="75000"/>
                  </a:schemeClr>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PVOID </a:t>
            </a:r>
            <a:r>
              <a:rPr lang="en-US" dirty="0">
                <a:solidFill>
                  <a:srgbClr val="000000"/>
                </a:solidFill>
                <a:highlight>
                  <a:srgbClr val="FFFFFF"/>
                </a:highlight>
                <a:latin typeface="Consolas" panose="020B0609020204030204" pitchFamily="49" charset="0"/>
              </a:rPr>
              <a:t>Overlapped,</a:t>
            </a:r>
          </a:p>
          <a:p>
            <a:r>
              <a:rPr lang="en-US" dirty="0" smtClean="0">
                <a:solidFill>
                  <a:srgbClr val="000000"/>
                </a:solidFill>
                <a:highlight>
                  <a:srgbClr val="FFFFFF"/>
                </a:highlight>
                <a:latin typeface="Consolas" panose="020B0609020204030204" pitchFamily="49" charset="0"/>
              </a:rPr>
              <a:t>      ULONG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ULONG_PTR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PTP_IO</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reinterpret_cast</a:t>
            </a:r>
            <a:r>
              <a:rPr lang="en-US" dirty="0" smtClean="0">
                <a:solidFill>
                  <a:srgbClr val="000000"/>
                </a:solidFill>
                <a:highlight>
                  <a:srgbClr val="FFFFFF"/>
                </a:highlight>
                <a:latin typeface="Consolas" panose="020B0609020204030204" pitchFamily="49" charset="0"/>
              </a:rPr>
              <a:t>&lt;OVERLAPPED*&gt;(</a:t>
            </a:r>
            <a:r>
              <a:rPr lang="en-US" dirty="0">
                <a:solidFill>
                  <a:srgbClr val="000000"/>
                </a:solidFill>
                <a:highlight>
                  <a:srgbClr val="FFFFFF"/>
                </a:highlight>
                <a:latin typeface="Consolas" panose="020B0609020204030204" pitchFamily="49" charset="0"/>
              </a:rPr>
              <a:t>Overlapped);</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*&gt;(o);</a:t>
            </a:r>
          </a:p>
          <a:p>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me-&gt;Invoke(</a:t>
            </a:r>
            <a:r>
              <a:rPr lang="en-US" dirty="0" err="1" smtClean="0">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NumberOfBytesTransferred</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a:p>
            <a:endParaRPr lang="en-US" dirty="0"/>
          </a:p>
        </p:txBody>
      </p:sp>
      <p:sp>
        <p:nvSpPr>
          <p:cNvPr id="8" name="TextBox 7"/>
          <p:cNvSpPr txBox="1"/>
          <p:nvPr/>
        </p:nvSpPr>
        <p:spPr>
          <a:xfrm>
            <a:off x="2686050" y="566209"/>
            <a:ext cx="3229471" cy="369332"/>
          </a:xfrm>
          <a:prstGeom prst="rect">
            <a:avLst/>
          </a:prstGeom>
          <a:noFill/>
        </p:spPr>
        <p:txBody>
          <a:bodyPr wrap="square" rtlCol="0">
            <a:spAutoFit/>
          </a:bodyPr>
          <a:lstStyle/>
          <a:p>
            <a:r>
              <a:rPr lang="en-US" dirty="0" smtClean="0">
                <a:solidFill>
                  <a:schemeClr val="bg1">
                    <a:lumMod val="95000"/>
                  </a:schemeClr>
                </a:solidFill>
              </a:rPr>
              <a:t>(common for all I/O operations)</a:t>
            </a:r>
            <a:endParaRPr lang="en-US" dirty="0">
              <a:solidFill>
                <a:schemeClr val="bg1">
                  <a:lumMod val="95000"/>
                </a:schemeClr>
              </a:solidFill>
            </a:endParaRPr>
          </a:p>
        </p:txBody>
      </p:sp>
      <p:sp>
        <p:nvSpPr>
          <p:cNvPr id="3" name="Rectangle 2"/>
          <p:cNvSpPr/>
          <p:nvPr/>
        </p:nvSpPr>
        <p:spPr>
          <a:xfrm rot="19262412">
            <a:off x="-311386" y="427556"/>
            <a:ext cx="1880072" cy="53841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REMEMBER THIS?</a:t>
            </a:r>
            <a:endParaRPr lang="en-US" dirty="0"/>
          </a:p>
        </p:txBody>
      </p:sp>
      <p:sp>
        <p:nvSpPr>
          <p:cNvPr id="4" name="Slide Number Placeholder 3"/>
          <p:cNvSpPr>
            <a:spLocks noGrp="1"/>
          </p:cNvSpPr>
          <p:nvPr>
            <p:ph type="sldNum" sz="quarter" idx="12"/>
          </p:nvPr>
        </p:nvSpPr>
        <p:spPr/>
        <p:txBody>
          <a:bodyPr/>
          <a:lstStyle/>
          <a:p>
            <a:fld id="{0B32B47A-AB8C-4425-BBE2-2EEFC41D3BFC}" type="slidenum">
              <a:rPr lang="en-US" smtClean="0"/>
              <a:t>23</a:t>
            </a:fld>
            <a:endParaRPr lang="en-US"/>
          </a:p>
        </p:txBody>
      </p:sp>
    </p:spTree>
    <p:extLst>
      <p:ext uri="{BB962C8B-B14F-4D97-AF65-F5344CB8AC3E}">
        <p14:creationId xmlns:p14="http://schemas.microsoft.com/office/powerpoint/2010/main" val="2686545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40" y="243989"/>
            <a:ext cx="7886700" cy="677963"/>
          </a:xfrm>
        </p:spPr>
        <p:txBody>
          <a:bodyPr>
            <a:normAutofit/>
          </a:bodyPr>
          <a:lstStyle/>
          <a:p>
            <a:r>
              <a:rPr lang="en-US" sz="3600" dirty="0" smtClean="0">
                <a:solidFill>
                  <a:schemeClr val="bg1">
                    <a:lumMod val="95000"/>
                  </a:schemeClr>
                </a:solidFill>
              </a:rPr>
              <a:t>Awaitable: Overlapped Helper (1/2)</a:t>
            </a:r>
            <a:endParaRPr lang="en-US" sz="3600" dirty="0">
              <a:solidFill>
                <a:schemeClr val="bg1">
                  <a:lumMod val="95000"/>
                </a:schemeClr>
              </a:solidFill>
            </a:endParaRPr>
          </a:p>
        </p:txBody>
      </p:sp>
      <p:sp>
        <p:nvSpPr>
          <p:cNvPr id="34" name="Footer Placeholder 33"/>
          <p:cNvSpPr>
            <a:spLocks noGrp="1"/>
          </p:cNvSpPr>
          <p:nvPr>
            <p:ph type="ftr" sz="quarter" idx="11"/>
          </p:nvPr>
        </p:nvSpPr>
        <p:spPr/>
        <p:txBody>
          <a:bodyPr/>
          <a:lstStyle/>
          <a:p>
            <a:r>
              <a:rPr lang="en-US" smtClean="0"/>
              <a:t>Urbana 2014 • N4134 await 2.0 (full deck)</a:t>
            </a:r>
            <a:endParaRPr lang="en-US" dirty="0"/>
          </a:p>
        </p:txBody>
      </p:sp>
      <p:sp>
        <p:nvSpPr>
          <p:cNvPr id="3" name="Rectangle 2"/>
          <p:cNvSpPr/>
          <p:nvPr/>
        </p:nvSpPr>
        <p:spPr>
          <a:xfrm>
            <a:off x="774293" y="822996"/>
            <a:ext cx="8208211" cy="5632311"/>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 OVERLAPPED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coroutine_handle</a:t>
            </a:r>
            <a:r>
              <a:rPr lang="en-US" b="1" dirty="0">
                <a:solidFill>
                  <a:srgbClr val="000000"/>
                </a:solidFill>
                <a:highlight>
                  <a:srgbClr val="FFFFFF"/>
                </a:highlight>
                <a:latin typeface="Consolas" panose="020B0609020204030204" pitchFamily="49" charset="0"/>
              </a:rPr>
              <a:t>&lt;&gt; </a:t>
            </a:r>
            <a:r>
              <a:rPr lang="en-US" dirty="0">
                <a:solidFill>
                  <a:srgbClr val="000000"/>
                </a:solidFill>
                <a:highlight>
                  <a:srgbClr val="FFFFFF"/>
                </a:highlight>
                <a:latin typeface="Consolas" panose="020B0609020204030204" pitchFamily="49" charset="0"/>
              </a:rPr>
              <a:t>Invoke;</a:t>
            </a:r>
            <a:br>
              <a:rPr lang="en-US" dirty="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ULONG_PTR </a:t>
            </a:r>
            <a:r>
              <a:rPr lang="en-US" dirty="0" err="1">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ULONG </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static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__</a:t>
            </a:r>
            <a:r>
              <a:rPr lang="en-US" dirty="0" err="1">
                <a:solidFill>
                  <a:srgbClr val="0000FF"/>
                </a:solidFill>
                <a:highlight>
                  <a:srgbClr val="FFFFFF"/>
                </a:highlight>
                <a:latin typeface="Consolas" panose="020B0609020204030204" pitchFamily="49" charset="0"/>
              </a:rPr>
              <a:t>stdcall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io_complete_callback</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PTP_CALLBACK_INSTANCE, PVOID</a:t>
            </a:r>
            <a:r>
              <a:rPr lang="en-US" dirty="0">
                <a:solidFill>
                  <a:schemeClr val="bg1">
                    <a:lumMod val="75000"/>
                  </a:schemeClr>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PVOID </a:t>
            </a:r>
            <a:r>
              <a:rPr lang="en-US" dirty="0">
                <a:solidFill>
                  <a:srgbClr val="000000"/>
                </a:solidFill>
                <a:highlight>
                  <a:srgbClr val="FFFFFF"/>
                </a:highlight>
                <a:latin typeface="Consolas" panose="020B0609020204030204" pitchFamily="49" charset="0"/>
              </a:rPr>
              <a:t>Overlapped,</a:t>
            </a:r>
          </a:p>
          <a:p>
            <a:pPr lvl="1"/>
            <a:r>
              <a:rPr lang="en-US" dirty="0" smtClean="0">
                <a:solidFill>
                  <a:srgbClr val="000000"/>
                </a:solidFill>
                <a:highlight>
                  <a:srgbClr val="FFFFFF"/>
                </a:highlight>
                <a:latin typeface="Consolas" panose="020B0609020204030204" pitchFamily="49" charset="0"/>
              </a:rPr>
              <a:t>   ULONG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ULONG_PTR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PTP_IO</a:t>
            </a:r>
            <a:r>
              <a:rPr lang="en-US" dirty="0" smtClean="0">
                <a:solidFill>
                  <a:srgbClr val="000000"/>
                </a:solidFill>
                <a:highlight>
                  <a:srgbClr val="FFFFFF"/>
                </a:highlight>
                <a:latin typeface="Consolas" panose="020B0609020204030204" pitchFamily="49" charset="0"/>
              </a:rPr>
              <a:t>)</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lvl="1"/>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 = </a:t>
            </a:r>
            <a:r>
              <a:rPr lang="en-US" dirty="0" smtClean="0">
                <a:solidFill>
                  <a:srgbClr val="0000FF"/>
                </a:solidFill>
                <a:highlight>
                  <a:srgbClr val="FFFFFF"/>
                </a:highlight>
                <a:latin typeface="Consolas" panose="020B0609020204030204" pitchFamily="49" charset="0"/>
              </a:rPr>
              <a:t>reinterpret_cast</a:t>
            </a:r>
            <a:r>
              <a:rPr lang="en-US" dirty="0" smtClean="0">
                <a:solidFill>
                  <a:srgbClr val="000000"/>
                </a:solidFill>
                <a:highlight>
                  <a:srgbClr val="FFFFFF"/>
                </a:highlight>
                <a:latin typeface="Consolas" panose="020B0609020204030204" pitchFamily="49" charset="0"/>
              </a:rPr>
              <a:t>&lt;OVERLAPPED*&gt;(</a:t>
            </a:r>
            <a:r>
              <a:rPr lang="en-US" dirty="0">
                <a:solidFill>
                  <a:srgbClr val="000000"/>
                </a:solidFill>
                <a:highlight>
                  <a:srgbClr val="FFFFFF"/>
                </a:highlight>
                <a:latin typeface="Consolas" panose="020B0609020204030204" pitchFamily="49" charset="0"/>
              </a:rPr>
              <a:t>Overlapped);</a:t>
            </a:r>
          </a:p>
          <a:p>
            <a:pPr lvl="1"/>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 = </a:t>
            </a:r>
            <a:r>
              <a:rPr lang="en-US" dirty="0" err="1" smtClean="0">
                <a:solidFill>
                  <a:srgbClr val="0000FF"/>
                </a:solidFill>
                <a:highlight>
                  <a:srgbClr val="FFFFFF"/>
                </a:highlight>
                <a:latin typeface="Consolas" panose="020B0609020204030204" pitchFamily="49" charset="0"/>
              </a:rPr>
              <a:t>static_cast</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o);</a:t>
            </a:r>
          </a:p>
          <a:p>
            <a:pPr lvl="1"/>
            <a:endParaRPr lang="en-US" dirty="0">
              <a:solidFill>
                <a:srgbClr val="000000"/>
              </a:solidFill>
              <a:highlight>
                <a:srgbClr val="FFFFFF"/>
              </a:highlight>
              <a:latin typeface="Consolas" panose="020B0609020204030204" pitchFamily="49" charset="0"/>
            </a:endParaRPr>
          </a:p>
          <a:p>
            <a:pPr lvl="1"/>
            <a:r>
              <a:rPr lang="en-US" dirty="0" smtClean="0">
                <a:solidFill>
                  <a:srgbClr val="000000"/>
                </a:solidFill>
                <a:highlight>
                  <a:srgbClr val="FFFFFF"/>
                </a:highlight>
                <a:latin typeface="Consolas" panose="020B0609020204030204" pitchFamily="49" charset="0"/>
              </a:rPr>
              <a:t>   me-&gt;</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me-&gt;</a:t>
            </a:r>
            <a:r>
              <a:rPr lang="en-US" dirty="0" err="1" smtClean="0">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me-&gt;Invoke();</a:t>
            </a:r>
            <a:endParaRPr lang="en-US" dirty="0">
              <a:solidFill>
                <a:srgbClr val="000000"/>
              </a:solidFill>
              <a:highlight>
                <a:srgbClr val="FFFFFF"/>
              </a:highlight>
              <a:latin typeface="Consolas" panose="020B0609020204030204" pitchFamily="49" charset="0"/>
            </a:endParaRPr>
          </a:p>
          <a:p>
            <a:pPr lvl="1"/>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grpSp>
        <p:nvGrpSpPr>
          <p:cNvPr id="40" name="Group 39"/>
          <p:cNvGrpSpPr/>
          <p:nvPr/>
        </p:nvGrpSpPr>
        <p:grpSpPr>
          <a:xfrm>
            <a:off x="3403894" y="5401847"/>
            <a:ext cx="5404678" cy="646331"/>
            <a:chOff x="3403894" y="5401847"/>
            <a:chExt cx="5404678" cy="646331"/>
          </a:xfrm>
        </p:grpSpPr>
        <p:sp>
          <p:nvSpPr>
            <p:cNvPr id="6" name="Rectangle 5"/>
            <p:cNvSpPr/>
            <p:nvPr/>
          </p:nvSpPr>
          <p:spPr>
            <a:xfrm>
              <a:off x="6850985" y="5401847"/>
              <a:ext cx="1957587" cy="646331"/>
            </a:xfrm>
            <a:prstGeom prst="rect">
              <a:avLst/>
            </a:prstGeom>
            <a:ln>
              <a:solidFill>
                <a:schemeClr val="accent6"/>
              </a:solidFill>
            </a:ln>
            <a:effectLst>
              <a:glow rad="101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wrap="none">
              <a:spAutoFit/>
            </a:bodyPr>
            <a:lstStyle/>
            <a:p>
              <a:r>
                <a:rPr lang="en-US" dirty="0" err="1" smtClean="0">
                  <a:solidFill>
                    <a:srgbClr val="000000"/>
                  </a:solidFill>
                  <a:highlight>
                    <a:srgbClr val="FFFFFF"/>
                  </a:highlight>
                  <a:latin typeface="Consolas" panose="020B0609020204030204" pitchFamily="49" charset="0"/>
                </a:rPr>
                <a:t>mov</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rcx</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rcx</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call [</a:t>
              </a:r>
              <a:r>
                <a:rPr lang="en-US" dirty="0" err="1" smtClean="0">
                  <a:solidFill>
                    <a:srgbClr val="000000"/>
                  </a:solidFill>
                  <a:highlight>
                    <a:srgbClr val="FFFFFF"/>
                  </a:highlight>
                  <a:latin typeface="Consolas" panose="020B0609020204030204" pitchFamily="49" charset="0"/>
                </a:rPr>
                <a:t>rcx</a:t>
              </a:r>
              <a:r>
                <a:rPr lang="en-US" dirty="0" smtClean="0">
                  <a:solidFill>
                    <a:srgbClr val="000000"/>
                  </a:solidFill>
                  <a:highlight>
                    <a:srgbClr val="FFFFFF"/>
                  </a:highlight>
                  <a:latin typeface="Consolas" panose="020B0609020204030204" pitchFamily="49" charset="0"/>
                </a:rPr>
                <a:t>]</a:t>
              </a:r>
              <a:endParaRPr lang="en-US" dirty="0"/>
            </a:p>
          </p:txBody>
        </p:sp>
        <p:cxnSp>
          <p:nvCxnSpPr>
            <p:cNvPr id="36" name="Straight Arrow Connector 35"/>
            <p:cNvCxnSpPr/>
            <p:nvPr/>
          </p:nvCxnSpPr>
          <p:spPr>
            <a:xfrm flipH="1">
              <a:off x="3403894" y="5697516"/>
              <a:ext cx="3382751" cy="0"/>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0B32B47A-AB8C-4425-BBE2-2EEFC41D3BFC}" type="slidenum">
              <a:rPr lang="en-US" smtClean="0"/>
              <a:t>24</a:t>
            </a:fld>
            <a:endParaRPr lang="en-US"/>
          </a:p>
        </p:txBody>
      </p:sp>
    </p:spTree>
    <p:extLst>
      <p:ext uri="{BB962C8B-B14F-4D97-AF65-F5344CB8AC3E}">
        <p14:creationId xmlns:p14="http://schemas.microsoft.com/office/powerpoint/2010/main" val="226940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What are we awaiting upon?</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3" name="Rectangle 2"/>
          <p:cNvSpPr/>
          <p:nvPr/>
        </p:nvSpPr>
        <p:spPr>
          <a:xfrm>
            <a:off x="780716" y="1518143"/>
            <a:ext cx="8085221" cy="3139321"/>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for</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bytesRead;</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(total &lt;= 0 || bytesRead == 0)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p:txBody>
      </p:sp>
      <p:cxnSp>
        <p:nvCxnSpPr>
          <p:cNvPr id="8" name="Straight Connector 7"/>
          <p:cNvCxnSpPr/>
          <p:nvPr/>
        </p:nvCxnSpPr>
        <p:spPr>
          <a:xfrm>
            <a:off x="4735772" y="3531660"/>
            <a:ext cx="346653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653050" y="2702257"/>
            <a:ext cx="3928281" cy="1281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183039" y="2763672"/>
            <a:ext cx="4053873" cy="2689911"/>
            <a:chOff x="4189863" y="2784144"/>
            <a:chExt cx="4053873" cy="2689911"/>
          </a:xfrm>
        </p:grpSpPr>
        <p:sp>
          <p:nvSpPr>
            <p:cNvPr id="13" name="Oval 12"/>
            <p:cNvSpPr/>
            <p:nvPr/>
          </p:nvSpPr>
          <p:spPr>
            <a:xfrm>
              <a:off x="4189863" y="4374445"/>
              <a:ext cx="4053873" cy="1099610"/>
            </a:xfrm>
            <a:prstGeom prst="ellipse">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Satisfies Awaitable Requirements</a:t>
              </a:r>
              <a:endParaRPr lang="en-US" sz="2400" dirty="0"/>
            </a:p>
          </p:txBody>
        </p:sp>
        <p:cxnSp>
          <p:nvCxnSpPr>
            <p:cNvPr id="14" name="Straight Arrow Connector 13"/>
            <p:cNvCxnSpPr/>
            <p:nvPr/>
          </p:nvCxnSpPr>
          <p:spPr>
            <a:xfrm flipH="1" flipV="1">
              <a:off x="4681182" y="2784144"/>
              <a:ext cx="1315619" cy="15903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774426" y="3587484"/>
              <a:ext cx="438419" cy="7869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0B32B47A-AB8C-4425-BBE2-2EEFC41D3BFC}" type="slidenum">
              <a:rPr lang="en-US" smtClean="0"/>
              <a:t>25</a:t>
            </a:fld>
            <a:endParaRPr lang="en-US"/>
          </a:p>
        </p:txBody>
      </p:sp>
    </p:spTree>
    <p:extLst>
      <p:ext uri="{BB962C8B-B14F-4D97-AF65-F5344CB8AC3E}">
        <p14:creationId xmlns:p14="http://schemas.microsoft.com/office/powerpoint/2010/main" val="330470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0" y="0"/>
            <a:ext cx="5144840" cy="914400"/>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2 x 2 x 2</a:t>
            </a:r>
          </a:p>
        </p:txBody>
      </p:sp>
      <p:sp>
        <p:nvSpPr>
          <p:cNvPr id="3" name="Content Placeholder 2"/>
          <p:cNvSpPr>
            <a:spLocks noGrp="1"/>
          </p:cNvSpPr>
          <p:nvPr>
            <p:ph sz="half" idx="1"/>
          </p:nvPr>
        </p:nvSpPr>
        <p:spPr>
          <a:xfrm>
            <a:off x="1610558" y="871631"/>
            <a:ext cx="6160168" cy="5122794"/>
          </a:xfrm>
        </p:spPr>
        <p:txBody>
          <a:bodyPr>
            <a:noAutofit/>
          </a:bodyPr>
          <a:lstStyle/>
          <a:p>
            <a:r>
              <a:rPr lang="en-US" sz="3600" dirty="0"/>
              <a:t>Two new keywords</a:t>
            </a:r>
          </a:p>
          <a:p>
            <a:pPr lvl="1"/>
            <a:r>
              <a:rPr lang="en-US" sz="3600" b="1" dirty="0"/>
              <a:t>await</a:t>
            </a:r>
          </a:p>
          <a:p>
            <a:pPr lvl="1"/>
            <a:r>
              <a:rPr lang="en-US" sz="3600" b="1" dirty="0" smtClean="0"/>
              <a:t>yield </a:t>
            </a:r>
            <a:r>
              <a:rPr lang="en-US" sz="3600" dirty="0"/>
              <a:t/>
            </a:r>
            <a:br>
              <a:rPr lang="en-US" sz="3600" dirty="0"/>
            </a:br>
            <a:r>
              <a:rPr lang="en-US" sz="2000" dirty="0" smtClean="0"/>
              <a:t>syntactic sugar for: </a:t>
            </a:r>
            <a:r>
              <a:rPr lang="en-US" sz="2000" b="1" dirty="0" smtClean="0"/>
              <a:t>await</a:t>
            </a:r>
            <a:r>
              <a:rPr lang="en-US" sz="2000" dirty="0" smtClean="0"/>
              <a:t> $</a:t>
            </a:r>
            <a:r>
              <a:rPr lang="en-US" sz="2000" dirty="0" err="1" smtClean="0"/>
              <a:t>p.yield_value</a:t>
            </a:r>
            <a:r>
              <a:rPr lang="en-US" sz="2000" dirty="0" smtClean="0"/>
              <a:t>(</a:t>
            </a:r>
            <a:r>
              <a:rPr lang="en-US" sz="2000" dirty="0" err="1" smtClean="0"/>
              <a:t>expr</a:t>
            </a:r>
            <a:r>
              <a:rPr lang="en-US" sz="2000" dirty="0" smtClean="0"/>
              <a:t>)</a:t>
            </a:r>
            <a:endParaRPr lang="en-US" sz="3600" dirty="0"/>
          </a:p>
          <a:p>
            <a:r>
              <a:rPr lang="en-US" sz="3600" dirty="0"/>
              <a:t>Two new concepts</a:t>
            </a:r>
          </a:p>
          <a:p>
            <a:pPr lvl="1"/>
            <a:r>
              <a:rPr lang="en-US" sz="3600" dirty="0"/>
              <a:t>Awaitable</a:t>
            </a:r>
          </a:p>
          <a:p>
            <a:pPr lvl="1"/>
            <a:r>
              <a:rPr lang="en-US" sz="3600" dirty="0"/>
              <a:t>Coroutine Promise</a:t>
            </a:r>
          </a:p>
          <a:p>
            <a:r>
              <a:rPr lang="en-US" sz="4000" dirty="0"/>
              <a:t>Two </a:t>
            </a:r>
            <a:r>
              <a:rPr lang="en-US" sz="4000" dirty="0" smtClean="0"/>
              <a:t>library </a:t>
            </a:r>
            <a:r>
              <a:rPr lang="en-US" sz="4000" dirty="0"/>
              <a:t>types</a:t>
            </a:r>
          </a:p>
          <a:p>
            <a:pPr lvl="1"/>
            <a:r>
              <a:rPr lang="en-US" sz="3200" dirty="0" err="1" smtClean="0"/>
              <a:t>coroutine_handle</a:t>
            </a:r>
            <a:endParaRPr lang="en-US" sz="3200" dirty="0"/>
          </a:p>
          <a:p>
            <a:pPr lvl="1"/>
            <a:r>
              <a:rPr lang="en-US" sz="3200" dirty="0" err="1" smtClean="0"/>
              <a:t>coroutine_traits</a:t>
            </a:r>
            <a:endParaRPr lang="en-US" sz="3200"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26</a:t>
            </a:fld>
            <a:endParaRPr lang="en-US"/>
          </a:p>
        </p:txBody>
      </p:sp>
      <p:cxnSp>
        <p:nvCxnSpPr>
          <p:cNvPr id="8" name="Straight Connector 7"/>
          <p:cNvCxnSpPr/>
          <p:nvPr/>
        </p:nvCxnSpPr>
        <p:spPr>
          <a:xfrm>
            <a:off x="2402430" y="3941575"/>
            <a:ext cx="1862879" cy="1135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43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40" y="243989"/>
            <a:ext cx="7886700" cy="677963"/>
          </a:xfrm>
        </p:spPr>
        <p:txBody>
          <a:bodyPr>
            <a:normAutofit/>
          </a:bodyPr>
          <a:lstStyle/>
          <a:p>
            <a:r>
              <a:rPr lang="en-US" sz="3600" dirty="0" smtClean="0"/>
              <a:t>Awaitable – Concept of the Future&lt;T&gt;</a:t>
            </a:r>
            <a:endParaRPr lang="en-US" sz="3600" dirty="0"/>
          </a:p>
        </p:txBody>
      </p:sp>
      <p:sp>
        <p:nvSpPr>
          <p:cNvPr id="34" name="Footer Placeholder 33"/>
          <p:cNvSpPr>
            <a:spLocks noGrp="1"/>
          </p:cNvSpPr>
          <p:nvPr>
            <p:ph type="ftr" sz="quarter" idx="11"/>
          </p:nvPr>
        </p:nvSpPr>
        <p:spPr/>
        <p:txBody>
          <a:bodyPr/>
          <a:lstStyle/>
          <a:p>
            <a:r>
              <a:rPr lang="en-US" smtClean="0"/>
              <a:t>Urbana 2014 • N4134 await 2.0 (full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27</a:t>
            </a:fld>
            <a:endParaRPr lang="en-US"/>
          </a:p>
        </p:txBody>
      </p:sp>
      <p:sp>
        <p:nvSpPr>
          <p:cNvPr id="22" name="TextBox 21"/>
          <p:cNvSpPr txBox="1"/>
          <p:nvPr/>
        </p:nvSpPr>
        <p:spPr>
          <a:xfrm>
            <a:off x="6853275" y="2033501"/>
            <a:ext cx="1540037" cy="577081"/>
          </a:xfrm>
          <a:prstGeom prst="rect">
            <a:avLst/>
          </a:prstGeom>
          <a:noFill/>
        </p:spPr>
        <p:txBody>
          <a:bodyPr wrap="none" rtlCol="0">
            <a:spAutoFit/>
          </a:bodyPr>
          <a:lstStyle/>
          <a:p>
            <a:r>
              <a:rPr lang="en-US" dirty="0"/>
              <a:t>.await_ready()</a:t>
            </a:r>
            <a:br>
              <a:rPr lang="en-US" dirty="0"/>
            </a:br>
            <a:r>
              <a:rPr lang="en-US" sz="1350" dirty="0">
                <a:latin typeface="Consolas" panose="020B0609020204030204" pitchFamily="49" charset="0"/>
                <a:cs typeface="Consolas" panose="020B0609020204030204" pitchFamily="49" charset="0"/>
              </a:rPr>
              <a:t>F&lt;T&gt; → bool</a:t>
            </a:r>
            <a:endParaRPr lang="en-US" dirty="0">
              <a:latin typeface="Consolas" panose="020B0609020204030204" pitchFamily="49" charset="0"/>
              <a:cs typeface="Consolas" panose="020B0609020204030204" pitchFamily="49" charset="0"/>
            </a:endParaRPr>
          </a:p>
        </p:txBody>
      </p:sp>
      <p:sp>
        <p:nvSpPr>
          <p:cNvPr id="23" name="TextBox 22"/>
          <p:cNvSpPr txBox="1"/>
          <p:nvPr/>
        </p:nvSpPr>
        <p:spPr>
          <a:xfrm>
            <a:off x="6853275" y="3090659"/>
            <a:ext cx="2012730" cy="577081"/>
          </a:xfrm>
          <a:prstGeom prst="rect">
            <a:avLst/>
          </a:prstGeom>
          <a:noFill/>
        </p:spPr>
        <p:txBody>
          <a:bodyPr wrap="none" rtlCol="0">
            <a:spAutoFit/>
          </a:bodyPr>
          <a:lstStyle/>
          <a:p>
            <a:r>
              <a:rPr lang="en-US" dirty="0"/>
              <a:t>.await_suspend(</a:t>
            </a:r>
            <a:r>
              <a:rPr lang="en-US" dirty="0" err="1"/>
              <a:t>cb</a:t>
            </a:r>
            <a:r>
              <a:rPr lang="en-US" dirty="0"/>
              <a:t>)</a:t>
            </a:r>
            <a:br>
              <a:rPr lang="en-US" dirty="0"/>
            </a:br>
            <a:r>
              <a:rPr lang="en-US" sz="1350" dirty="0">
                <a:latin typeface="Consolas" panose="020B0609020204030204" pitchFamily="49" charset="0"/>
                <a:cs typeface="Consolas" panose="020B0609020204030204" pitchFamily="49" charset="0"/>
              </a:rPr>
              <a:t>F&lt;T&gt; x </a:t>
            </a:r>
            <a:r>
              <a:rPr lang="en-US" sz="1350" dirty="0" err="1">
                <a:latin typeface="Consolas" panose="020B0609020204030204" pitchFamily="49" charset="0"/>
                <a:cs typeface="Consolas" panose="020B0609020204030204" pitchFamily="49" charset="0"/>
              </a:rPr>
              <a:t>Fn</a:t>
            </a:r>
            <a:r>
              <a:rPr lang="en-US" sz="1350" dirty="0">
                <a:latin typeface="Consolas" panose="020B0609020204030204" pitchFamily="49" charset="0"/>
                <a:cs typeface="Consolas" panose="020B0609020204030204" pitchFamily="49" charset="0"/>
              </a:rPr>
              <a:t> → void</a:t>
            </a:r>
            <a:endParaRPr lang="en-US" dirty="0"/>
          </a:p>
        </p:txBody>
      </p:sp>
      <p:sp>
        <p:nvSpPr>
          <p:cNvPr id="24" name="TextBox 23"/>
          <p:cNvSpPr txBox="1"/>
          <p:nvPr/>
        </p:nvSpPr>
        <p:spPr>
          <a:xfrm>
            <a:off x="6853275" y="4203418"/>
            <a:ext cx="1714765" cy="577081"/>
          </a:xfrm>
          <a:prstGeom prst="rect">
            <a:avLst/>
          </a:prstGeom>
          <a:noFill/>
        </p:spPr>
        <p:txBody>
          <a:bodyPr wrap="none" rtlCol="0">
            <a:spAutoFit/>
          </a:bodyPr>
          <a:lstStyle/>
          <a:p>
            <a:r>
              <a:rPr lang="en-US" dirty="0"/>
              <a:t>.await_resume()</a:t>
            </a:r>
            <a:br>
              <a:rPr lang="en-US" dirty="0"/>
            </a:br>
            <a:r>
              <a:rPr lang="en-US" sz="1350" dirty="0">
                <a:latin typeface="Consolas" panose="020B0609020204030204" pitchFamily="49" charset="0"/>
                <a:cs typeface="Consolas" panose="020B0609020204030204" pitchFamily="49" charset="0"/>
              </a:rPr>
              <a:t>F&lt;T&gt; → T</a:t>
            </a:r>
            <a:endParaRPr lang="en-US" dirty="0"/>
          </a:p>
        </p:txBody>
      </p:sp>
      <p:grpSp>
        <p:nvGrpSpPr>
          <p:cNvPr id="29" name="Group 28"/>
          <p:cNvGrpSpPr/>
          <p:nvPr/>
        </p:nvGrpSpPr>
        <p:grpSpPr>
          <a:xfrm>
            <a:off x="889462" y="1739877"/>
            <a:ext cx="5831378" cy="617821"/>
            <a:chOff x="1185949" y="1176835"/>
            <a:chExt cx="7775171" cy="823761"/>
          </a:xfrm>
        </p:grpSpPr>
        <p:grpSp>
          <p:nvGrpSpPr>
            <p:cNvPr id="10" name="Group 9"/>
            <p:cNvGrpSpPr/>
            <p:nvPr/>
          </p:nvGrpSpPr>
          <p:grpSpPr>
            <a:xfrm>
              <a:off x="1185949" y="1176835"/>
              <a:ext cx="7775171" cy="823761"/>
              <a:chOff x="1185949" y="1176835"/>
              <a:chExt cx="7775171" cy="823761"/>
            </a:xfrm>
          </p:grpSpPr>
          <p:cxnSp>
            <p:nvCxnSpPr>
              <p:cNvPr id="4" name="Straight Arrow Connector 3"/>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754283" y="1856509"/>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7" name="Straight Arrow Connector 6"/>
              <p:cNvCxnSpPr/>
              <p:nvPr/>
            </p:nvCxnSpPr>
            <p:spPr>
              <a:xfrm>
                <a:off x="4677295" y="154616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28454" y="1176835"/>
                <a:ext cx="961289" cy="400109"/>
              </a:xfrm>
              <a:prstGeom prst="rect">
                <a:avLst/>
              </a:prstGeom>
              <a:noFill/>
            </p:spPr>
            <p:txBody>
              <a:bodyPr wrap="none" rtlCol="0">
                <a:spAutoFit/>
              </a:bodyPr>
              <a:lstStyle/>
              <a:p>
                <a:r>
                  <a:rPr lang="en-US" sz="1350" dirty="0"/>
                  <a:t>Present</a:t>
                </a:r>
              </a:p>
            </p:txBody>
          </p:sp>
        </p:grpSp>
        <p:sp>
          <p:nvSpPr>
            <p:cNvPr id="26" name="TextBox 25"/>
            <p:cNvSpPr txBox="1"/>
            <p:nvPr/>
          </p:nvSpPr>
          <p:spPr>
            <a:xfrm>
              <a:off x="2675118" y="1518460"/>
              <a:ext cx="359501" cy="400109"/>
            </a:xfrm>
            <a:prstGeom prst="rect">
              <a:avLst/>
            </a:prstGeom>
            <a:noFill/>
          </p:spPr>
          <p:txBody>
            <a:bodyPr wrap="none" rtlCol="0">
              <a:spAutoFit/>
            </a:bodyPr>
            <a:lstStyle/>
            <a:p>
              <a:r>
                <a:rPr lang="en-US" sz="1350" dirty="0"/>
                <a:t>T</a:t>
              </a:r>
            </a:p>
          </p:txBody>
        </p:sp>
      </p:grpSp>
      <p:grpSp>
        <p:nvGrpSpPr>
          <p:cNvPr id="30" name="Group 29"/>
          <p:cNvGrpSpPr/>
          <p:nvPr/>
        </p:nvGrpSpPr>
        <p:grpSpPr>
          <a:xfrm>
            <a:off x="889462" y="2772732"/>
            <a:ext cx="5831378" cy="599117"/>
            <a:chOff x="1185949" y="2553976"/>
            <a:chExt cx="7775171" cy="798822"/>
          </a:xfrm>
        </p:grpSpPr>
        <p:grpSp>
          <p:nvGrpSpPr>
            <p:cNvPr id="12" name="Group 11"/>
            <p:cNvGrpSpPr/>
            <p:nvPr/>
          </p:nvGrpSpPr>
          <p:grpSpPr>
            <a:xfrm>
              <a:off x="1185949" y="2553976"/>
              <a:ext cx="7775171" cy="798822"/>
              <a:chOff x="1185949" y="1176835"/>
              <a:chExt cx="7775171" cy="798822"/>
            </a:xfrm>
          </p:grpSpPr>
          <p:cxnSp>
            <p:nvCxnSpPr>
              <p:cNvPr id="13" name="Straight Arrow Connector 12"/>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52159" y="1831570"/>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5" name="Straight Arrow Connector 14"/>
              <p:cNvCxnSpPr/>
              <p:nvPr/>
            </p:nvCxnSpPr>
            <p:spPr>
              <a:xfrm>
                <a:off x="4677295" y="154616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28454" y="1176835"/>
                <a:ext cx="961289" cy="400109"/>
              </a:xfrm>
              <a:prstGeom prst="rect">
                <a:avLst/>
              </a:prstGeom>
              <a:noFill/>
            </p:spPr>
            <p:txBody>
              <a:bodyPr wrap="none" rtlCol="0">
                <a:spAutoFit/>
              </a:bodyPr>
              <a:lstStyle/>
              <a:p>
                <a:r>
                  <a:rPr lang="en-US" sz="1350" dirty="0"/>
                  <a:t>Present</a:t>
                </a:r>
              </a:p>
            </p:txBody>
          </p:sp>
        </p:grpSp>
        <p:sp>
          <p:nvSpPr>
            <p:cNvPr id="27" name="TextBox 26"/>
            <p:cNvSpPr txBox="1"/>
            <p:nvPr/>
          </p:nvSpPr>
          <p:spPr>
            <a:xfrm>
              <a:off x="5759140" y="2833836"/>
              <a:ext cx="359501" cy="400109"/>
            </a:xfrm>
            <a:prstGeom prst="rect">
              <a:avLst/>
            </a:prstGeom>
            <a:noFill/>
          </p:spPr>
          <p:txBody>
            <a:bodyPr wrap="none" rtlCol="0">
              <a:spAutoFit/>
            </a:bodyPr>
            <a:lstStyle/>
            <a:p>
              <a:r>
                <a:rPr lang="en-US" sz="1350" dirty="0"/>
                <a:t>T</a:t>
              </a:r>
            </a:p>
          </p:txBody>
        </p:sp>
      </p:grpSp>
      <p:grpSp>
        <p:nvGrpSpPr>
          <p:cNvPr id="31" name="Group 30"/>
          <p:cNvGrpSpPr/>
          <p:nvPr/>
        </p:nvGrpSpPr>
        <p:grpSpPr>
          <a:xfrm>
            <a:off x="889462" y="3831460"/>
            <a:ext cx="5831378" cy="1017459"/>
            <a:chOff x="1185949" y="4124635"/>
            <a:chExt cx="7775171" cy="1356611"/>
          </a:xfrm>
        </p:grpSpPr>
        <p:grpSp>
          <p:nvGrpSpPr>
            <p:cNvPr id="17" name="Group 16"/>
            <p:cNvGrpSpPr/>
            <p:nvPr/>
          </p:nvGrpSpPr>
          <p:grpSpPr>
            <a:xfrm>
              <a:off x="1185949" y="4124635"/>
              <a:ext cx="7775171" cy="881952"/>
              <a:chOff x="1185949" y="1093705"/>
              <a:chExt cx="7775171" cy="881952"/>
            </a:xfrm>
          </p:grpSpPr>
          <p:cxnSp>
            <p:nvCxnSpPr>
              <p:cNvPr id="18" name="Straight Arrow Connector 17"/>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852159" y="1831570"/>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0" name="Straight Arrow Connector 19"/>
              <p:cNvCxnSpPr/>
              <p:nvPr/>
            </p:nvCxnSpPr>
            <p:spPr>
              <a:xfrm>
                <a:off x="5907578" y="146303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58737" y="1093705"/>
                <a:ext cx="961289" cy="400109"/>
              </a:xfrm>
              <a:prstGeom prst="rect">
                <a:avLst/>
              </a:prstGeom>
              <a:noFill/>
            </p:spPr>
            <p:txBody>
              <a:bodyPr wrap="none" rtlCol="0">
                <a:spAutoFit/>
              </a:bodyPr>
              <a:lstStyle/>
              <a:p>
                <a:r>
                  <a:rPr lang="en-US" sz="1350" dirty="0"/>
                  <a:t>Present</a:t>
                </a:r>
              </a:p>
            </p:txBody>
          </p:sp>
        </p:grpSp>
        <p:sp>
          <p:nvSpPr>
            <p:cNvPr id="28" name="TextBox 27"/>
            <p:cNvSpPr txBox="1"/>
            <p:nvPr/>
          </p:nvSpPr>
          <p:spPr>
            <a:xfrm>
              <a:off x="5759140" y="5081137"/>
              <a:ext cx="359501" cy="400109"/>
            </a:xfrm>
            <a:prstGeom prst="rect">
              <a:avLst/>
            </a:prstGeom>
            <a:noFill/>
          </p:spPr>
          <p:txBody>
            <a:bodyPr wrap="none" rtlCol="0">
              <a:spAutoFit/>
            </a:bodyPr>
            <a:lstStyle/>
            <a:p>
              <a:r>
                <a:rPr lang="en-US" sz="1350" dirty="0"/>
                <a:t>T</a:t>
              </a:r>
            </a:p>
          </p:txBody>
        </p:sp>
      </p:grpSp>
      <p:sp>
        <p:nvSpPr>
          <p:cNvPr id="32" name="Rectangle 31"/>
          <p:cNvSpPr/>
          <p:nvPr/>
        </p:nvSpPr>
        <p:spPr>
          <a:xfrm>
            <a:off x="2431456" y="5391925"/>
            <a:ext cx="3730508" cy="369332"/>
          </a:xfrm>
          <a:prstGeom prst="rect">
            <a:avLst/>
          </a:prstGeom>
        </p:spPr>
        <p:txBody>
          <a:bodyPr wrap="none">
            <a:spAutoFit/>
          </a:bodyPr>
          <a:lstStyle/>
          <a:p>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expr</a:t>
            </a:r>
            <a:r>
              <a:rPr lang="en-US" dirty="0">
                <a:solidFill>
                  <a:srgbClr val="000000"/>
                </a:solidFill>
                <a:highlight>
                  <a:srgbClr val="FFFFFF"/>
                </a:highlight>
                <a:latin typeface="Consolas" panose="020B0609020204030204" pitchFamily="49" charset="0"/>
              </a:rPr>
              <a:t>-of-awaitable-type</a:t>
            </a:r>
            <a:endParaRPr lang="en-US" dirty="0"/>
          </a:p>
        </p:txBody>
      </p:sp>
    </p:spTree>
    <p:extLst>
      <p:ext uri="{BB962C8B-B14F-4D97-AF65-F5344CB8AC3E}">
        <p14:creationId xmlns:p14="http://schemas.microsoft.com/office/powerpoint/2010/main" val="118552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51" y="132675"/>
            <a:ext cx="4383641" cy="677963"/>
          </a:xfrm>
        </p:spPr>
        <p:txBody>
          <a:bodyPr>
            <a:normAutofit/>
          </a:bodyPr>
          <a:lstStyle/>
          <a:p>
            <a:r>
              <a:rPr lang="en-US" sz="3600" dirty="0" smtClean="0"/>
              <a:t>Awaitable: Read (2/2)</a:t>
            </a:r>
            <a:endParaRPr lang="en-US" sz="3600" dirty="0"/>
          </a:p>
        </p:txBody>
      </p:sp>
      <p:sp>
        <p:nvSpPr>
          <p:cNvPr id="34" name="Footer Placeholder 33"/>
          <p:cNvSpPr>
            <a:spLocks noGrp="1"/>
          </p:cNvSpPr>
          <p:nvPr>
            <p:ph type="ftr" sz="quarter" idx="11"/>
          </p:nvPr>
        </p:nvSpPr>
        <p:spPr/>
        <p:txBody>
          <a:bodyPr/>
          <a:lstStyle/>
          <a:p>
            <a:r>
              <a:rPr lang="en-US" smtClean="0"/>
              <a:t>Urbana 2014 • N4134 await 2.0 (full deck)</a:t>
            </a:r>
            <a:endParaRPr lang="en-US" dirty="0"/>
          </a:p>
        </p:txBody>
      </p:sp>
      <p:sp>
        <p:nvSpPr>
          <p:cNvPr id="4" name="Rectangle 3"/>
          <p:cNvSpPr/>
          <p:nvPr/>
        </p:nvSpPr>
        <p:spPr>
          <a:xfrm>
            <a:off x="309363" y="843654"/>
            <a:ext cx="8630653" cy="5909310"/>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auto</a:t>
            </a:r>
            <a:r>
              <a:rPr lang="en-US" dirty="0" smtClean="0">
                <a:solidFill>
                  <a:srgbClr val="000000"/>
                </a:solidFill>
                <a:highlight>
                  <a:srgbClr val="FFFFFF"/>
                </a:highlight>
                <a:latin typeface="Consolas" panose="020B0609020204030204" pitchFamily="49" charset="0"/>
              </a:rPr>
              <a:t> Connection::Read(</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bytes</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struct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awaiter: </a:t>
            </a:r>
            <a:r>
              <a:rPr lang="en-US" dirty="0" err="1">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size_t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size;</a:t>
            </a:r>
          </a:p>
          <a:p>
            <a:r>
              <a:rPr lang="en-US" dirty="0" smtClean="0">
                <a:solidFill>
                  <a:srgbClr val="000000"/>
                </a:solidFill>
                <a:highlight>
                  <a:srgbClr val="FFFFFF"/>
                </a:highlight>
                <a:latin typeface="Consolas" panose="020B0609020204030204" pitchFamily="49" charset="0"/>
              </a:rPr>
              <a:t>      Connection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my;</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await_ready() </a:t>
            </a:r>
            <a:r>
              <a:rPr lang="en-US" dirty="0">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Invoke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(my-</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err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 </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(my-</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smtClean="0">
                <a:solidFill>
                  <a:schemeClr val="bg1">
                    <a:lumMod val="65000"/>
                  </a:schemeClr>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throw </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(err);}</a:t>
            </a:r>
          </a:p>
          <a:p>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int</a:t>
            </a:r>
            <a:r>
              <a:rPr lang="en-US" dirty="0" smtClean="0">
                <a:solidFill>
                  <a:srgbClr val="000000"/>
                </a:solidFill>
                <a:highlight>
                  <a:srgbClr val="FFFFFF"/>
                </a:highlight>
                <a:latin typeface="Consolas" panose="020B0609020204030204" pitchFamily="49" charset="0"/>
              </a:rPr>
              <a:t> await_resume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B0F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throw </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B0F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awaiter{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bytes,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p>
        </p:txBody>
      </p:sp>
      <p:sp>
        <p:nvSpPr>
          <p:cNvPr id="3" name="Slide Number Placeholder 2"/>
          <p:cNvSpPr>
            <a:spLocks noGrp="1"/>
          </p:cNvSpPr>
          <p:nvPr>
            <p:ph type="sldNum" sz="quarter" idx="12"/>
          </p:nvPr>
        </p:nvSpPr>
        <p:spPr/>
        <p:txBody>
          <a:bodyPr/>
          <a:lstStyle/>
          <a:p>
            <a:fld id="{0B32B47A-AB8C-4425-BBE2-2EEFC41D3BFC}" type="slidenum">
              <a:rPr lang="en-US" smtClean="0"/>
              <a:t>28</a:t>
            </a:fld>
            <a:endParaRPr lang="en-US"/>
          </a:p>
        </p:txBody>
      </p:sp>
    </p:spTree>
    <p:extLst>
      <p:ext uri="{BB962C8B-B14F-4D97-AF65-F5344CB8AC3E}">
        <p14:creationId xmlns:p14="http://schemas.microsoft.com/office/powerpoint/2010/main" val="6608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9" name="Left Brace 8"/>
          <p:cNvSpPr/>
          <p:nvPr/>
        </p:nvSpPr>
        <p:spPr>
          <a:xfrm>
            <a:off x="1562668" y="1484926"/>
            <a:ext cx="271421" cy="2657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4023" y="3136803"/>
            <a:ext cx="776366" cy="646331"/>
          </a:xfrm>
          <a:prstGeom prst="rect">
            <a:avLst/>
          </a:prstGeom>
          <a:noFill/>
        </p:spPr>
        <p:txBody>
          <a:bodyPr wrap="none" rtlCol="0">
            <a:spAutoFit/>
          </a:bodyPr>
          <a:lstStyle/>
          <a:p>
            <a:r>
              <a:rPr lang="en-US" dirty="0" smtClean="0"/>
              <a:t>Bigger</a:t>
            </a:r>
          </a:p>
          <a:p>
            <a:r>
              <a:rPr lang="en-US" dirty="0" smtClean="0"/>
              <a:t>Pricier</a:t>
            </a:r>
          </a:p>
        </p:txBody>
      </p:sp>
      <p:sp>
        <p:nvSpPr>
          <p:cNvPr id="22" name="TextBox 21"/>
          <p:cNvSpPr txBox="1"/>
          <p:nvPr/>
        </p:nvSpPr>
        <p:spPr>
          <a:xfrm>
            <a:off x="7592168" y="3188401"/>
            <a:ext cx="973343" cy="646331"/>
          </a:xfrm>
          <a:prstGeom prst="rect">
            <a:avLst/>
          </a:prstGeom>
          <a:noFill/>
        </p:spPr>
        <p:txBody>
          <a:bodyPr wrap="none" rtlCol="0">
            <a:spAutoFit/>
          </a:bodyPr>
          <a:lstStyle/>
          <a:p>
            <a:r>
              <a:rPr lang="en-US" dirty="0" smtClean="0"/>
              <a:t>Smaller</a:t>
            </a:r>
          </a:p>
          <a:p>
            <a:r>
              <a:rPr lang="en-US" dirty="0" smtClean="0"/>
              <a:t>Cheaper</a:t>
            </a:r>
            <a:endParaRPr lang="en-US" dirty="0"/>
          </a:p>
        </p:txBody>
      </p:sp>
      <p:sp>
        <p:nvSpPr>
          <p:cNvPr id="3" name="Right Brace 2"/>
          <p:cNvSpPr/>
          <p:nvPr/>
        </p:nvSpPr>
        <p:spPr>
          <a:xfrm>
            <a:off x="7320486" y="2846922"/>
            <a:ext cx="144839" cy="1295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0B32B47A-AB8C-4425-BBE2-2EEFC41D3BFC}" type="slidenum">
              <a:rPr lang="en-US" smtClean="0"/>
              <a:t>29</a:t>
            </a:fld>
            <a:endParaRPr lang="en-US"/>
          </a:p>
        </p:txBody>
      </p:sp>
    </p:spTree>
    <p:extLst>
      <p:ext uri="{BB962C8B-B14F-4D97-AF65-F5344CB8AC3E}">
        <p14:creationId xmlns:p14="http://schemas.microsoft.com/office/powerpoint/2010/main" val="3621723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63"/>
            <a:ext cx="7886700" cy="994172"/>
          </a:xfrm>
        </p:spPr>
        <p:txBody>
          <a:bodyPr/>
          <a:lstStyle/>
          <a:p>
            <a:pPr algn="ctr"/>
            <a:r>
              <a:rPr lang="en-US" dirty="0" smtClean="0"/>
              <a:t>N4134: Design Objectives</a:t>
            </a:r>
            <a:endParaRPr lang="en-US" dirty="0"/>
          </a:p>
        </p:txBody>
      </p:sp>
      <p:sp>
        <p:nvSpPr>
          <p:cNvPr id="7" name="Content Placeholder 6"/>
          <p:cNvSpPr>
            <a:spLocks noGrp="1"/>
          </p:cNvSpPr>
          <p:nvPr>
            <p:ph sz="half" idx="1"/>
          </p:nvPr>
        </p:nvSpPr>
        <p:spPr>
          <a:xfrm>
            <a:off x="1090863" y="1861105"/>
            <a:ext cx="6746142" cy="3459905"/>
          </a:xfrm>
        </p:spPr>
        <p:txBody>
          <a:bodyPr>
            <a:normAutofit/>
          </a:bodyPr>
          <a:lstStyle/>
          <a:p>
            <a:pPr lvl="0"/>
            <a:r>
              <a:rPr lang="en-US" sz="3000" dirty="0"/>
              <a:t>Scalable (1,000,000,000)</a:t>
            </a:r>
          </a:p>
          <a:p>
            <a:pPr lvl="0"/>
            <a:r>
              <a:rPr lang="en-US" sz="3000" dirty="0"/>
              <a:t>Suspend/Resume ≤ Function Call</a:t>
            </a:r>
          </a:p>
          <a:p>
            <a:pPr lvl="0"/>
            <a:r>
              <a:rPr lang="en-US" sz="3000" dirty="0" smtClean="0"/>
              <a:t>Zero-overhead </a:t>
            </a:r>
            <a:r>
              <a:rPr lang="en-US" sz="3000" dirty="0" err="1" smtClean="0"/>
              <a:t>interop</a:t>
            </a:r>
            <a:r>
              <a:rPr lang="en-US" sz="3000" dirty="0" smtClean="0"/>
              <a:t> with C/Hardware</a:t>
            </a:r>
            <a:endParaRPr lang="en-US" sz="3000" b="1" u="sng" dirty="0"/>
          </a:p>
          <a:p>
            <a:pPr lvl="0"/>
            <a:r>
              <a:rPr lang="en-US" sz="3000" dirty="0" smtClean="0"/>
              <a:t>Extensible and seamless </a:t>
            </a:r>
            <a:r>
              <a:rPr lang="en-US" sz="3000" dirty="0" err="1" smtClean="0"/>
              <a:t>interop</a:t>
            </a:r>
            <a:r>
              <a:rPr lang="en-US" sz="3000" dirty="0" smtClean="0"/>
              <a:t> with STL</a:t>
            </a:r>
            <a:endParaRPr lang="en-US" sz="3000" dirty="0"/>
          </a:p>
          <a:p>
            <a:r>
              <a:rPr lang="en-US" sz="3000" dirty="0"/>
              <a:t>Exceptions optional</a:t>
            </a:r>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a:t>
            </a:fld>
            <a:endParaRPr lang="en-US"/>
          </a:p>
        </p:txBody>
      </p:sp>
    </p:spTree>
    <p:extLst>
      <p:ext uri="{BB962C8B-B14F-4D97-AF65-F5344CB8AC3E}">
        <p14:creationId xmlns:p14="http://schemas.microsoft.com/office/powerpoint/2010/main" val="4013285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9904"/>
            <a:ext cx="7886700" cy="1325563"/>
          </a:xfrm>
        </p:spPr>
        <p:txBody>
          <a:bodyPr/>
          <a:lstStyle/>
          <a:p>
            <a:pPr algn="ctr"/>
            <a:r>
              <a:rPr lang="en-US" dirty="0" smtClean="0">
                <a:solidFill>
                  <a:srgbClr val="0000FF"/>
                </a:solidFill>
                <a:highlight>
                  <a:srgbClr val="FFFFFF"/>
                </a:highlight>
                <a:latin typeface="Consolas" panose="020B0609020204030204" pitchFamily="49" charset="0"/>
              </a:rPr>
              <a:t>await</a:t>
            </a:r>
            <a:r>
              <a:rPr lang="en-US" dirty="0" smtClean="0"/>
              <a:t> &lt;</a:t>
            </a:r>
            <a:r>
              <a:rPr lang="en-US" dirty="0" err="1" smtClean="0"/>
              <a:t>expr</a:t>
            </a:r>
            <a:r>
              <a:rPr lang="en-US" dirty="0" smtClean="0"/>
              <a:t>&gt;</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dirty="0"/>
          </a:p>
        </p:txBody>
      </p:sp>
      <p:sp>
        <p:nvSpPr>
          <p:cNvPr id="6" name="Content Placeholder 2"/>
          <p:cNvSpPr txBox="1">
            <a:spLocks/>
          </p:cNvSpPr>
          <p:nvPr/>
        </p:nvSpPr>
        <p:spPr>
          <a:xfrm>
            <a:off x="524786" y="1205659"/>
            <a:ext cx="8404528" cy="499667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Expands into an expression equivalent of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pPr marL="0" indent="0">
              <a:buNone/>
            </a:pPr>
            <a:r>
              <a:rPr lang="en-US" dirty="0" smtClean="0"/>
              <a:t>   </a:t>
            </a:r>
            <a:r>
              <a:rPr lang="en-US" dirty="0" smtClean="0">
                <a:solidFill>
                  <a:srgbClr val="0000FF"/>
                </a:solidFill>
                <a:highlight>
                  <a:srgbClr val="FFFFFF"/>
                </a:highlight>
                <a:latin typeface="Consolas" panose="020B0609020204030204" pitchFamily="49" charset="0"/>
              </a:rPr>
              <a:t>auto</a:t>
            </a:r>
            <a:r>
              <a:rPr lang="en-US" dirty="0" smtClean="0"/>
              <a:t> &amp;&amp; tmp = &lt;</a:t>
            </a:r>
            <a:r>
              <a:rPr lang="en-US" dirty="0" err="1" smtClean="0"/>
              <a:t>expr</a:t>
            </a:r>
            <a:r>
              <a:rPr lang="en-US" dirty="0" smtClean="0"/>
              <a:t>&gt;;</a:t>
            </a:r>
          </a:p>
          <a:p>
            <a:pPr marL="0" indent="0">
              <a:buNone/>
            </a:pPr>
            <a:r>
              <a:rPr lang="en-US" dirty="0" smtClean="0"/>
              <a:t>   if (!</a:t>
            </a:r>
            <a:r>
              <a:rPr lang="en-US" b="1" dirty="0" smtClean="0"/>
              <a:t>await_ready</a:t>
            </a:r>
            <a:r>
              <a:rPr lang="en-US" dirty="0" smtClean="0"/>
              <a:t>(tmp)) {</a:t>
            </a:r>
          </a:p>
          <a:p>
            <a:pPr marL="0" indent="0">
              <a:buNone/>
            </a:pPr>
            <a:r>
              <a:rPr lang="en-US" b="1" dirty="0" smtClean="0"/>
              <a:t>       await_suspend</a:t>
            </a:r>
            <a:r>
              <a:rPr lang="en-US" dirty="0" smtClean="0"/>
              <a:t>(tmp, </a:t>
            </a:r>
            <a:r>
              <a:rPr lang="en-US" dirty="0" smtClean="0">
                <a:solidFill>
                  <a:srgbClr val="0070C0"/>
                </a:solidFill>
              </a:rPr>
              <a:t>&lt;resume-function-object&gt;</a:t>
            </a:r>
            <a:r>
              <a:rPr lang="en-US" dirty="0" smtClean="0"/>
              <a:t>);</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a:t>
            </a: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b="1" dirty="0" smtClean="0"/>
              <a:t>await_resume</a:t>
            </a:r>
            <a:r>
              <a:rPr lang="en-US" dirty="0" smtClean="0"/>
              <a:t>(tmp);</a:t>
            </a:r>
          </a:p>
          <a:p>
            <a:pPr marL="0" indent="0">
              <a:buFont typeface="Arial" panose="020B0604020202020204" pitchFamily="34" charset="0"/>
              <a:buNone/>
            </a:pPr>
            <a:r>
              <a:rPr lang="en-US" dirty="0" smtClean="0"/>
              <a:t>}</a:t>
            </a:r>
            <a:endParaRPr lang="en-US" dirty="0"/>
          </a:p>
        </p:txBody>
      </p:sp>
      <p:grpSp>
        <p:nvGrpSpPr>
          <p:cNvPr id="18" name="Group 17"/>
          <p:cNvGrpSpPr/>
          <p:nvPr/>
        </p:nvGrpSpPr>
        <p:grpSpPr>
          <a:xfrm>
            <a:off x="1192829" y="3919791"/>
            <a:ext cx="7605422" cy="634715"/>
            <a:chOff x="1240403" y="3919791"/>
            <a:chExt cx="7605422" cy="634715"/>
          </a:xfrm>
        </p:grpSpPr>
        <p:cxnSp>
          <p:nvCxnSpPr>
            <p:cNvPr id="8" name="Straight Connector 7"/>
            <p:cNvCxnSpPr/>
            <p:nvPr/>
          </p:nvCxnSpPr>
          <p:spPr>
            <a:xfrm>
              <a:off x="1240403" y="4248606"/>
              <a:ext cx="7562461"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2864" y="3919791"/>
              <a:ext cx="982961" cy="369332"/>
            </a:xfrm>
            <a:prstGeom prst="rect">
              <a:avLst/>
            </a:prstGeom>
            <a:noFill/>
          </p:spPr>
          <p:txBody>
            <a:bodyPr wrap="none" rtlCol="0">
              <a:spAutoFit/>
            </a:bodyPr>
            <a:lstStyle/>
            <a:p>
              <a:r>
                <a:rPr lang="en-US" b="1" dirty="0" smtClean="0">
                  <a:solidFill>
                    <a:schemeClr val="accent2">
                      <a:lumMod val="50000"/>
                    </a:schemeClr>
                  </a:solidFill>
                </a:rPr>
                <a:t>suspend</a:t>
              </a:r>
              <a:endParaRPr lang="en-US" b="1" dirty="0">
                <a:solidFill>
                  <a:schemeClr val="accent2">
                    <a:lumMod val="50000"/>
                  </a:schemeClr>
                </a:solidFill>
              </a:endParaRPr>
            </a:p>
          </p:txBody>
        </p:sp>
        <p:sp>
          <p:nvSpPr>
            <p:cNvPr id="15" name="TextBox 14"/>
            <p:cNvSpPr txBox="1"/>
            <p:nvPr/>
          </p:nvSpPr>
          <p:spPr>
            <a:xfrm>
              <a:off x="7905824" y="4185174"/>
              <a:ext cx="897040" cy="369332"/>
            </a:xfrm>
            <a:prstGeom prst="rect">
              <a:avLst/>
            </a:prstGeom>
            <a:noFill/>
          </p:spPr>
          <p:txBody>
            <a:bodyPr wrap="none" rtlCol="0">
              <a:spAutoFit/>
            </a:bodyPr>
            <a:lstStyle/>
            <a:p>
              <a:r>
                <a:rPr lang="en-US" b="1" dirty="0" smtClean="0">
                  <a:solidFill>
                    <a:schemeClr val="accent2">
                      <a:lumMod val="50000"/>
                    </a:schemeClr>
                  </a:solidFill>
                </a:rPr>
                <a:t>resume</a:t>
              </a:r>
              <a:endParaRPr lang="en-US" b="1" dirty="0">
                <a:solidFill>
                  <a:schemeClr val="accent2">
                    <a:lumMod val="50000"/>
                  </a:schemeClr>
                </a:solidFill>
              </a:endParaRPr>
            </a:p>
          </p:txBody>
        </p:sp>
        <p:sp>
          <p:nvSpPr>
            <p:cNvPr id="17" name="Oval 16"/>
            <p:cNvSpPr/>
            <p:nvPr/>
          </p:nvSpPr>
          <p:spPr>
            <a:xfrm>
              <a:off x="1240403" y="4167105"/>
              <a:ext cx="164750" cy="163001"/>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B32B47A-AB8C-4425-BBE2-2EEFC41D3BFC}" type="slidenum">
              <a:rPr lang="en-US" smtClean="0"/>
              <a:t>30</a:t>
            </a:fld>
            <a:endParaRPr lang="en-US"/>
          </a:p>
        </p:txBody>
      </p:sp>
    </p:spTree>
    <p:extLst>
      <p:ext uri="{BB962C8B-B14F-4D97-AF65-F5344CB8AC3E}">
        <p14:creationId xmlns:p14="http://schemas.microsoft.com/office/powerpoint/2010/main" val="20095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9904"/>
            <a:ext cx="7886700" cy="1325563"/>
          </a:xfrm>
        </p:spPr>
        <p:txBody>
          <a:bodyPr/>
          <a:lstStyle/>
          <a:p>
            <a:pPr algn="ctr"/>
            <a:r>
              <a:rPr lang="en-US" dirty="0" smtClean="0">
                <a:solidFill>
                  <a:srgbClr val="0000FF"/>
                </a:solidFill>
                <a:highlight>
                  <a:srgbClr val="FFFFFF"/>
                </a:highlight>
                <a:latin typeface="Consolas" panose="020B0609020204030204" pitchFamily="49" charset="0"/>
              </a:rPr>
              <a:t>await</a:t>
            </a:r>
            <a:r>
              <a:rPr lang="en-US" dirty="0" smtClean="0"/>
              <a:t> &lt;</a:t>
            </a:r>
            <a:r>
              <a:rPr lang="en-US" dirty="0" err="1" smtClean="0"/>
              <a:t>expr</a:t>
            </a:r>
            <a:r>
              <a:rPr lang="en-US" dirty="0" smtClean="0"/>
              <a:t>&gt;</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dirty="0"/>
          </a:p>
        </p:txBody>
      </p:sp>
      <p:sp>
        <p:nvSpPr>
          <p:cNvPr id="6" name="Content Placeholder 2"/>
          <p:cNvSpPr txBox="1">
            <a:spLocks/>
          </p:cNvSpPr>
          <p:nvPr/>
        </p:nvSpPr>
        <p:spPr>
          <a:xfrm>
            <a:off x="524786" y="1205659"/>
            <a:ext cx="8404528" cy="499667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If await_suspend return type is not void, then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pPr marL="0" indent="0">
              <a:buNone/>
            </a:pPr>
            <a:r>
              <a:rPr lang="en-US" dirty="0" smtClean="0"/>
              <a:t>   </a:t>
            </a:r>
            <a:r>
              <a:rPr lang="en-US" dirty="0" smtClean="0">
                <a:solidFill>
                  <a:srgbClr val="0000FF"/>
                </a:solidFill>
                <a:highlight>
                  <a:srgbClr val="FFFFFF"/>
                </a:highlight>
                <a:latin typeface="Consolas" panose="020B0609020204030204" pitchFamily="49" charset="0"/>
              </a:rPr>
              <a:t>auto</a:t>
            </a:r>
            <a:r>
              <a:rPr lang="en-US" dirty="0" smtClean="0"/>
              <a:t> &amp;&amp; tmp = &lt;</a:t>
            </a:r>
            <a:r>
              <a:rPr lang="en-US" dirty="0" err="1" smtClean="0"/>
              <a:t>expr</a:t>
            </a:r>
            <a:r>
              <a:rPr lang="en-US" dirty="0" smtClean="0"/>
              <a:t>&gt;;</a:t>
            </a:r>
          </a:p>
          <a:p>
            <a:pPr marL="0" indent="0">
              <a:buNone/>
            </a:pPr>
            <a:r>
              <a:rPr lang="en-US" dirty="0" smtClean="0"/>
              <a:t>   if (!</a:t>
            </a:r>
            <a:r>
              <a:rPr lang="en-US" b="1" dirty="0" smtClean="0"/>
              <a:t>await_ready</a:t>
            </a:r>
            <a:r>
              <a:rPr lang="en-US" dirty="0" smtClean="0"/>
              <a:t>(tmp) &amp;&amp;</a:t>
            </a:r>
          </a:p>
          <a:p>
            <a:pPr marL="0" indent="0">
              <a:buNone/>
            </a:pPr>
            <a:r>
              <a:rPr lang="en-US" b="1" dirty="0" smtClean="0"/>
              <a:t>       await_suspend</a:t>
            </a:r>
            <a:r>
              <a:rPr lang="en-US" dirty="0" smtClean="0"/>
              <a:t>(tmp, </a:t>
            </a:r>
            <a:r>
              <a:rPr lang="en-US" dirty="0" smtClean="0">
                <a:solidFill>
                  <a:srgbClr val="0070C0"/>
                </a:solidFill>
              </a:rPr>
              <a:t>&lt;resume-function-object&gt;</a:t>
            </a:r>
            <a:r>
              <a:rPr lang="en-US" dirty="0" smtClean="0"/>
              <a:t>)) {</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a:t>
            </a: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b="1" dirty="0" smtClean="0"/>
              <a:t>await_resume</a:t>
            </a:r>
            <a:r>
              <a:rPr lang="en-US" dirty="0" smtClean="0"/>
              <a:t>(tmp);</a:t>
            </a:r>
          </a:p>
          <a:p>
            <a:pPr marL="0" indent="0">
              <a:buFont typeface="Arial" panose="020B0604020202020204" pitchFamily="34" charset="0"/>
              <a:buNone/>
            </a:pPr>
            <a:r>
              <a:rPr lang="en-US" dirty="0" smtClean="0"/>
              <a:t>}</a:t>
            </a:r>
            <a:endParaRPr lang="en-US" dirty="0"/>
          </a:p>
        </p:txBody>
      </p:sp>
      <p:grpSp>
        <p:nvGrpSpPr>
          <p:cNvPr id="18" name="Group 17"/>
          <p:cNvGrpSpPr/>
          <p:nvPr/>
        </p:nvGrpSpPr>
        <p:grpSpPr>
          <a:xfrm>
            <a:off x="1198115" y="3919791"/>
            <a:ext cx="7605422" cy="629429"/>
            <a:chOff x="1240403" y="3919791"/>
            <a:chExt cx="7605422" cy="629429"/>
          </a:xfrm>
        </p:grpSpPr>
        <p:cxnSp>
          <p:nvCxnSpPr>
            <p:cNvPr id="8" name="Straight Connector 7"/>
            <p:cNvCxnSpPr/>
            <p:nvPr/>
          </p:nvCxnSpPr>
          <p:spPr>
            <a:xfrm>
              <a:off x="1240403" y="4248606"/>
              <a:ext cx="751775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2864" y="3919791"/>
              <a:ext cx="982961" cy="369332"/>
            </a:xfrm>
            <a:prstGeom prst="rect">
              <a:avLst/>
            </a:prstGeom>
            <a:noFill/>
          </p:spPr>
          <p:txBody>
            <a:bodyPr wrap="none" rtlCol="0">
              <a:spAutoFit/>
            </a:bodyPr>
            <a:lstStyle/>
            <a:p>
              <a:r>
                <a:rPr lang="en-US" b="1" dirty="0" smtClean="0">
                  <a:solidFill>
                    <a:schemeClr val="accent2">
                      <a:lumMod val="50000"/>
                    </a:schemeClr>
                  </a:solidFill>
                </a:rPr>
                <a:t>suspend</a:t>
              </a:r>
              <a:endParaRPr lang="en-US" b="1" dirty="0">
                <a:solidFill>
                  <a:schemeClr val="accent2">
                    <a:lumMod val="50000"/>
                  </a:schemeClr>
                </a:solidFill>
              </a:endParaRPr>
            </a:p>
          </p:txBody>
        </p:sp>
        <p:sp>
          <p:nvSpPr>
            <p:cNvPr id="15" name="TextBox 14"/>
            <p:cNvSpPr txBox="1"/>
            <p:nvPr/>
          </p:nvSpPr>
          <p:spPr>
            <a:xfrm>
              <a:off x="7905824" y="4179888"/>
              <a:ext cx="897040" cy="369332"/>
            </a:xfrm>
            <a:prstGeom prst="rect">
              <a:avLst/>
            </a:prstGeom>
            <a:noFill/>
          </p:spPr>
          <p:txBody>
            <a:bodyPr wrap="none" rtlCol="0">
              <a:spAutoFit/>
            </a:bodyPr>
            <a:lstStyle/>
            <a:p>
              <a:r>
                <a:rPr lang="en-US" b="1" dirty="0" smtClean="0">
                  <a:solidFill>
                    <a:schemeClr val="accent2">
                      <a:lumMod val="50000"/>
                    </a:schemeClr>
                  </a:solidFill>
                </a:rPr>
                <a:t>resume</a:t>
              </a:r>
              <a:endParaRPr lang="en-US" b="1" dirty="0">
                <a:solidFill>
                  <a:schemeClr val="accent2">
                    <a:lumMod val="50000"/>
                  </a:schemeClr>
                </a:solidFill>
              </a:endParaRPr>
            </a:p>
          </p:txBody>
        </p:sp>
        <p:sp>
          <p:nvSpPr>
            <p:cNvPr id="17" name="Oval 16"/>
            <p:cNvSpPr/>
            <p:nvPr/>
          </p:nvSpPr>
          <p:spPr>
            <a:xfrm>
              <a:off x="1240403" y="4167105"/>
              <a:ext cx="164750" cy="163001"/>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B32B47A-AB8C-4425-BBE2-2EEFC41D3BFC}" type="slidenum">
              <a:rPr lang="en-US" smtClean="0"/>
              <a:t>31</a:t>
            </a:fld>
            <a:endParaRPr lang="en-US"/>
          </a:p>
        </p:txBody>
      </p:sp>
    </p:spTree>
    <p:extLst>
      <p:ext uri="{BB962C8B-B14F-4D97-AF65-F5344CB8AC3E}">
        <p14:creationId xmlns:p14="http://schemas.microsoft.com/office/powerpoint/2010/main" val="2345732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4" name="Footer Placeholder 33"/>
          <p:cNvSpPr>
            <a:spLocks noGrp="1"/>
          </p:cNvSpPr>
          <p:nvPr>
            <p:ph type="ftr" sz="quarter" idx="11"/>
          </p:nvPr>
        </p:nvSpPr>
        <p:spPr/>
        <p:txBody>
          <a:bodyPr/>
          <a:lstStyle/>
          <a:p>
            <a:r>
              <a:rPr lang="en-US" smtClean="0"/>
              <a:t>Urbana 2014 • N4134 await 2.0 (full deck)</a:t>
            </a:r>
            <a:endParaRPr lang="en-US" dirty="0"/>
          </a:p>
        </p:txBody>
      </p:sp>
      <p:sp>
        <p:nvSpPr>
          <p:cNvPr id="7" name="Rectangle 6"/>
          <p:cNvSpPr/>
          <p:nvPr/>
        </p:nvSpPr>
        <p:spPr>
          <a:xfrm>
            <a:off x="309363" y="843654"/>
            <a:ext cx="8630653" cy="5632311"/>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buf</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size_t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size;</a:t>
            </a:r>
          </a:p>
          <a:p>
            <a:r>
              <a:rPr lang="en-US" sz="1200" dirty="0" smtClean="0">
                <a:solidFill>
                  <a:srgbClr val="000000"/>
                </a:solidFill>
                <a:highlight>
                  <a:srgbClr val="FFFFFF"/>
                </a:highlight>
                <a:latin typeface="Consolas" panose="020B0609020204030204" pitchFamily="49" charset="0"/>
              </a:rPr>
              <a:t>      Connection </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my;</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throw </a:t>
            </a:r>
            <a:r>
              <a:rPr lang="en-US" dirty="0" err="1">
                <a:solidFill>
                  <a:srgbClr val="000000"/>
                </a:solidFill>
                <a:highlight>
                  <a:srgbClr val="FFFFFF"/>
                </a:highlight>
                <a:latin typeface="Consolas" panose="020B0609020204030204" pitchFamily="49" charset="0"/>
              </a:rPr>
              <a:t>system_error</a:t>
            </a:r>
            <a:r>
              <a:rPr lang="en-US" dirty="0">
                <a:solidFill>
                  <a:srgbClr val="000000"/>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int</a:t>
            </a:r>
            <a:r>
              <a:rPr lang="en-US" sz="1200" dirty="0" smtClean="0">
                <a:solidFill>
                  <a:srgbClr val="000000"/>
                </a:solidFill>
                <a:highlight>
                  <a:srgbClr val="FFFFFF"/>
                </a:highlight>
                <a:latin typeface="Consolas" panose="020B0609020204030204" pitchFamily="49" charset="0"/>
              </a:rPr>
              <a:t> await_resume</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br>
              <a:rPr lang="en-US" sz="1200" dirty="0" smtClean="0">
                <a:solidFill>
                  <a:srgbClr val="000000"/>
                </a:solidFill>
                <a:highlight>
                  <a:srgbClr val="FFFFFF"/>
                </a:highlight>
                <a:latin typeface="Consolas" panose="020B0609020204030204" pitchFamily="49" charset="0"/>
              </a:rPr>
            </a:b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if</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throw </a:t>
            </a:r>
            <a:r>
              <a:rPr lang="en-US" sz="1200" dirty="0" err="1" smtClean="0">
                <a:solidFill>
                  <a:srgbClr val="000000"/>
                </a:solidFill>
                <a:highlight>
                  <a:srgbClr val="FFFFFF"/>
                </a:highlight>
                <a:latin typeface="Consolas" panose="020B0609020204030204" pitchFamily="49" charset="0"/>
              </a:rPr>
              <a:t>system_error</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nBytes</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
        <p:nvSpPr>
          <p:cNvPr id="3" name="TextBox 2"/>
          <p:cNvSpPr txBox="1"/>
          <p:nvPr/>
        </p:nvSpPr>
        <p:spPr>
          <a:xfrm>
            <a:off x="3182296" y="598143"/>
            <a:ext cx="2636043" cy="307777"/>
          </a:xfrm>
          <a:prstGeom prst="rect">
            <a:avLst/>
          </a:prstGeom>
          <a:noFill/>
        </p:spPr>
        <p:txBody>
          <a:bodyPr wrap="none" rtlCol="0">
            <a:spAutoFit/>
          </a:bodyPr>
          <a:lstStyle/>
          <a:p>
            <a:r>
              <a:rPr lang="en-US" sz="1400" dirty="0" smtClean="0"/>
              <a:t>(handle synchronous completion)</a:t>
            </a:r>
            <a:endParaRPr lang="en-US" sz="1400" dirty="0"/>
          </a:p>
        </p:txBody>
      </p:sp>
      <p:cxnSp>
        <p:nvCxnSpPr>
          <p:cNvPr id="6" name="Straight Connector 5"/>
          <p:cNvCxnSpPr/>
          <p:nvPr/>
        </p:nvCxnSpPr>
        <p:spPr>
          <a:xfrm>
            <a:off x="886002" y="2158211"/>
            <a:ext cx="499797" cy="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0B32B47A-AB8C-4425-BBE2-2EEFC41D3BFC}" type="slidenum">
              <a:rPr lang="en-US" smtClean="0"/>
              <a:t>32</a:t>
            </a:fld>
            <a:endParaRPr lang="en-US"/>
          </a:p>
        </p:txBody>
      </p:sp>
    </p:spTree>
    <p:extLst>
      <p:ext uri="{BB962C8B-B14F-4D97-AF65-F5344CB8AC3E}">
        <p14:creationId xmlns:p14="http://schemas.microsoft.com/office/powerpoint/2010/main" val="11165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33</a:t>
            </a:fld>
            <a:endParaRPr lang="en-US"/>
          </a:p>
        </p:txBody>
      </p:sp>
      <p:sp>
        <p:nvSpPr>
          <p:cNvPr id="10" name="Rectangle 9"/>
          <p:cNvSpPr/>
          <p:nvPr/>
        </p:nvSpPr>
        <p:spPr>
          <a:xfrm>
            <a:off x="443986" y="2726214"/>
            <a:ext cx="8071364" cy="1161857"/>
          </a:xfrm>
          <a:prstGeom prst="rect">
            <a:avLst/>
          </a:prstGeom>
        </p:spPr>
        <p:txBody>
          <a:bodyPr wrap="square">
            <a:spAutoFit/>
          </a:bodyPr>
          <a:lstStyle/>
          <a:p>
            <a:pPr marL="257175" algn="r"/>
            <a:r>
              <a:rPr lang="en-US" sz="2800" i="1" dirty="0">
                <a:solidFill>
                  <a:srgbClr val="000000"/>
                </a:solidFill>
                <a:latin typeface="Calibri" panose="020F0502020204030204" pitchFamily="34" charset="0"/>
              </a:rPr>
              <a:t>STL looks like the machine language macro library of </a:t>
            </a:r>
          </a:p>
          <a:p>
            <a:pPr marL="257175" algn="r"/>
            <a:r>
              <a:rPr lang="en-US" sz="2800" i="1" dirty="0">
                <a:solidFill>
                  <a:srgbClr val="000000"/>
                </a:solidFill>
                <a:latin typeface="Calibri" panose="020F0502020204030204" pitchFamily="34" charset="0"/>
              </a:rPr>
              <a:t>an anally retentive assembly language programmer</a:t>
            </a:r>
          </a:p>
          <a:p>
            <a:pPr marL="257175" algn="r"/>
            <a:r>
              <a:rPr lang="en-US" sz="1350" dirty="0">
                <a:solidFill>
                  <a:srgbClr val="000000"/>
                </a:solidFill>
                <a:latin typeface="Calibri" panose="020F0502020204030204" pitchFamily="34" charset="0"/>
              </a:rPr>
              <a:t>Pamela Seymour, Leiden University</a:t>
            </a:r>
            <a:endParaRPr lang="en-US" sz="21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076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0126"/>
            <a:ext cx="7886700" cy="994172"/>
          </a:xfrm>
        </p:spPr>
        <p:txBody>
          <a:bodyPr/>
          <a:lstStyle/>
          <a:p>
            <a:pPr algn="ctr"/>
            <a:r>
              <a:rPr lang="en-US" dirty="0" smtClean="0"/>
              <a:t>N4134: Layered complexity</a:t>
            </a:r>
            <a:endParaRPr lang="en-US" dirty="0"/>
          </a:p>
        </p:txBody>
      </p:sp>
      <p:sp>
        <p:nvSpPr>
          <p:cNvPr id="8" name="Content Placeholder 7"/>
          <p:cNvSpPr>
            <a:spLocks noGrp="1"/>
          </p:cNvSpPr>
          <p:nvPr>
            <p:ph sz="half" idx="1"/>
          </p:nvPr>
        </p:nvSpPr>
        <p:spPr>
          <a:xfrm>
            <a:off x="380172" y="1572869"/>
            <a:ext cx="8455715" cy="3866320"/>
          </a:xfrm>
        </p:spPr>
        <p:txBody>
          <a:bodyPr>
            <a:normAutofit/>
          </a:bodyPr>
          <a:lstStyle/>
          <a:p>
            <a:r>
              <a:rPr lang="en-US" sz="2700" dirty="0"/>
              <a:t>Everybody</a:t>
            </a:r>
          </a:p>
          <a:p>
            <a:pPr lvl="1"/>
            <a:r>
              <a:rPr lang="en-US" sz="2400" dirty="0"/>
              <a:t>Safe by default, novice friendly</a:t>
            </a:r>
          </a:p>
          <a:p>
            <a:pPr marL="685800" lvl="2" indent="0">
              <a:buNone/>
            </a:pPr>
            <a:r>
              <a:rPr lang="en-US" sz="2100" dirty="0"/>
              <a:t>Use coroutines and </a:t>
            </a:r>
            <a:r>
              <a:rPr lang="en-US" sz="2100" dirty="0" err="1"/>
              <a:t>awaitables</a:t>
            </a:r>
            <a:r>
              <a:rPr lang="en-US" sz="2100" dirty="0"/>
              <a:t> defined by standard library and boost and other high quality libraries</a:t>
            </a:r>
          </a:p>
          <a:p>
            <a:r>
              <a:rPr lang="en-US" sz="2700" dirty="0"/>
              <a:t>Power Users</a:t>
            </a:r>
          </a:p>
          <a:p>
            <a:pPr lvl="1"/>
            <a:r>
              <a:rPr lang="en-US" sz="2400" dirty="0"/>
              <a:t>Define new </a:t>
            </a:r>
            <a:r>
              <a:rPr lang="en-US" sz="2400" dirty="0" err="1"/>
              <a:t>awaitables</a:t>
            </a:r>
            <a:r>
              <a:rPr lang="en-US" sz="2400" dirty="0"/>
              <a:t> to customize await for their </a:t>
            </a:r>
            <a:r>
              <a:rPr lang="en-US" sz="2400" dirty="0" smtClean="0"/>
              <a:t>environment using existing coroutine types</a:t>
            </a:r>
            <a:endParaRPr lang="en-US" sz="2400" dirty="0"/>
          </a:p>
          <a:p>
            <a:r>
              <a:rPr lang="en-US" sz="2700" dirty="0"/>
              <a:t>Experts</a:t>
            </a:r>
          </a:p>
          <a:p>
            <a:pPr lvl="1"/>
            <a:r>
              <a:rPr lang="en-US" sz="2400" dirty="0"/>
              <a:t>Define new coroutine types </a:t>
            </a:r>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34</a:t>
            </a:fld>
            <a:endParaRPr lang="en-US"/>
          </a:p>
        </p:txBody>
      </p:sp>
    </p:spTree>
    <p:extLst>
      <p:ext uri="{BB962C8B-B14F-4D97-AF65-F5344CB8AC3E}">
        <p14:creationId xmlns:p14="http://schemas.microsoft.com/office/powerpoint/2010/main" val="278844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0" y="0"/>
            <a:ext cx="5144840" cy="914400"/>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2 x 2 x 2</a:t>
            </a:r>
          </a:p>
        </p:txBody>
      </p:sp>
      <p:sp>
        <p:nvSpPr>
          <p:cNvPr id="3" name="Content Placeholder 2"/>
          <p:cNvSpPr>
            <a:spLocks noGrp="1"/>
          </p:cNvSpPr>
          <p:nvPr>
            <p:ph sz="half" idx="1"/>
          </p:nvPr>
        </p:nvSpPr>
        <p:spPr>
          <a:xfrm>
            <a:off x="1610558" y="871631"/>
            <a:ext cx="6160168" cy="5122794"/>
          </a:xfrm>
        </p:spPr>
        <p:txBody>
          <a:bodyPr>
            <a:noAutofit/>
          </a:bodyPr>
          <a:lstStyle/>
          <a:p>
            <a:r>
              <a:rPr lang="en-US" sz="3600" dirty="0"/>
              <a:t>Two new keywords</a:t>
            </a:r>
          </a:p>
          <a:p>
            <a:pPr lvl="1"/>
            <a:r>
              <a:rPr lang="en-US" sz="3600" b="1" dirty="0"/>
              <a:t>await</a:t>
            </a:r>
          </a:p>
          <a:p>
            <a:pPr lvl="1"/>
            <a:r>
              <a:rPr lang="en-US" sz="3600" b="1" dirty="0" smtClean="0"/>
              <a:t>yield </a:t>
            </a:r>
            <a:r>
              <a:rPr lang="en-US" sz="3600" dirty="0"/>
              <a:t/>
            </a:r>
            <a:br>
              <a:rPr lang="en-US" sz="3600" dirty="0"/>
            </a:br>
            <a:r>
              <a:rPr lang="en-US" sz="2000" dirty="0" smtClean="0"/>
              <a:t>syntactic sugar for: </a:t>
            </a:r>
            <a:r>
              <a:rPr lang="en-US" sz="2000" b="1" dirty="0" smtClean="0"/>
              <a:t>await</a:t>
            </a:r>
            <a:r>
              <a:rPr lang="en-US" sz="2000" dirty="0" smtClean="0"/>
              <a:t> $</a:t>
            </a:r>
            <a:r>
              <a:rPr lang="en-US" sz="2000" dirty="0" err="1" smtClean="0"/>
              <a:t>p.yield_value</a:t>
            </a:r>
            <a:r>
              <a:rPr lang="en-US" sz="2000" dirty="0" smtClean="0"/>
              <a:t>(</a:t>
            </a:r>
            <a:r>
              <a:rPr lang="en-US" sz="2000" dirty="0" err="1" smtClean="0"/>
              <a:t>expr</a:t>
            </a:r>
            <a:r>
              <a:rPr lang="en-US" sz="2000" dirty="0" smtClean="0"/>
              <a:t>)</a:t>
            </a:r>
            <a:endParaRPr lang="en-US" sz="3600" dirty="0"/>
          </a:p>
          <a:p>
            <a:r>
              <a:rPr lang="en-US" sz="3600" dirty="0"/>
              <a:t>Two new concepts</a:t>
            </a:r>
          </a:p>
          <a:p>
            <a:pPr lvl="1"/>
            <a:r>
              <a:rPr lang="en-US" sz="3600" dirty="0"/>
              <a:t>Awaitable</a:t>
            </a:r>
          </a:p>
          <a:p>
            <a:pPr lvl="1"/>
            <a:r>
              <a:rPr lang="en-US" sz="3600" dirty="0"/>
              <a:t>Coroutine Promise</a:t>
            </a:r>
          </a:p>
          <a:p>
            <a:r>
              <a:rPr lang="en-US" sz="4000" dirty="0"/>
              <a:t>Two </a:t>
            </a:r>
            <a:r>
              <a:rPr lang="en-US" sz="4000" dirty="0" smtClean="0"/>
              <a:t>library </a:t>
            </a:r>
            <a:r>
              <a:rPr lang="en-US" sz="4000" dirty="0"/>
              <a:t>types</a:t>
            </a:r>
          </a:p>
          <a:p>
            <a:pPr lvl="1"/>
            <a:r>
              <a:rPr lang="en-US" sz="3200" dirty="0" err="1" smtClean="0"/>
              <a:t>coroutine_handle</a:t>
            </a:r>
            <a:endParaRPr lang="en-US" sz="3200" dirty="0"/>
          </a:p>
          <a:p>
            <a:pPr lvl="1"/>
            <a:r>
              <a:rPr lang="en-US" sz="3200" dirty="0" err="1" smtClean="0"/>
              <a:t>coroutine_traits</a:t>
            </a:r>
            <a:endParaRPr lang="en-US" sz="3200"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35</a:t>
            </a:fld>
            <a:endParaRPr lang="en-US"/>
          </a:p>
        </p:txBody>
      </p:sp>
      <p:cxnSp>
        <p:nvCxnSpPr>
          <p:cNvPr id="8" name="Straight Connector 7"/>
          <p:cNvCxnSpPr/>
          <p:nvPr/>
        </p:nvCxnSpPr>
        <p:spPr>
          <a:xfrm>
            <a:off x="2402430" y="3941575"/>
            <a:ext cx="1862879" cy="1135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02430" y="4542656"/>
            <a:ext cx="3413381" cy="1230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06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99" y="469938"/>
            <a:ext cx="7886700" cy="610739"/>
          </a:xfrm>
        </p:spPr>
        <p:txBody>
          <a:bodyPr>
            <a:noAutofit/>
          </a:bodyPr>
          <a:lstStyle/>
          <a:p>
            <a:r>
              <a:rPr lang="en-US" sz="2800" dirty="0" smtClean="0"/>
              <a:t>Coroutine Promise – Concept of an Output Stream</a:t>
            </a:r>
            <a:endParaRPr lang="en-US" sz="2800" dirty="0"/>
          </a:p>
        </p:txBody>
      </p:sp>
      <p:sp>
        <p:nvSpPr>
          <p:cNvPr id="53" name="Footer Placeholder 52"/>
          <p:cNvSpPr>
            <a:spLocks noGrp="1"/>
          </p:cNvSpPr>
          <p:nvPr>
            <p:ph type="ftr" sz="quarter" idx="11"/>
          </p:nvPr>
        </p:nvSpPr>
        <p:spPr/>
        <p:txBody>
          <a:bodyPr/>
          <a:lstStyle/>
          <a:p>
            <a:r>
              <a:rPr lang="en-US" smtClean="0"/>
              <a:t>Urbana 2014 • N4134 await 2.0 (full deck)</a:t>
            </a:r>
            <a:endParaRPr lang="en-US"/>
          </a:p>
        </p:txBody>
      </p:sp>
      <p:sp>
        <p:nvSpPr>
          <p:cNvPr id="54" name="Slide Number Placeholder 53"/>
          <p:cNvSpPr>
            <a:spLocks noGrp="1"/>
          </p:cNvSpPr>
          <p:nvPr>
            <p:ph type="sldNum" sz="quarter" idx="12"/>
          </p:nvPr>
        </p:nvSpPr>
        <p:spPr/>
        <p:txBody>
          <a:bodyPr/>
          <a:lstStyle/>
          <a:p>
            <a:fld id="{0B32B47A-AB8C-4425-BBE2-2EEFC41D3BFC}" type="slidenum">
              <a:rPr lang="en-US" smtClean="0"/>
              <a:t>36</a:t>
            </a:fld>
            <a:endParaRPr lang="en-US"/>
          </a:p>
        </p:txBody>
      </p:sp>
      <p:sp>
        <p:nvSpPr>
          <p:cNvPr id="3" name="TextBox 2"/>
          <p:cNvSpPr txBox="1"/>
          <p:nvPr/>
        </p:nvSpPr>
        <p:spPr>
          <a:xfrm>
            <a:off x="2181639" y="1712015"/>
            <a:ext cx="1726050" cy="300082"/>
          </a:xfrm>
          <a:prstGeom prst="rect">
            <a:avLst/>
          </a:prstGeom>
          <a:noFill/>
        </p:spPr>
        <p:txBody>
          <a:bodyPr wrap="none" rtlCol="0">
            <a:spAutoFit/>
          </a:bodyPr>
          <a:lstStyle/>
          <a:p>
            <a:r>
              <a:rPr lang="en-US" sz="1350" dirty="0"/>
              <a:t>Future&lt;R,E&gt;: (R or E)?</a:t>
            </a:r>
          </a:p>
        </p:txBody>
      </p:sp>
      <p:sp>
        <p:nvSpPr>
          <p:cNvPr id="4" name="TextBox 3"/>
          <p:cNvSpPr txBox="1"/>
          <p:nvPr/>
        </p:nvSpPr>
        <p:spPr>
          <a:xfrm>
            <a:off x="4144617" y="1712015"/>
            <a:ext cx="2084994" cy="300082"/>
          </a:xfrm>
          <a:prstGeom prst="rect">
            <a:avLst/>
          </a:prstGeom>
          <a:noFill/>
        </p:spPr>
        <p:txBody>
          <a:bodyPr wrap="none" rtlCol="0">
            <a:spAutoFit/>
          </a:bodyPr>
          <a:lstStyle/>
          <a:p>
            <a:r>
              <a:rPr lang="en-US" sz="1350" dirty="0"/>
              <a:t>Stream&lt;T,R,E&gt;: T* (R or E)?</a:t>
            </a:r>
          </a:p>
        </p:txBody>
      </p:sp>
      <p:cxnSp>
        <p:nvCxnSpPr>
          <p:cNvPr id="8" name="Straight Arrow Connector 7"/>
          <p:cNvCxnSpPr/>
          <p:nvPr/>
        </p:nvCxnSpPr>
        <p:spPr>
          <a:xfrm flipV="1">
            <a:off x="944679" y="2639634"/>
            <a:ext cx="5831378" cy="3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061558" y="2374441"/>
            <a:ext cx="269626" cy="356633"/>
            <a:chOff x="2748740" y="2022922"/>
            <a:chExt cx="359500" cy="475510"/>
          </a:xfrm>
        </p:grpSpPr>
        <p:sp>
          <p:nvSpPr>
            <p:cNvPr id="9" name="Oval 8"/>
            <p:cNvSpPr/>
            <p:nvPr/>
          </p:nvSpPr>
          <p:spPr>
            <a:xfrm>
              <a:off x="2827905" y="2354345"/>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TextBox 6"/>
            <p:cNvSpPr txBox="1"/>
            <p:nvPr/>
          </p:nvSpPr>
          <p:spPr>
            <a:xfrm>
              <a:off x="2748740" y="2022922"/>
              <a:ext cx="359500" cy="400109"/>
            </a:xfrm>
            <a:prstGeom prst="rect">
              <a:avLst/>
            </a:prstGeom>
            <a:noFill/>
          </p:spPr>
          <p:txBody>
            <a:bodyPr wrap="none" rtlCol="0">
              <a:spAutoFit/>
            </a:bodyPr>
            <a:lstStyle/>
            <a:p>
              <a:r>
                <a:rPr lang="en-US" sz="1350" dirty="0"/>
                <a:t>T</a:t>
              </a:r>
            </a:p>
          </p:txBody>
        </p:sp>
      </p:grpSp>
      <p:grpSp>
        <p:nvGrpSpPr>
          <p:cNvPr id="14" name="Group 13"/>
          <p:cNvGrpSpPr/>
          <p:nvPr/>
        </p:nvGrpSpPr>
        <p:grpSpPr>
          <a:xfrm>
            <a:off x="2737419" y="2374442"/>
            <a:ext cx="269626" cy="361602"/>
            <a:chOff x="2901140" y="2175322"/>
            <a:chExt cx="359500" cy="482136"/>
          </a:xfrm>
        </p:grpSpPr>
        <p:sp>
          <p:nvSpPr>
            <p:cNvPr id="12" name="Oval 11"/>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TextBox 12"/>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17" name="Group 16"/>
          <p:cNvGrpSpPr/>
          <p:nvPr/>
        </p:nvGrpSpPr>
        <p:grpSpPr>
          <a:xfrm>
            <a:off x="3331979" y="2366609"/>
            <a:ext cx="269626" cy="361602"/>
            <a:chOff x="2901140" y="2175322"/>
            <a:chExt cx="359500" cy="482136"/>
          </a:xfrm>
        </p:grpSpPr>
        <p:sp>
          <p:nvSpPr>
            <p:cNvPr id="18" name="Oval 17"/>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 name="TextBox 18"/>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0" name="Group 19"/>
          <p:cNvGrpSpPr/>
          <p:nvPr/>
        </p:nvGrpSpPr>
        <p:grpSpPr>
          <a:xfrm>
            <a:off x="1852021" y="2371578"/>
            <a:ext cx="269626" cy="361602"/>
            <a:chOff x="2901140" y="2175322"/>
            <a:chExt cx="359500" cy="482136"/>
          </a:xfrm>
        </p:grpSpPr>
        <p:sp>
          <p:nvSpPr>
            <p:cNvPr id="21" name="Oval 20"/>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TextBox 21"/>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3" name="Group 22"/>
          <p:cNvGrpSpPr/>
          <p:nvPr/>
        </p:nvGrpSpPr>
        <p:grpSpPr>
          <a:xfrm>
            <a:off x="4144620" y="2366609"/>
            <a:ext cx="269626" cy="361602"/>
            <a:chOff x="2901140" y="2175322"/>
            <a:chExt cx="359500" cy="482136"/>
          </a:xfrm>
        </p:grpSpPr>
        <p:sp>
          <p:nvSpPr>
            <p:cNvPr id="24" name="Oval 23"/>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TextBox 24"/>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6" name="Group 25"/>
          <p:cNvGrpSpPr/>
          <p:nvPr/>
        </p:nvGrpSpPr>
        <p:grpSpPr>
          <a:xfrm>
            <a:off x="4793977" y="2366609"/>
            <a:ext cx="269626" cy="361602"/>
            <a:chOff x="2901140" y="2175322"/>
            <a:chExt cx="359500" cy="482136"/>
          </a:xfrm>
        </p:grpSpPr>
        <p:sp>
          <p:nvSpPr>
            <p:cNvPr id="27" name="Oval 26"/>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8" name="TextBox 27"/>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36" name="Group 35"/>
          <p:cNvGrpSpPr/>
          <p:nvPr/>
        </p:nvGrpSpPr>
        <p:grpSpPr>
          <a:xfrm>
            <a:off x="5809897" y="2346501"/>
            <a:ext cx="279244" cy="381710"/>
            <a:chOff x="5748457" y="3234792"/>
            <a:chExt cx="372325" cy="508947"/>
          </a:xfrm>
        </p:grpSpPr>
        <p:sp>
          <p:nvSpPr>
            <p:cNvPr id="34" name="TextBox 33"/>
            <p:cNvSpPr txBox="1"/>
            <p:nvPr/>
          </p:nvSpPr>
          <p:spPr>
            <a:xfrm>
              <a:off x="5748457" y="3234792"/>
              <a:ext cx="372325" cy="400110"/>
            </a:xfrm>
            <a:prstGeom prst="rect">
              <a:avLst/>
            </a:prstGeom>
            <a:noFill/>
          </p:spPr>
          <p:txBody>
            <a:bodyPr wrap="none" rtlCol="0">
              <a:spAutoFit/>
            </a:bodyPr>
            <a:lstStyle/>
            <a:p>
              <a:r>
                <a:rPr lang="en-US" sz="1350" dirty="0"/>
                <a:t>R</a:t>
              </a:r>
            </a:p>
          </p:txBody>
        </p:sp>
        <p:sp>
          <p:nvSpPr>
            <p:cNvPr id="35" name="Rectangle 34"/>
            <p:cNvSpPr/>
            <p:nvPr/>
          </p:nvSpPr>
          <p:spPr>
            <a:xfrm>
              <a:off x="5823032" y="3584713"/>
              <a:ext cx="160325" cy="1590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39" name="Group 38"/>
          <p:cNvGrpSpPr/>
          <p:nvPr/>
        </p:nvGrpSpPr>
        <p:grpSpPr>
          <a:xfrm>
            <a:off x="5803623" y="2812635"/>
            <a:ext cx="271071" cy="470157"/>
            <a:chOff x="7738171" y="2607180"/>
            <a:chExt cx="361428" cy="626876"/>
          </a:xfrm>
        </p:grpSpPr>
        <p:sp>
          <p:nvSpPr>
            <p:cNvPr id="31" name="TextBox 30"/>
            <p:cNvSpPr txBox="1"/>
            <p:nvPr/>
          </p:nvSpPr>
          <p:spPr>
            <a:xfrm>
              <a:off x="7740098" y="2833947"/>
              <a:ext cx="359501" cy="400109"/>
            </a:xfrm>
            <a:prstGeom prst="rect">
              <a:avLst/>
            </a:prstGeom>
            <a:noFill/>
          </p:spPr>
          <p:txBody>
            <a:bodyPr wrap="none" rtlCol="0">
              <a:spAutoFit/>
            </a:bodyPr>
            <a:lstStyle/>
            <a:p>
              <a:r>
                <a:rPr lang="en-US" sz="1350" dirty="0"/>
                <a:t>E</a:t>
              </a:r>
            </a:p>
          </p:txBody>
        </p:sp>
        <p:sp>
          <p:nvSpPr>
            <p:cNvPr id="37" name="Multiply 36"/>
            <p:cNvSpPr/>
            <p:nvPr/>
          </p:nvSpPr>
          <p:spPr>
            <a:xfrm>
              <a:off x="7738171" y="2607180"/>
              <a:ext cx="318053" cy="317568"/>
            </a:xfrm>
            <a:prstGeom prst="mathMultiply">
              <a:avLst>
                <a:gd name="adj1" fmla="val 923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40" name="TextBox 39"/>
          <p:cNvSpPr txBox="1"/>
          <p:nvPr/>
        </p:nvSpPr>
        <p:spPr>
          <a:xfrm>
            <a:off x="780222" y="3192947"/>
            <a:ext cx="1958485" cy="300082"/>
          </a:xfrm>
          <a:prstGeom prst="rect">
            <a:avLst/>
          </a:prstGeom>
          <a:noFill/>
        </p:spPr>
        <p:txBody>
          <a:bodyPr wrap="none" rtlCol="0">
            <a:spAutoFit/>
          </a:bodyPr>
          <a:lstStyle/>
          <a:p>
            <a:r>
              <a:rPr lang="en-US" sz="1350" dirty="0"/>
              <a:t>&lt;promise&gt;.</a:t>
            </a:r>
            <a:r>
              <a:rPr lang="en-US" sz="1350" dirty="0" err="1"/>
              <a:t>yield_value</a:t>
            </a:r>
            <a:r>
              <a:rPr lang="en-US" sz="1350" dirty="0"/>
              <a:t>(T)</a:t>
            </a:r>
          </a:p>
        </p:txBody>
      </p:sp>
      <p:sp>
        <p:nvSpPr>
          <p:cNvPr id="41" name="TextBox 40"/>
          <p:cNvSpPr txBox="1"/>
          <p:nvPr/>
        </p:nvSpPr>
        <p:spPr>
          <a:xfrm>
            <a:off x="783563" y="3525908"/>
            <a:ext cx="1872949" cy="300082"/>
          </a:xfrm>
          <a:prstGeom prst="rect">
            <a:avLst/>
          </a:prstGeom>
          <a:noFill/>
        </p:spPr>
        <p:txBody>
          <a:bodyPr wrap="none" rtlCol="0">
            <a:spAutoFit/>
          </a:bodyPr>
          <a:lstStyle/>
          <a:p>
            <a:r>
              <a:rPr lang="en-US" sz="1350" dirty="0"/>
              <a:t>&lt;promise&gt;.</a:t>
            </a:r>
            <a:r>
              <a:rPr lang="en-US" sz="1350" dirty="0" err="1"/>
              <a:t>set_result</a:t>
            </a:r>
            <a:r>
              <a:rPr lang="en-US" sz="1350" dirty="0"/>
              <a:t>(R)</a:t>
            </a:r>
          </a:p>
        </p:txBody>
      </p:sp>
      <p:sp>
        <p:nvSpPr>
          <p:cNvPr id="42" name="TextBox 41"/>
          <p:cNvSpPr txBox="1"/>
          <p:nvPr/>
        </p:nvSpPr>
        <p:spPr>
          <a:xfrm>
            <a:off x="783563" y="3993046"/>
            <a:ext cx="2148473" cy="300082"/>
          </a:xfrm>
          <a:prstGeom prst="rect">
            <a:avLst/>
          </a:prstGeom>
          <a:noFill/>
        </p:spPr>
        <p:txBody>
          <a:bodyPr wrap="none" rtlCol="0">
            <a:spAutoFit/>
          </a:bodyPr>
          <a:lstStyle/>
          <a:p>
            <a:r>
              <a:rPr lang="en-US" sz="1350" dirty="0"/>
              <a:t>&lt;promise&gt;.</a:t>
            </a:r>
            <a:r>
              <a:rPr lang="en-US" sz="1350" dirty="0" err="1"/>
              <a:t>set_exception</a:t>
            </a:r>
            <a:r>
              <a:rPr lang="en-US" sz="1350" dirty="0"/>
              <a:t>(E)</a:t>
            </a:r>
          </a:p>
        </p:txBody>
      </p:sp>
      <p:sp>
        <p:nvSpPr>
          <p:cNvPr id="43" name="TextBox 42"/>
          <p:cNvSpPr txBox="1"/>
          <p:nvPr/>
        </p:nvSpPr>
        <p:spPr>
          <a:xfrm>
            <a:off x="780222" y="4703694"/>
            <a:ext cx="3260035" cy="923330"/>
          </a:xfrm>
          <a:prstGeom prst="rect">
            <a:avLst/>
          </a:prstGeom>
          <a:effectLst>
            <a:glow rad="101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square" numCol="3" rtlCol="0">
            <a:spAutoFit/>
          </a:bodyPr>
          <a:lstStyle/>
          <a:p>
            <a:r>
              <a:rPr lang="en-US" sz="1350" b="1" dirty="0" err="1"/>
              <a:t>Bikeshed</a:t>
            </a:r>
            <a:r>
              <a:rPr lang="en-US" sz="1350" dirty="0"/>
              <a:t/>
            </a:r>
            <a:br>
              <a:rPr lang="en-US" sz="1350" dirty="0"/>
            </a:br>
            <a:r>
              <a:rPr lang="en-US" sz="1350" dirty="0" err="1"/>
              <a:t>on_next</a:t>
            </a:r>
            <a:r>
              <a:rPr lang="en-US" sz="1350" dirty="0"/>
              <a:t/>
            </a:r>
            <a:br>
              <a:rPr lang="en-US" sz="1350" dirty="0"/>
            </a:br>
            <a:r>
              <a:rPr lang="en-US" sz="1350" dirty="0" err="1"/>
              <a:t>on_complete</a:t>
            </a:r>
            <a:endParaRPr lang="en-US" sz="1350" dirty="0"/>
          </a:p>
          <a:p>
            <a:r>
              <a:rPr lang="en-US" sz="1350" dirty="0" err="1"/>
              <a:t>on_error</a:t>
            </a:r>
            <a:endParaRPr lang="en-US" sz="1350" dirty="0"/>
          </a:p>
          <a:p>
            <a:endParaRPr lang="en-US" sz="1350" dirty="0"/>
          </a:p>
          <a:p>
            <a:r>
              <a:rPr lang="en-US" sz="1350" dirty="0" err="1"/>
              <a:t>emit_value</a:t>
            </a:r>
            <a:endParaRPr lang="en-US" sz="1350" dirty="0"/>
          </a:p>
          <a:p>
            <a:r>
              <a:rPr lang="en-US" sz="1350" dirty="0" err="1"/>
              <a:t>return_value</a:t>
            </a:r>
            <a:endParaRPr lang="en-US" sz="1350" dirty="0"/>
          </a:p>
          <a:p>
            <a:r>
              <a:rPr lang="en-US" sz="1350" dirty="0" err="1"/>
              <a:t>return_error</a:t>
            </a:r>
            <a:r>
              <a:rPr lang="en-US" sz="1350" dirty="0"/>
              <a:t>	</a:t>
            </a:r>
          </a:p>
          <a:p>
            <a:endParaRPr lang="en-US" sz="1350" dirty="0" smtClean="0"/>
          </a:p>
          <a:p>
            <a:r>
              <a:rPr lang="en-US" sz="1350" dirty="0" smtClean="0"/>
              <a:t>-</a:t>
            </a:r>
            <a:endParaRPr lang="en-US" sz="1350" dirty="0"/>
          </a:p>
          <a:p>
            <a:r>
              <a:rPr lang="en-US" sz="1350" dirty="0"/>
              <a:t>complete(T)</a:t>
            </a:r>
          </a:p>
          <a:p>
            <a:r>
              <a:rPr lang="en-US" sz="1350" dirty="0"/>
              <a:t>complete(E)</a:t>
            </a:r>
          </a:p>
        </p:txBody>
      </p:sp>
      <p:sp>
        <p:nvSpPr>
          <p:cNvPr id="44" name="Rectangle 43"/>
          <p:cNvSpPr/>
          <p:nvPr/>
        </p:nvSpPr>
        <p:spPr>
          <a:xfrm>
            <a:off x="2792800" y="3200905"/>
            <a:ext cx="1119217" cy="276999"/>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yield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a:t>
            </a:r>
            <a:endParaRPr lang="en-US" sz="1200" dirty="0"/>
          </a:p>
        </p:txBody>
      </p:sp>
      <p:sp>
        <p:nvSpPr>
          <p:cNvPr id="45" name="Rectangle 44"/>
          <p:cNvSpPr/>
          <p:nvPr/>
        </p:nvSpPr>
        <p:spPr>
          <a:xfrm>
            <a:off x="2792800" y="3535067"/>
            <a:ext cx="1459054" cy="461665"/>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a:t>
            </a:r>
            <a:br>
              <a:rPr lang="en-US" sz="1200" dirty="0">
                <a:solidFill>
                  <a:srgbClr val="000000"/>
                </a:solidFill>
                <a:highlight>
                  <a:srgbClr val="FFFFFF"/>
                </a:highlight>
                <a:latin typeface="Consolas" panose="020B0609020204030204" pitchFamily="49" charset="0"/>
              </a:rPr>
            </a:br>
            <a:r>
              <a:rPr lang="en-US" sz="1200" dirty="0">
                <a:solidFill>
                  <a:srgbClr val="000000"/>
                </a:solidFill>
                <a:highlight>
                  <a:srgbClr val="FFFFFF"/>
                </a:highlight>
                <a:latin typeface="Consolas" panose="020B0609020204030204" pitchFamily="49" charset="0"/>
              </a:rPr>
              <a:t>implicit return</a:t>
            </a:r>
            <a:endParaRPr lang="en-US" sz="1200" dirty="0"/>
          </a:p>
        </p:txBody>
      </p:sp>
      <p:sp>
        <p:nvSpPr>
          <p:cNvPr id="46" name="Rectangle 45"/>
          <p:cNvSpPr/>
          <p:nvPr/>
        </p:nvSpPr>
        <p:spPr>
          <a:xfrm>
            <a:off x="2799859" y="3993046"/>
            <a:ext cx="1798890" cy="461665"/>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a:t>
            </a:r>
            <a:br>
              <a:rPr lang="en-US" sz="1200" dirty="0">
                <a:solidFill>
                  <a:srgbClr val="000000"/>
                </a:solidFill>
                <a:highlight>
                  <a:srgbClr val="FFFFFF"/>
                </a:highlight>
                <a:latin typeface="Consolas" panose="020B0609020204030204" pitchFamily="49" charset="0"/>
              </a:rPr>
            </a:br>
            <a:r>
              <a:rPr lang="en-US" sz="1200" dirty="0">
                <a:solidFill>
                  <a:srgbClr val="000000"/>
                </a:solidFill>
                <a:highlight>
                  <a:srgbClr val="FFFFFF"/>
                </a:highlight>
                <a:latin typeface="Consolas" panose="020B0609020204030204" pitchFamily="49" charset="0"/>
              </a:rPr>
              <a:t>unhandled exception</a:t>
            </a:r>
            <a:endParaRPr lang="en-US" sz="1200" dirty="0"/>
          </a:p>
        </p:txBody>
      </p:sp>
      <p:grpSp>
        <p:nvGrpSpPr>
          <p:cNvPr id="51" name="Group 50"/>
          <p:cNvGrpSpPr/>
          <p:nvPr/>
        </p:nvGrpSpPr>
        <p:grpSpPr>
          <a:xfrm>
            <a:off x="4407789" y="3516562"/>
            <a:ext cx="1916971" cy="951026"/>
            <a:chOff x="5877052" y="3545750"/>
            <a:chExt cx="2555961" cy="1028723"/>
          </a:xfrm>
        </p:grpSpPr>
        <p:sp>
          <p:nvSpPr>
            <p:cNvPr id="47" name="Right Brace 46"/>
            <p:cNvSpPr/>
            <p:nvPr/>
          </p:nvSpPr>
          <p:spPr>
            <a:xfrm>
              <a:off x="5877052" y="3545750"/>
              <a:ext cx="345507" cy="1028723"/>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TextBox 48"/>
            <p:cNvSpPr txBox="1"/>
            <p:nvPr/>
          </p:nvSpPr>
          <p:spPr>
            <a:xfrm>
              <a:off x="6218185" y="3663604"/>
              <a:ext cx="2214828" cy="774043"/>
            </a:xfrm>
            <a:prstGeom prst="rect">
              <a:avLst/>
            </a:prstGeom>
            <a:noFill/>
          </p:spPr>
          <p:txBody>
            <a:bodyPr wrap="square" rtlCol="0">
              <a:spAutoFit/>
            </a:bodyPr>
            <a:lstStyle/>
            <a:p>
              <a:r>
                <a:rPr lang="en-US" sz="1350" dirty="0"/>
                <a:t>Could be called from await_suspend or</a:t>
              </a:r>
            </a:p>
            <a:p>
              <a:r>
                <a:rPr lang="en-US" sz="1350" dirty="0"/>
                <a:t>completion callback</a:t>
              </a:r>
            </a:p>
          </p:txBody>
        </p:sp>
      </p:grpSp>
    </p:spTree>
    <p:extLst>
      <p:ext uri="{BB962C8B-B14F-4D97-AF65-F5344CB8AC3E}">
        <p14:creationId xmlns:p14="http://schemas.microsoft.com/office/powerpoint/2010/main" val="251644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nodeType="afterEffect">
                                  <p:stCondLst>
                                    <p:cond delay="100"/>
                                  </p:stCondLst>
                                  <p:childTnLst>
                                    <p:set>
                                      <p:cBhvr>
                                        <p:cTn id="20" dur="1" fill="hold">
                                          <p:stCondLst>
                                            <p:cond delay="0"/>
                                          </p:stCondLst>
                                        </p:cTn>
                                        <p:tgtEl>
                                          <p:spTgt spid="38"/>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nodeType="afterEffect">
                                  <p:stCondLst>
                                    <p:cond delay="10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nodeType="afterEffect">
                                  <p:stCondLst>
                                    <p:cond delay="100"/>
                                  </p:stCondLst>
                                  <p:childTnLst>
                                    <p:set>
                                      <p:cBhvr>
                                        <p:cTn id="26" dur="1" fill="hold">
                                          <p:stCondLst>
                                            <p:cond delay="0"/>
                                          </p:stCondLst>
                                        </p:cTn>
                                        <p:tgtEl>
                                          <p:spTgt spid="17"/>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nodeType="afterEffect">
                                  <p:stCondLst>
                                    <p:cond delay="100"/>
                                  </p:stCondLst>
                                  <p:childTnLst>
                                    <p:set>
                                      <p:cBhvr>
                                        <p:cTn id="29" dur="1" fill="hold">
                                          <p:stCondLst>
                                            <p:cond delay="0"/>
                                          </p:stCondLst>
                                        </p:cTn>
                                        <p:tgtEl>
                                          <p:spTgt spid="23"/>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10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0" grpId="0"/>
      <p:bldP spid="41" grpId="0"/>
      <p:bldP spid="42" grpId="0"/>
      <p:bldP spid="43" grpId="0" animBg="1"/>
      <p:bldP spid="44" grpId="0"/>
      <p:bldP spid="45"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Coroutine Frame &amp; Coroutine Promise</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37</a:t>
            </a:fld>
            <a:endParaRPr lang="en-US"/>
          </a:p>
        </p:txBody>
      </p:sp>
      <p:sp>
        <p:nvSpPr>
          <p:cNvPr id="3" name="Rectangle 2"/>
          <p:cNvSpPr/>
          <p:nvPr/>
        </p:nvSpPr>
        <p:spPr>
          <a:xfrm>
            <a:off x="495297" y="2036111"/>
            <a:ext cx="8085221" cy="341632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do</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conn.read(</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total -= bytesRead;</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(total &gt; </a:t>
            </a:r>
            <a:r>
              <a:rPr lang="en-US" dirty="0" smtClean="0">
                <a:solidFill>
                  <a:srgbClr val="000000"/>
                </a:solidFill>
                <a:highlight>
                  <a:srgbClr val="FFFFFF"/>
                </a:highlight>
                <a:latin typeface="Consolas" panose="020B0609020204030204" pitchFamily="49" charset="0"/>
              </a:rPr>
              <a:t>0 &amp;&amp; bytesRead &gt; 0);</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return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3782275801"/>
              </p:ext>
            </p:extLst>
          </p:nvPr>
        </p:nvGraphicFramePr>
        <p:xfrm>
          <a:off x="4806304" y="936341"/>
          <a:ext cx="4181200" cy="1930400"/>
        </p:xfrm>
        <a:graphic>
          <a:graphicData uri="http://schemas.openxmlformats.org/drawingml/2006/table">
            <a:tbl>
              <a:tblPr firstCol="1">
                <a:tableStyleId>{793D81CF-94F2-401A-BA57-92F5A7B2D0C5}</a:tableStyleId>
              </a:tblPr>
              <a:tblGrid>
                <a:gridCol w="2005719"/>
                <a:gridCol w="2175481"/>
              </a:tblGrid>
              <a:tr h="370840">
                <a:tc>
                  <a:txBody>
                    <a:bodyPr/>
                    <a:lstStyle/>
                    <a:p>
                      <a:pPr algn="r"/>
                      <a:r>
                        <a:rPr lang="en-US" dirty="0" smtClean="0"/>
                        <a:t>Coroutine Promise</a:t>
                      </a:r>
                      <a:endParaRPr lang="en-US" dirty="0"/>
                    </a:p>
                  </a:txBody>
                  <a:tcPr/>
                </a:tc>
                <a:tc>
                  <a:txBody>
                    <a:bodyPr/>
                    <a:lstStyle/>
                    <a:p>
                      <a:r>
                        <a:rPr lang="en-US" dirty="0" smtClean="0">
                          <a:solidFill>
                            <a:schemeClr val="bg1">
                              <a:lumMod val="65000"/>
                            </a:schemeClr>
                          </a:solidFill>
                        </a:rPr>
                        <a:t>std::promise&lt;int&gt; $p;</a:t>
                      </a:r>
                      <a:endParaRPr lang="en-US" dirty="0">
                        <a:solidFill>
                          <a:schemeClr val="bg1">
                            <a:lumMod val="65000"/>
                          </a:schemeClr>
                        </a:solidFill>
                      </a:endParaRPr>
                    </a:p>
                  </a:txBody>
                  <a:tcPr/>
                </a:tc>
              </a:tr>
              <a:tr h="370840">
                <a:tc>
                  <a:txBody>
                    <a:bodyPr/>
                    <a:lstStyle/>
                    <a:p>
                      <a:pPr algn="r"/>
                      <a:r>
                        <a:rPr lang="en-US" dirty="0" smtClean="0"/>
                        <a:t>Suspend</a:t>
                      </a:r>
                      <a:r>
                        <a:rPr lang="en-US" baseline="0" dirty="0" smtClean="0"/>
                        <a:t> Context</a:t>
                      </a:r>
                      <a:endParaRPr lang="en-US" dirty="0"/>
                    </a:p>
                  </a:txBody>
                  <a:tcPr/>
                </a:tc>
                <a:tc>
                  <a:txBody>
                    <a:bodyPr/>
                    <a:lstStyle/>
                    <a:p>
                      <a:r>
                        <a:rPr lang="en-US" dirty="0" smtClean="0">
                          <a:solidFill>
                            <a:schemeClr val="bg1">
                              <a:lumMod val="65000"/>
                            </a:schemeClr>
                          </a:solidFill>
                        </a:rPr>
                        <a:t>void * $</a:t>
                      </a:r>
                      <a:r>
                        <a:rPr lang="en-US" dirty="0" err="1" smtClean="0">
                          <a:solidFill>
                            <a:schemeClr val="bg1">
                              <a:lumMod val="65000"/>
                            </a:schemeClr>
                          </a:solidFill>
                        </a:rPr>
                        <a:t>saved_IP</a:t>
                      </a:r>
                      <a:r>
                        <a:rPr lang="en-US" dirty="0" smtClean="0">
                          <a:solidFill>
                            <a:schemeClr val="bg1">
                              <a:lumMod val="65000"/>
                            </a:schemeClr>
                          </a:solidFill>
                        </a:rPr>
                        <a:t>;</a:t>
                      </a:r>
                      <a:endParaRPr lang="en-US" dirty="0">
                        <a:solidFill>
                          <a:schemeClr val="bg1">
                            <a:lumMod val="65000"/>
                          </a:schemeClr>
                        </a:solidFill>
                      </a:endParaRPr>
                    </a:p>
                  </a:txBody>
                  <a:tcPr/>
                </a:tc>
              </a:tr>
              <a:tr h="370840">
                <a:tc>
                  <a:txBody>
                    <a:bodyPr/>
                    <a:lstStyle/>
                    <a:p>
                      <a:pPr algn="r"/>
                      <a:r>
                        <a:rPr lang="en-US" dirty="0" smtClean="0"/>
                        <a:t>Local</a:t>
                      </a:r>
                      <a:r>
                        <a:rPr lang="en-US" baseline="0" dirty="0" smtClean="0"/>
                        <a:t> State</a:t>
                      </a:r>
                      <a:endParaRPr lang="en-US" dirty="0"/>
                    </a:p>
                  </a:txBody>
                  <a:tcPr/>
                </a:tc>
                <a:tc>
                  <a:txBody>
                    <a:bodyPr/>
                    <a:lstStyle/>
                    <a:p>
                      <a:r>
                        <a:rPr lang="en-US" dirty="0" smtClean="0"/>
                        <a:t>char </a:t>
                      </a:r>
                      <a:r>
                        <a:rPr lang="en-US" dirty="0" err="1" smtClean="0"/>
                        <a:t>buf</a:t>
                      </a:r>
                      <a:r>
                        <a:rPr lang="en-US" dirty="0" smtClean="0"/>
                        <a:t>[64 </a:t>
                      </a:r>
                      <a:r>
                        <a:rPr lang="en-US" baseline="0" dirty="0" smtClean="0"/>
                        <a:t>* 1024];</a:t>
                      </a:r>
                    </a:p>
                    <a:p>
                      <a:r>
                        <a:rPr lang="en-US" dirty="0" smtClean="0"/>
                        <a:t>Connection conn;</a:t>
                      </a:r>
                    </a:p>
                    <a:p>
                      <a:r>
                        <a:rPr lang="en-US" dirty="0" smtClean="0"/>
                        <a:t>int total;</a:t>
                      </a:r>
                    </a:p>
                    <a:p>
                      <a:r>
                        <a:rPr lang="en-US" dirty="0" smtClean="0">
                          <a:solidFill>
                            <a:schemeClr val="bg1">
                              <a:lumMod val="65000"/>
                            </a:schemeClr>
                          </a:solidFill>
                        </a:rPr>
                        <a:t>OVERLAPPED $tmp</a:t>
                      </a:r>
                      <a:r>
                        <a:rPr lang="en-US" dirty="0" smtClean="0"/>
                        <a:t>;</a:t>
                      </a:r>
                      <a:endParaRPr lang="en-US" dirty="0"/>
                    </a:p>
                  </a:txBody>
                  <a:tcPr/>
                </a:tc>
              </a:tr>
            </a:tbl>
          </a:graphicData>
        </a:graphic>
      </p:graphicFrame>
      <p:grpSp>
        <p:nvGrpSpPr>
          <p:cNvPr id="24" name="Group 23"/>
          <p:cNvGrpSpPr/>
          <p:nvPr/>
        </p:nvGrpSpPr>
        <p:grpSpPr>
          <a:xfrm>
            <a:off x="313604" y="863175"/>
            <a:ext cx="1686090" cy="1499450"/>
            <a:chOff x="313604" y="863175"/>
            <a:chExt cx="1686090" cy="1499450"/>
          </a:xfrm>
        </p:grpSpPr>
        <p:cxnSp>
          <p:nvCxnSpPr>
            <p:cNvPr id="14" name="Straight Connector 13"/>
            <p:cNvCxnSpPr/>
            <p:nvPr/>
          </p:nvCxnSpPr>
          <p:spPr>
            <a:xfrm flipV="1">
              <a:off x="591101" y="2352054"/>
              <a:ext cx="1331958" cy="105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3604" y="863175"/>
              <a:ext cx="1686090" cy="6372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Coroutine Return Object</a:t>
              </a:r>
              <a:endParaRPr lang="en-US" dirty="0"/>
            </a:p>
          </p:txBody>
        </p:sp>
        <p:cxnSp>
          <p:nvCxnSpPr>
            <p:cNvPr id="20" name="Elbow Connector 19"/>
            <p:cNvCxnSpPr/>
            <p:nvPr/>
          </p:nvCxnSpPr>
          <p:spPr>
            <a:xfrm rot="16200000" flipH="1">
              <a:off x="110961" y="1834365"/>
              <a:ext cx="855999" cy="179377"/>
            </a:xfrm>
            <a:prstGeom prst="bentConnector3">
              <a:avLst>
                <a:gd name="adj1" fmla="val 102485"/>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50603" y="5095254"/>
            <a:ext cx="2228745" cy="972881"/>
            <a:chOff x="350603" y="5095254"/>
            <a:chExt cx="2228745" cy="972881"/>
          </a:xfrm>
        </p:grpSpPr>
        <p:grpSp>
          <p:nvGrpSpPr>
            <p:cNvPr id="30" name="Group 29"/>
            <p:cNvGrpSpPr/>
            <p:nvPr/>
          </p:nvGrpSpPr>
          <p:grpSpPr>
            <a:xfrm>
              <a:off x="350603" y="5095254"/>
              <a:ext cx="2228745" cy="972881"/>
              <a:chOff x="350603" y="5095254"/>
              <a:chExt cx="2228745" cy="972881"/>
            </a:xfrm>
          </p:grpSpPr>
          <p:cxnSp>
            <p:nvCxnSpPr>
              <p:cNvPr id="16" name="Straight Connector 15"/>
              <p:cNvCxnSpPr/>
              <p:nvPr/>
            </p:nvCxnSpPr>
            <p:spPr>
              <a:xfrm flipV="1">
                <a:off x="1093228" y="5095254"/>
                <a:ext cx="1486120" cy="969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50603" y="5468612"/>
                <a:ext cx="1649091" cy="5995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Coroutine</a:t>
                </a:r>
              </a:p>
              <a:p>
                <a:pPr algn="ctr"/>
                <a:r>
                  <a:rPr lang="en-US" dirty="0" smtClean="0"/>
                  <a:t>Eventual Result</a:t>
                </a:r>
                <a:endParaRPr lang="en-US" dirty="0"/>
              </a:p>
            </p:txBody>
          </p:sp>
        </p:grpSp>
        <p:cxnSp>
          <p:nvCxnSpPr>
            <p:cNvPr id="26" name="Elbow Connector 25"/>
            <p:cNvCxnSpPr/>
            <p:nvPr/>
          </p:nvCxnSpPr>
          <p:spPr>
            <a:xfrm rot="5400000" flipH="1" flipV="1">
              <a:off x="785584" y="5144788"/>
              <a:ext cx="357177" cy="258111"/>
            </a:xfrm>
            <a:prstGeom prst="bentConnector3">
              <a:avLst>
                <a:gd name="adj1" fmla="val 100314"/>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589801" y="1243708"/>
            <a:ext cx="6309501" cy="3900343"/>
            <a:chOff x="2579348" y="1268532"/>
            <a:chExt cx="6309501" cy="3900343"/>
          </a:xfrm>
        </p:grpSpPr>
        <p:cxnSp>
          <p:nvCxnSpPr>
            <p:cNvPr id="32" name="Straight Connector 31"/>
            <p:cNvCxnSpPr/>
            <p:nvPr/>
          </p:nvCxnSpPr>
          <p:spPr>
            <a:xfrm flipV="1">
              <a:off x="2579348" y="1268532"/>
              <a:ext cx="2209360" cy="3836414"/>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49629" y="4522544"/>
              <a:ext cx="3239220" cy="64633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p.set_result</a:t>
              </a:r>
              <a:r>
                <a:rPr lang="en-US" dirty="0" smtClean="0"/>
                <a:t>(&lt;</a:t>
              </a:r>
              <a:r>
                <a:rPr lang="en-US" dirty="0" err="1" smtClean="0"/>
                <a:t>expr</a:t>
              </a:r>
              <a:r>
                <a:rPr lang="en-US" dirty="0" smtClean="0"/>
                <a:t>&gt;</a:t>
              </a:r>
              <a:r>
                <a:rPr lang="en-US" baseline="30000" dirty="0" smtClean="0"/>
                <a:t>?</a:t>
              </a:r>
              <a:r>
                <a:rPr lang="en-US" dirty="0" smtClean="0"/>
                <a:t>)</a:t>
              </a:r>
              <a:r>
                <a:rPr lang="en-US" dirty="0"/>
                <a:t/>
              </a:r>
              <a:br>
                <a:rPr lang="en-US" dirty="0"/>
              </a:br>
              <a:r>
                <a:rPr lang="en-US" dirty="0" smtClean="0"/>
                <a:t>$</a:t>
              </a:r>
              <a:r>
                <a:rPr lang="en-US" dirty="0" err="1" smtClean="0"/>
                <a:t>p.set_exception</a:t>
              </a:r>
              <a:r>
                <a:rPr lang="en-US" dirty="0" smtClean="0"/>
                <a:t>(</a:t>
              </a:r>
              <a:r>
                <a:rPr lang="en-US" dirty="0" err="1" smtClean="0"/>
                <a:t>exception_ptr</a:t>
              </a:r>
              <a:r>
                <a:rPr lang="en-US" dirty="0" smtClean="0"/>
                <a:t>)</a:t>
              </a:r>
              <a:endParaRPr lang="en-US" dirty="0">
                <a:latin typeface="Consolas" panose="020B0609020204030204" pitchFamily="49" charset="0"/>
                <a:cs typeface="Consolas" panose="020B0609020204030204" pitchFamily="49" charset="0"/>
              </a:endParaRPr>
            </a:p>
          </p:txBody>
        </p:sp>
      </p:grpSp>
      <p:grpSp>
        <p:nvGrpSpPr>
          <p:cNvPr id="42" name="Group 41"/>
          <p:cNvGrpSpPr/>
          <p:nvPr/>
        </p:nvGrpSpPr>
        <p:grpSpPr>
          <a:xfrm>
            <a:off x="1999694" y="855827"/>
            <a:ext cx="2789014" cy="369332"/>
            <a:chOff x="1999694" y="855827"/>
            <a:chExt cx="2789014" cy="369332"/>
          </a:xfrm>
        </p:grpSpPr>
        <p:cxnSp>
          <p:nvCxnSpPr>
            <p:cNvPr id="35" name="Straight Connector 34"/>
            <p:cNvCxnSpPr>
              <a:stCxn id="18" idx="3"/>
            </p:cNvCxnSpPr>
            <p:nvPr/>
          </p:nvCxnSpPr>
          <p:spPr>
            <a:xfrm flipV="1">
              <a:off x="1999694" y="1181785"/>
              <a:ext cx="2789014" cy="1"/>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67284" y="855827"/>
              <a:ext cx="2314125" cy="369332"/>
            </a:xfrm>
            <a:prstGeom prst="rect">
              <a:avLst/>
            </a:prstGeom>
          </p:spPr>
          <p:txBody>
            <a:bodyPr wrap="square">
              <a:spAutoFit/>
            </a:bodyPr>
            <a:lstStyle/>
            <a:p>
              <a:r>
                <a:rPr lang="en-US" dirty="0" smtClean="0"/>
                <a:t>$</a:t>
              </a:r>
              <a:r>
                <a:rPr lang="en-US" dirty="0" err="1" smtClean="0"/>
                <a:t>p.get_return_object</a:t>
              </a:r>
              <a:r>
                <a:rPr lang="en-US" dirty="0"/>
                <a:t>()</a:t>
              </a:r>
            </a:p>
          </p:txBody>
        </p:sp>
      </p:grpSp>
      <p:sp>
        <p:nvSpPr>
          <p:cNvPr id="44" name="TextBox 43"/>
          <p:cNvSpPr txBox="1"/>
          <p:nvPr/>
        </p:nvSpPr>
        <p:spPr>
          <a:xfrm>
            <a:off x="4449091" y="553289"/>
            <a:ext cx="4706673" cy="369332"/>
          </a:xfrm>
          <a:prstGeom prst="rect">
            <a:avLst/>
          </a:prstGeom>
          <a:noFill/>
        </p:spPr>
        <p:txBody>
          <a:bodyPr wrap="none" rtlCol="0">
            <a:spAutoFit/>
          </a:bodyPr>
          <a:lstStyle/>
          <a:p>
            <a:r>
              <a:rPr lang="en-US" b="1" dirty="0" err="1" smtClean="0"/>
              <a:t>coroutine_traits</a:t>
            </a:r>
            <a:r>
              <a:rPr lang="en-US" dirty="0" smtClean="0"/>
              <a:t>&lt;</a:t>
            </a:r>
            <a:r>
              <a:rPr lang="en-US" dirty="0" err="1" smtClean="0"/>
              <a:t>R,Args</a:t>
            </a:r>
            <a:r>
              <a:rPr lang="en-US" dirty="0" smtClean="0"/>
              <a:t>…&gt; → </a:t>
            </a:r>
            <a:r>
              <a:rPr lang="en-US" dirty="0" err="1" smtClean="0"/>
              <a:t>CoroutinePromise</a:t>
            </a:r>
            <a:endParaRPr lang="en-US" dirty="0"/>
          </a:p>
        </p:txBody>
      </p:sp>
      <p:grpSp>
        <p:nvGrpSpPr>
          <p:cNvPr id="17" name="Group 16"/>
          <p:cNvGrpSpPr/>
          <p:nvPr/>
        </p:nvGrpSpPr>
        <p:grpSpPr>
          <a:xfrm>
            <a:off x="775368" y="1631673"/>
            <a:ext cx="3696053" cy="982213"/>
            <a:chOff x="775368" y="1631673"/>
            <a:chExt cx="3696053" cy="982213"/>
          </a:xfrm>
        </p:grpSpPr>
        <p:cxnSp>
          <p:nvCxnSpPr>
            <p:cNvPr id="46" name="Straight Connector 45"/>
            <p:cNvCxnSpPr/>
            <p:nvPr/>
          </p:nvCxnSpPr>
          <p:spPr>
            <a:xfrm flipH="1">
              <a:off x="775368" y="2411199"/>
              <a:ext cx="1" cy="20268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5117" y="1951789"/>
              <a:ext cx="1164577" cy="561474"/>
            </a:xfrm>
            <a:prstGeom prst="line">
              <a:avLst/>
            </a:prstGeom>
            <a:ln w="19050">
              <a:solidFill>
                <a:srgbClr val="FFC00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57080" y="1631673"/>
              <a:ext cx="3214341" cy="33855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a:spAutoFit/>
            </a:bodyPr>
            <a:lstStyle/>
            <a:p>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p.initial_suspend</a:t>
              </a:r>
              <a:r>
                <a:rPr lang="en-US" sz="1600" dirty="0" smtClean="0">
                  <a:solidFill>
                    <a:srgbClr val="000000"/>
                  </a:solidFill>
                  <a:highlight>
                    <a:srgbClr val="FFFFFF"/>
                  </a:highlight>
                  <a:latin typeface="Consolas" panose="020B0609020204030204" pitchFamily="49" charset="0"/>
                </a:rPr>
                <a:t>();</a:t>
              </a:r>
              <a:endParaRPr lang="en-US" sz="1600" dirty="0"/>
            </a:p>
          </p:txBody>
        </p:sp>
      </p:grpSp>
      <p:grpSp>
        <p:nvGrpSpPr>
          <p:cNvPr id="23" name="Group 22"/>
          <p:cNvGrpSpPr/>
          <p:nvPr/>
        </p:nvGrpSpPr>
        <p:grpSpPr>
          <a:xfrm>
            <a:off x="534737" y="5144051"/>
            <a:ext cx="5521524" cy="461933"/>
            <a:chOff x="534737" y="5144051"/>
            <a:chExt cx="5521524" cy="461933"/>
          </a:xfrm>
        </p:grpSpPr>
        <p:cxnSp>
          <p:nvCxnSpPr>
            <p:cNvPr id="48" name="Straight Connector 47"/>
            <p:cNvCxnSpPr/>
            <p:nvPr/>
          </p:nvCxnSpPr>
          <p:spPr>
            <a:xfrm>
              <a:off x="534737" y="5144051"/>
              <a:ext cx="5347" cy="22470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9524" y="5273843"/>
              <a:ext cx="2243887" cy="162864"/>
            </a:xfrm>
            <a:prstGeom prst="line">
              <a:avLst/>
            </a:prstGeom>
            <a:ln w="19050">
              <a:solidFill>
                <a:srgbClr val="FFC000"/>
              </a:solidFill>
              <a:prstDash val="lg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41920" y="5267430"/>
              <a:ext cx="3214341" cy="33855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p.final_suspend</a:t>
              </a:r>
              <a:r>
                <a:rPr lang="en-US" sz="1600" dirty="0" smtClean="0">
                  <a:solidFill>
                    <a:srgbClr val="000000"/>
                  </a:solidFill>
                  <a:highlight>
                    <a:srgbClr val="FFFFFF"/>
                  </a:highlight>
                  <a:latin typeface="Consolas" panose="020B0609020204030204" pitchFamily="49" charset="0"/>
                </a:rPr>
                <a:t>();</a:t>
              </a:r>
              <a:endParaRPr lang="en-US" sz="1600" dirty="0"/>
            </a:p>
          </p:txBody>
        </p:sp>
      </p:grpSp>
    </p:spTree>
    <p:extLst>
      <p:ext uri="{BB962C8B-B14F-4D97-AF65-F5344CB8AC3E}">
        <p14:creationId xmlns:p14="http://schemas.microsoft.com/office/powerpoint/2010/main" val="20024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97212"/>
            <a:ext cx="7886700" cy="1325563"/>
          </a:xfrm>
        </p:spPr>
        <p:txBody>
          <a:bodyPr/>
          <a:lstStyle/>
          <a:p>
            <a:r>
              <a:rPr lang="en-US" dirty="0" err="1"/>
              <a:t>c</a:t>
            </a:r>
            <a:r>
              <a:rPr lang="en-US" dirty="0" err="1" smtClean="0"/>
              <a:t>oroutine_traits</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38</a:t>
            </a:fld>
            <a:endParaRPr lang="en-US"/>
          </a:p>
        </p:txBody>
      </p:sp>
      <p:sp>
        <p:nvSpPr>
          <p:cNvPr id="6" name="Rectangle 5"/>
          <p:cNvSpPr/>
          <p:nvPr/>
        </p:nvSpPr>
        <p:spPr>
          <a:xfrm>
            <a:off x="628650" y="2626789"/>
            <a:ext cx="795562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US" dirty="0" smtClean="0">
              <a:solidFill>
                <a:srgbClr val="000000"/>
              </a:solidFill>
              <a:highlight>
                <a:srgbClr val="FFFFFF"/>
              </a:highlight>
              <a:latin typeface="Consolas" panose="020B0609020204030204" pitchFamily="49" charset="0"/>
            </a:endParaRPr>
          </a:p>
        </p:txBody>
      </p:sp>
      <p:sp>
        <p:nvSpPr>
          <p:cNvPr id="10" name="Rectangle 9"/>
          <p:cNvSpPr/>
          <p:nvPr/>
        </p:nvSpPr>
        <p:spPr>
          <a:xfrm>
            <a:off x="640080" y="2634437"/>
            <a:ext cx="7520247"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coroutine_traits</a:t>
            </a:r>
            <a:r>
              <a:rPr lang="en-US" dirty="0" smtClean="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promise_type</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R::promise_type;</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endParaRPr lang="en-US" dirty="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static </a:t>
            </a:r>
            <a:r>
              <a:rPr lang="en-US" dirty="0" smtClean="0">
                <a:solidFill>
                  <a:srgbClr val="0000FF"/>
                </a:solidFill>
                <a:highlight>
                  <a:srgbClr val="FFFFFF"/>
                </a:highlight>
                <a:latin typeface="Consolas" panose="020B0609020204030204" pitchFamily="49" charset="0"/>
              </a:rPr>
              <a:t>auto </a:t>
            </a:r>
            <a:r>
              <a:rPr lang="en-US" dirty="0" err="1" smtClean="0">
                <a:solidFill>
                  <a:srgbClr val="000000"/>
                </a:solidFill>
                <a:highlight>
                  <a:srgbClr val="FFFFFF"/>
                </a:highlight>
                <a:latin typeface="Consolas" panose="020B0609020204030204" pitchFamily="49" charset="0"/>
              </a:rPr>
              <a:t>get_allocator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&amp;&amp;…) {</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::allocator&lt;</a:t>
            </a:r>
            <a:r>
              <a:rPr lang="en-US" dirty="0">
                <a:solidFill>
                  <a:srgbClr val="0000FF"/>
                </a:solidFill>
                <a:highlight>
                  <a:srgbClr val="FFFFFF"/>
                </a:highlight>
                <a:latin typeface="Consolas" panose="020B0609020204030204" pitchFamily="49" charset="0"/>
              </a:rPr>
              <a:t>char</a:t>
            </a:r>
            <a:r>
              <a:rPr lang="en-US" dirty="0" smtClean="0">
                <a:solidFill>
                  <a:srgbClr val="000000"/>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a:t>
            </a:r>
          </a:p>
        </p:txBody>
      </p:sp>
      <p:sp>
        <p:nvSpPr>
          <p:cNvPr id="11" name="Rectangle 10"/>
          <p:cNvSpPr/>
          <p:nvPr/>
        </p:nvSpPr>
        <p:spPr>
          <a:xfrm>
            <a:off x="1657350" y="841623"/>
            <a:ext cx="5300888" cy="646331"/>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p>
          <a:p>
            <a:r>
              <a:rPr lang="en-US" dirty="0" smtClean="0">
                <a:solidFill>
                  <a:srgbClr val="000000"/>
                </a:solidFill>
                <a:highlight>
                  <a:srgbClr val="FFFFFF"/>
                </a:highlight>
                <a:latin typeface="Consolas" panose="020B0609020204030204" pitchFamily="49" charset="0"/>
              </a:rPr>
              <a:t>R f(</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12" name="Rectangle 11"/>
          <p:cNvSpPr/>
          <p:nvPr/>
        </p:nvSpPr>
        <p:spPr>
          <a:xfrm>
            <a:off x="1595074" y="1753321"/>
            <a:ext cx="5392188" cy="369332"/>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00FF"/>
                </a:solidFill>
                <a:highlight>
                  <a:srgbClr val="FFFFFF"/>
                </a:highlight>
                <a:latin typeface="Consolas" panose="020B0609020204030204" pitchFamily="49" charset="0"/>
              </a:rPr>
              <a:t>using</a:t>
            </a:r>
            <a:r>
              <a:rPr lang="en-US" dirty="0" smtClean="0">
                <a:solidFill>
                  <a:srgbClr val="000000"/>
                </a:solidFill>
                <a:highlight>
                  <a:srgbClr val="FFFFFF"/>
                </a:highlight>
                <a:latin typeface="Consolas" panose="020B0609020204030204" pitchFamily="49" charset="0"/>
              </a:rPr>
              <a:t> X = std::</a:t>
            </a:r>
            <a:r>
              <a:rPr lang="en-US" dirty="0" err="1" smtClean="0">
                <a:solidFill>
                  <a:srgbClr val="000000"/>
                </a:solidFill>
                <a:highlight>
                  <a:srgbClr val="FFFFFF"/>
                </a:highlight>
                <a:latin typeface="Consolas" panose="020B0609020204030204" pitchFamily="49" charset="0"/>
              </a:rPr>
              <a:t>coroutine_traits</a:t>
            </a:r>
            <a:r>
              <a:rPr lang="en-US" dirty="0" smtClean="0">
                <a:solidFill>
                  <a:srgbClr val="000000"/>
                </a:solidFill>
                <a:highlight>
                  <a:srgbClr val="FFFFFF"/>
                </a:highlight>
                <a:latin typeface="Consolas" panose="020B0609020204030204" pitchFamily="49" charset="0"/>
              </a:rPr>
              <a:t>&lt;R,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8019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97212"/>
            <a:ext cx="7886700" cy="1325563"/>
          </a:xfrm>
        </p:spPr>
        <p:txBody>
          <a:bodyPr/>
          <a:lstStyle/>
          <a:p>
            <a:r>
              <a:rPr lang="en-US" dirty="0" err="1"/>
              <a:t>c</a:t>
            </a:r>
            <a:r>
              <a:rPr lang="en-US" dirty="0" err="1" smtClean="0"/>
              <a:t>oroutine_traits</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39</a:t>
            </a:fld>
            <a:endParaRPr lang="en-US"/>
          </a:p>
        </p:txBody>
      </p:sp>
      <p:sp>
        <p:nvSpPr>
          <p:cNvPr id="7" name="Rectangle 6"/>
          <p:cNvSpPr/>
          <p:nvPr/>
        </p:nvSpPr>
        <p:spPr>
          <a:xfrm>
            <a:off x="1657350" y="841623"/>
            <a:ext cx="5300888" cy="646331"/>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p>
          <a:p>
            <a:r>
              <a:rPr lang="en-US" dirty="0" smtClean="0">
                <a:solidFill>
                  <a:srgbClr val="000000"/>
                </a:solidFill>
                <a:highlight>
                  <a:srgbClr val="FFFFFF"/>
                </a:highlight>
                <a:latin typeface="Consolas" panose="020B0609020204030204" pitchFamily="49" charset="0"/>
              </a:rPr>
              <a:t>R f(</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8" name="Rectangle 7"/>
          <p:cNvSpPr/>
          <p:nvPr/>
        </p:nvSpPr>
        <p:spPr>
          <a:xfrm>
            <a:off x="1595074" y="1753321"/>
            <a:ext cx="5392188" cy="369332"/>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00FF"/>
                </a:solidFill>
                <a:highlight>
                  <a:srgbClr val="FFFFFF"/>
                </a:highlight>
                <a:latin typeface="Consolas" panose="020B0609020204030204" pitchFamily="49" charset="0"/>
              </a:rPr>
              <a:t>using</a:t>
            </a:r>
            <a:r>
              <a:rPr lang="en-US" dirty="0" smtClean="0">
                <a:solidFill>
                  <a:srgbClr val="000000"/>
                </a:solidFill>
                <a:highlight>
                  <a:srgbClr val="FFFFFF"/>
                </a:highlight>
                <a:latin typeface="Consolas" panose="020B0609020204030204" pitchFamily="49" charset="0"/>
              </a:rPr>
              <a:t> X = std::</a:t>
            </a:r>
            <a:r>
              <a:rPr lang="en-US" dirty="0" err="1" smtClean="0">
                <a:solidFill>
                  <a:srgbClr val="000000"/>
                </a:solidFill>
                <a:highlight>
                  <a:srgbClr val="FFFFFF"/>
                </a:highlight>
                <a:latin typeface="Consolas" panose="020B0609020204030204" pitchFamily="49" charset="0"/>
              </a:rPr>
              <a:t>coroutine_traits</a:t>
            </a:r>
            <a:r>
              <a:rPr lang="en-US" dirty="0" smtClean="0">
                <a:solidFill>
                  <a:srgbClr val="000000"/>
                </a:solidFill>
                <a:highlight>
                  <a:srgbClr val="FFFFFF"/>
                </a:highlight>
                <a:latin typeface="Consolas" panose="020B0609020204030204" pitchFamily="49" charset="0"/>
              </a:rPr>
              <a:t>&lt;R,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63538582"/>
              </p:ext>
            </p:extLst>
          </p:nvPr>
        </p:nvGraphicFramePr>
        <p:xfrm>
          <a:off x="274319" y="2421172"/>
          <a:ext cx="8573193" cy="3477029"/>
        </p:xfrm>
        <a:graphic>
          <a:graphicData uri="http://schemas.openxmlformats.org/drawingml/2006/table">
            <a:tbl>
              <a:tblPr firstRow="1" bandRow="1">
                <a:tableStyleId>{2D5ABB26-0587-4C30-8999-92F81FD0307C}</a:tableStyleId>
              </a:tblPr>
              <a:tblGrid>
                <a:gridCol w="2496590"/>
                <a:gridCol w="3834938"/>
                <a:gridCol w="2241665"/>
              </a:tblGrid>
              <a:tr h="0">
                <a:tc>
                  <a:txBody>
                    <a:bodyPr/>
                    <a:lstStyle/>
                    <a:p>
                      <a:pPr algn="ctr"/>
                      <a:r>
                        <a:rPr lang="en-US" dirty="0" smtClean="0"/>
                        <a:t>Expression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t>Note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t>If not present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008149">
                <a:tc>
                  <a:txBody>
                    <a:bodyPr/>
                    <a:lstStyle/>
                    <a:p>
                      <a:r>
                        <a:rPr lang="en-US" dirty="0" smtClean="0"/>
                        <a:t>X::promise_type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Fo</a:t>
                      </a:r>
                      <a:r>
                        <a:rPr lang="en-US" baseline="0" dirty="0" smtClean="0"/>
                        <a:t>r coroutines with signature above, compiler will place the promise of the specified type on the coroutine frame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R::promise_type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985">
                <a:tc>
                  <a:txBody>
                    <a:bodyPr/>
                    <a:lstStyle/>
                    <a:p>
                      <a:r>
                        <a:rPr lang="en-US" dirty="0" smtClean="0"/>
                        <a:t>X::get_allocator(args…)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Coroutine</a:t>
                      </a:r>
                      <a:r>
                        <a:rPr lang="en-US" baseline="0" dirty="0" smtClean="0"/>
                        <a:t> will use it to allocate a coroutine frame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smtClean="0"/>
                        <a:t>std::allocator&lt;char&gt;{}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985">
                <a:tc>
                  <a:txBody>
                    <a:bodyPr/>
                    <a:lstStyle/>
                    <a:p>
                      <a:r>
                        <a:rPr lang="en-US" dirty="0" smtClean="0"/>
                        <a:t>X::get_return_object_on_allocation_failure()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If present, result of allocate(n)</a:t>
                      </a:r>
                      <a:r>
                        <a:rPr lang="en-US" baseline="0" dirty="0" smtClean="0"/>
                        <a:t> will be checked for nullptr, if nullptr, result of the coroutine will be constructed using X::get_return_object_on_allocation_failture()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assumes that allocate</a:t>
                      </a:r>
                      <a:r>
                        <a:rPr lang="en-US" baseline="0" dirty="0" smtClean="0"/>
                        <a:t> throws (as it should) on failure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21594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 v2</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288664" y="67584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Reactive streams meEt coroutines</a:t>
            </a:r>
          </a:p>
        </p:txBody>
      </p:sp>
      <p:grpSp>
        <p:nvGrpSpPr>
          <p:cNvPr id="10" name="Group 9"/>
          <p:cNvGrpSpPr/>
          <p:nvPr/>
        </p:nvGrpSpPr>
        <p:grpSpPr>
          <a:xfrm>
            <a:off x="990600" y="1053995"/>
            <a:ext cx="5205164" cy="1860761"/>
            <a:chOff x="990600" y="1148209"/>
            <a:chExt cx="5205164" cy="1860761"/>
          </a:xfrm>
        </p:grpSpPr>
        <p:sp>
          <p:nvSpPr>
            <p:cNvPr id="4" name="Rectangle 3"/>
            <p:cNvSpPr/>
            <p:nvPr/>
          </p:nvSpPr>
          <p:spPr>
            <a:xfrm>
              <a:off x="2743200" y="1193088"/>
              <a:ext cx="3452564" cy="1815882"/>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async_stream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a:solidFill>
                    <a:srgbClr val="880000"/>
                  </a:solidFill>
                  <a:highlight>
                    <a:srgbClr val="FFFFFF"/>
                  </a:highlight>
                  <a:latin typeface="Consolas" panose="020B0609020204030204" pitchFamily="49" charset="0"/>
                </a:rPr>
                <a:t>Ticks</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 = 0;; ++</a:t>
              </a:r>
              <a:r>
                <a:rPr lang="en-US" sz="1400" dirty="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FF"/>
                  </a:solidFill>
                  <a:highlight>
                    <a:srgbClr val="FFFFFF"/>
                  </a:highlight>
                  <a:latin typeface="Consolas" panose="020B0609020204030204" pitchFamily="49" charset="0"/>
                </a:rPr>
                <a:t>        yield</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await</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sleep_for</a:t>
              </a:r>
              <a:r>
                <a:rPr lang="en-US" sz="1400" dirty="0">
                  <a:solidFill>
                    <a:srgbClr val="000000"/>
                  </a:solidFill>
                  <a:highlight>
                    <a:srgbClr val="FFFFFF"/>
                  </a:highlight>
                  <a:latin typeface="Consolas" panose="020B0609020204030204" pitchFamily="49" charset="0"/>
                </a:rPr>
                <a:t>(1ms);</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p:txBody>
        </p:sp>
        <p:sp>
          <p:nvSpPr>
            <p:cNvPr id="19" name="TextBox 18"/>
            <p:cNvSpPr txBox="1"/>
            <p:nvPr/>
          </p:nvSpPr>
          <p:spPr>
            <a:xfrm>
              <a:off x="990600" y="1491204"/>
              <a:ext cx="1601993" cy="646331"/>
            </a:xfrm>
            <a:prstGeom prst="rect">
              <a:avLst/>
            </a:prstGeom>
            <a:noFill/>
          </p:spPr>
          <p:txBody>
            <a:bodyPr wrap="square" rtlCol="0">
              <a:spAutoFit/>
            </a:bodyPr>
            <a:lstStyle/>
            <a:p>
              <a:pPr algn="r"/>
              <a:r>
                <a:rPr lang="en-US" dirty="0" smtClean="0">
                  <a:latin typeface="Agency FB" panose="020B0503020202020204" pitchFamily="34" charset="0"/>
                </a:rPr>
                <a:t>Produces 0.1.2.3…</a:t>
              </a:r>
            </a:p>
            <a:p>
              <a:pPr algn="r"/>
              <a:r>
                <a:rPr lang="en-US" dirty="0" smtClean="0">
                  <a:latin typeface="Agency FB" panose="020B0503020202020204" pitchFamily="34" charset="0"/>
                </a:rPr>
                <a:t>each 1ms</a:t>
              </a:r>
              <a:endParaRPr lang="en-US" dirty="0">
                <a:latin typeface="Agency FB" panose="020B0503020202020204" pitchFamily="34" charset="0"/>
              </a:endParaRPr>
            </a:p>
          </p:txBody>
        </p:sp>
        <p:sp>
          <p:nvSpPr>
            <p:cNvPr id="22" name="Rectangle 21"/>
            <p:cNvSpPr/>
            <p:nvPr/>
          </p:nvSpPr>
          <p:spPr>
            <a:xfrm>
              <a:off x="1755042" y="1148209"/>
              <a:ext cx="848309"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Source</a:t>
              </a:r>
              <a:endParaRPr lang="en-US" dirty="0"/>
            </a:p>
          </p:txBody>
        </p:sp>
      </p:grpSp>
      <p:grpSp>
        <p:nvGrpSpPr>
          <p:cNvPr id="12" name="Group 11"/>
          <p:cNvGrpSpPr/>
          <p:nvPr/>
        </p:nvGrpSpPr>
        <p:grpSpPr>
          <a:xfrm>
            <a:off x="259080" y="2990834"/>
            <a:ext cx="8503920" cy="1643630"/>
            <a:chOff x="259080" y="3118300"/>
            <a:chExt cx="8503920" cy="1643630"/>
          </a:xfrm>
        </p:grpSpPr>
        <p:sp>
          <p:nvSpPr>
            <p:cNvPr id="11" name="Rectangle 10"/>
            <p:cNvSpPr/>
            <p:nvPr/>
          </p:nvSpPr>
          <p:spPr>
            <a:xfrm>
              <a:off x="2743200" y="3292165"/>
              <a:ext cx="6019800" cy="1169551"/>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highlight>
                    <a:srgbClr val="FFFFFF"/>
                  </a:highlight>
                  <a:latin typeface="Consolas" panose="020B0609020204030204" pitchFamily="49" charset="0"/>
                </a:rPr>
                <a:t>template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t>
              </a:r>
            </a:p>
            <a:p>
              <a:r>
                <a:rPr lang="en-US" sz="1400" dirty="0" smtClean="0">
                  <a:solidFill>
                    <a:srgbClr val="0000FF"/>
                  </a:solidFill>
                  <a:highlight>
                    <a:srgbClr val="FFFFFF"/>
                  </a:highlight>
                  <a:latin typeface="Consolas" panose="020B0609020204030204" pitchFamily="49" charset="0"/>
                </a:rPr>
                <a:t>auto </a:t>
              </a:r>
              <a:r>
                <a:rPr lang="en-US" sz="1400" dirty="0" err="1" smtClean="0">
                  <a:solidFill>
                    <a:srgbClr val="880000"/>
                  </a:solidFill>
                  <a:highlight>
                    <a:srgbClr val="FFFFFF"/>
                  </a:highlight>
                  <a:latin typeface="Consolas" panose="020B0609020204030204" pitchFamily="49" charset="0"/>
                </a:rPr>
                <a:t>AddTimestamp</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216F85"/>
                  </a:solidFill>
                  <a:highlight>
                    <a:srgbClr val="FFFFFF"/>
                  </a:highlight>
                  <a:latin typeface="Consolas" panose="020B0609020204030204" pitchFamily="49" charset="0"/>
                </a:rPr>
                <a:t>T</a:t>
              </a:r>
              <a:r>
                <a:rPr lang="en-US" sz="1400" dirty="0" smtClean="0">
                  <a:solidFill>
                    <a:srgbClr val="000000"/>
                  </a:solidFill>
                  <a:highlight>
                    <a:srgbClr val="FFFFFF"/>
                  </a:highlight>
                  <a:latin typeface="Consolas" panose="020B0609020204030204" pitchFamily="49" charset="0"/>
                </a:rPr>
                <a:t>&gt; &amp; </a:t>
              </a:r>
              <a:r>
                <a:rPr lang="en-US" sz="1400" dirty="0">
                  <a:solidFill>
                    <a:srgbClr val="000080"/>
                  </a:solidFill>
                  <a:highlight>
                    <a:srgbClr val="FFFFFF"/>
                  </a:highlight>
                  <a:latin typeface="Consolas" panose="020B0609020204030204" pitchFamily="49" charset="0"/>
                </a:rPr>
                <a:t>S</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 </a:t>
              </a:r>
              <a:r>
                <a:rPr lang="en-US" sz="1400" dirty="0" err="1" smtClean="0">
                  <a:solidFill>
                    <a:srgbClr val="000000"/>
                  </a:solidFill>
                  <a:highlight>
                    <a:srgbClr val="FFFFFF"/>
                  </a:highlight>
                  <a:latin typeface="Consolas" panose="020B0609020204030204" pitchFamily="49" charset="0"/>
                </a:rPr>
                <a:t>make_pair</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v</a:t>
              </a:r>
              <a:r>
                <a:rPr lang="en-US" sz="1400" dirty="0" err="1"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rPr>
                <a:t>system_clock</a:t>
              </a:r>
              <a:r>
                <a:rPr lang="en-US" sz="1400" dirty="0">
                  <a:solidFill>
                    <a:srgbClr val="000000"/>
                  </a:solidFill>
                  <a:highlight>
                    <a:srgbClr val="FFFFFF"/>
                  </a:highlight>
                  <a:latin typeface="Consolas" panose="020B0609020204030204" pitchFamily="49" charset="0"/>
                </a:rPr>
                <a:t>::</a:t>
              </a:r>
              <a:r>
                <a:rPr lang="en-US" sz="1400" dirty="0">
                  <a:solidFill>
                    <a:srgbClr val="880000"/>
                  </a:solidFill>
                  <a:highlight>
                    <a:srgbClr val="FFFFFF"/>
                  </a:highlight>
                  <a:latin typeface="Consolas" panose="020B0609020204030204" pitchFamily="49" charset="0"/>
                </a:rPr>
                <a:t>now</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p:txBody>
        </p:sp>
        <p:sp>
          <p:nvSpPr>
            <p:cNvPr id="20" name="TextBox 19"/>
            <p:cNvSpPr txBox="1"/>
            <p:nvPr/>
          </p:nvSpPr>
          <p:spPr>
            <a:xfrm>
              <a:off x="259080" y="3438491"/>
              <a:ext cx="2362200" cy="1323439"/>
            </a:xfrm>
            <a:prstGeom prst="rect">
              <a:avLst/>
            </a:prstGeom>
            <a:noFill/>
          </p:spPr>
          <p:txBody>
            <a:bodyPr wrap="square" rtlCol="0">
              <a:spAutoFit/>
            </a:bodyPr>
            <a:lstStyle/>
            <a:p>
              <a:pPr algn="r"/>
              <a:r>
                <a:rPr lang="en-US" sz="1600" dirty="0" smtClean="0">
                  <a:latin typeface="Agency FB" panose="020B0503020202020204" pitchFamily="34" charset="0"/>
                </a:rPr>
                <a:t>Transforms stream of v</a:t>
              </a:r>
              <a:r>
                <a:rPr lang="en-US" sz="1600" baseline="-25000" dirty="0" smtClean="0">
                  <a:latin typeface="Agency FB" panose="020B0503020202020204" pitchFamily="34" charset="0"/>
                </a:rPr>
                <a:t>1</a:t>
              </a:r>
              <a:r>
                <a:rPr lang="en-US" sz="1600" dirty="0" smtClean="0">
                  <a:latin typeface="Agency FB" panose="020B0503020202020204" pitchFamily="34" charset="0"/>
                </a:rPr>
                <a:t>.v</a:t>
              </a:r>
              <a:r>
                <a:rPr lang="en-US" sz="1600" baseline="-25000" dirty="0" smtClean="0">
                  <a:latin typeface="Agency FB" panose="020B0503020202020204" pitchFamily="34" charset="0"/>
                </a:rPr>
                <a:t>2</a:t>
              </a:r>
              <a:r>
                <a:rPr lang="en-US" sz="1600" dirty="0" smtClean="0">
                  <a:latin typeface="Agency FB" panose="020B0503020202020204" pitchFamily="34" charset="0"/>
                </a:rPr>
                <a:t>.v</a:t>
              </a:r>
              <a:r>
                <a:rPr lang="en-US" sz="1600" baseline="-25000" dirty="0" smtClean="0">
                  <a:latin typeface="Agency FB" panose="020B0503020202020204" pitchFamily="34" charset="0"/>
                </a:rPr>
                <a:t>3</a:t>
              </a:r>
              <a:r>
                <a:rPr lang="en-US" sz="1600" dirty="0" smtClean="0">
                  <a:latin typeface="Agency FB" panose="020B0503020202020204" pitchFamily="34" charset="0"/>
                </a:rPr>
                <a:t>…</a:t>
              </a:r>
              <a:endParaRPr lang="en-US" sz="1600" dirty="0">
                <a:latin typeface="Agency FB" panose="020B0503020202020204" pitchFamily="34" charset="0"/>
              </a:endParaRPr>
            </a:p>
            <a:p>
              <a:pPr algn="r"/>
              <a:r>
                <a:rPr lang="en-US" sz="1600" dirty="0" smtClean="0">
                  <a:latin typeface="Agency FB" panose="020B0503020202020204" pitchFamily="34" charset="0"/>
                </a:rPr>
                <a:t>into a stream of</a:t>
              </a:r>
              <a:endParaRPr lang="en-US" sz="1600" dirty="0">
                <a:latin typeface="Agency FB" panose="020B0503020202020204" pitchFamily="34" charset="0"/>
              </a:endParaRPr>
            </a:p>
            <a:p>
              <a:pPr algn="r"/>
              <a:r>
                <a:rPr lang="en-US" sz="1600" dirty="0" smtClean="0">
                  <a:latin typeface="Agency FB" panose="020B0503020202020204" pitchFamily="34" charset="0"/>
                </a:rPr>
                <a:t>(v</a:t>
              </a:r>
              <a:r>
                <a:rPr lang="en-US" sz="1600" baseline="-25000" dirty="0" smtClean="0">
                  <a:latin typeface="Agency FB" panose="020B0503020202020204" pitchFamily="34" charset="0"/>
                </a:rPr>
                <a:t>1</a:t>
              </a:r>
              <a:r>
                <a:rPr lang="en-US" sz="1600" dirty="0" smtClean="0">
                  <a:latin typeface="Agency FB" panose="020B0503020202020204" pitchFamily="34" charset="0"/>
                </a:rPr>
                <a:t>,t</a:t>
              </a:r>
              <a:r>
                <a:rPr lang="en-US" sz="1600" baseline="-25000" dirty="0" smtClean="0">
                  <a:latin typeface="Agency FB" panose="020B0503020202020204" pitchFamily="34" charset="0"/>
                </a:rPr>
                <a:t>1</a:t>
              </a:r>
              <a:r>
                <a:rPr lang="en-US" sz="1600" dirty="0" smtClean="0">
                  <a:latin typeface="Agency FB" panose="020B0503020202020204" pitchFamily="34" charset="0"/>
                </a:rPr>
                <a:t>).(v</a:t>
              </a:r>
              <a:r>
                <a:rPr lang="en-US" sz="1600" baseline="-25000" dirty="0" smtClean="0">
                  <a:latin typeface="Agency FB" panose="020B0503020202020204" pitchFamily="34" charset="0"/>
                </a:rPr>
                <a:t>2</a:t>
              </a:r>
              <a:r>
                <a:rPr lang="en-US" sz="1600" dirty="0" smtClean="0">
                  <a:latin typeface="Agency FB" panose="020B0503020202020204" pitchFamily="34" charset="0"/>
                </a:rPr>
                <a:t>,t</a:t>
              </a:r>
              <a:r>
                <a:rPr lang="en-US" sz="1600" baseline="-25000" dirty="0" smtClean="0">
                  <a:latin typeface="Agency FB" panose="020B0503020202020204" pitchFamily="34" charset="0"/>
                </a:rPr>
                <a:t>2</a:t>
              </a:r>
              <a:r>
                <a:rPr lang="en-US" sz="1600" dirty="0" smtClean="0">
                  <a:latin typeface="Agency FB" panose="020B0503020202020204" pitchFamily="34" charset="0"/>
                </a:rPr>
                <a:t>).(v</a:t>
              </a:r>
              <a:r>
                <a:rPr lang="en-US" sz="1600" baseline="-25000" dirty="0" smtClean="0">
                  <a:latin typeface="Agency FB" panose="020B0503020202020204" pitchFamily="34" charset="0"/>
                </a:rPr>
                <a:t>3</a:t>
              </a:r>
              <a:r>
                <a:rPr lang="en-US" sz="1600" dirty="0" smtClean="0">
                  <a:latin typeface="Agency FB" panose="020B0503020202020204" pitchFamily="34" charset="0"/>
                </a:rPr>
                <a:t>,t</a:t>
              </a:r>
              <a:r>
                <a:rPr lang="en-US" sz="1600" baseline="-25000" dirty="0" smtClean="0">
                  <a:latin typeface="Agency FB" panose="020B0503020202020204" pitchFamily="34" charset="0"/>
                </a:rPr>
                <a:t>3</a:t>
              </a:r>
              <a:r>
                <a:rPr lang="en-US" sz="1600" dirty="0" smtClean="0">
                  <a:latin typeface="Agency FB" panose="020B0503020202020204" pitchFamily="34" charset="0"/>
                </a:rPr>
                <a:t>)…</a:t>
              </a:r>
            </a:p>
            <a:p>
              <a:pPr algn="r"/>
              <a:r>
                <a:rPr lang="en-US" sz="1600" dirty="0" smtClean="0">
                  <a:latin typeface="Agency FB" panose="020B0503020202020204" pitchFamily="34" charset="0"/>
                </a:rPr>
                <a:t>where </a:t>
              </a:r>
              <a:r>
                <a:rPr lang="en-US" sz="1600" dirty="0" err="1" smtClean="0">
                  <a:latin typeface="Agency FB" panose="020B0503020202020204" pitchFamily="34" charset="0"/>
                </a:rPr>
                <a:t>t</a:t>
              </a:r>
              <a:r>
                <a:rPr lang="en-US" sz="1600" baseline="-25000" dirty="0" err="1" smtClean="0">
                  <a:latin typeface="Agency FB" panose="020B0503020202020204" pitchFamily="34" charset="0"/>
                </a:rPr>
                <a:t>i</a:t>
              </a:r>
              <a:r>
                <a:rPr lang="en-US" sz="1600" dirty="0" smtClean="0">
                  <a:latin typeface="Agency FB" panose="020B0503020202020204" pitchFamily="34" charset="0"/>
                </a:rPr>
                <a:t> is a timestamp of when</a:t>
              </a:r>
            </a:p>
            <a:p>
              <a:pPr algn="r"/>
              <a:r>
                <a:rPr lang="en-US" sz="1600" dirty="0" smtClean="0">
                  <a:latin typeface="Agency FB" panose="020B0503020202020204" pitchFamily="34" charset="0"/>
                </a:rPr>
                <a:t>v</a:t>
              </a:r>
              <a:r>
                <a:rPr lang="en-US" sz="1600" baseline="-25000" dirty="0" smtClean="0">
                  <a:latin typeface="Agency FB" panose="020B0503020202020204" pitchFamily="34" charset="0"/>
                </a:rPr>
                <a:t>i</a:t>
              </a:r>
              <a:r>
                <a:rPr lang="en-US" sz="1600" dirty="0" smtClean="0">
                  <a:latin typeface="Agency FB" panose="020B0503020202020204" pitchFamily="34" charset="0"/>
                </a:rPr>
                <a:t> was received</a:t>
              </a:r>
              <a:endParaRPr lang="en-US" sz="1600" baseline="-25000" dirty="0">
                <a:latin typeface="Agency FB" panose="020B0503020202020204" pitchFamily="34" charset="0"/>
              </a:endParaRPr>
            </a:p>
          </p:txBody>
        </p:sp>
        <p:sp>
          <p:nvSpPr>
            <p:cNvPr id="23" name="Rectangle 22"/>
            <p:cNvSpPr/>
            <p:nvPr/>
          </p:nvSpPr>
          <p:spPr>
            <a:xfrm>
              <a:off x="1295400" y="3118300"/>
              <a:ext cx="1361014"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Transformer</a:t>
              </a:r>
              <a:endParaRPr lang="en-US" dirty="0"/>
            </a:p>
          </p:txBody>
        </p:sp>
      </p:grpSp>
      <p:grpSp>
        <p:nvGrpSpPr>
          <p:cNvPr id="13" name="Group 12"/>
          <p:cNvGrpSpPr/>
          <p:nvPr/>
        </p:nvGrpSpPr>
        <p:grpSpPr>
          <a:xfrm>
            <a:off x="288664" y="4744162"/>
            <a:ext cx="7636136" cy="1600438"/>
            <a:chOff x="288664" y="4921501"/>
            <a:chExt cx="7636136" cy="1600438"/>
          </a:xfrm>
        </p:grpSpPr>
        <p:sp>
          <p:nvSpPr>
            <p:cNvPr id="18" name="Rectangle 17"/>
            <p:cNvSpPr/>
            <p:nvPr/>
          </p:nvSpPr>
          <p:spPr>
            <a:xfrm>
              <a:off x="2743200" y="4921501"/>
              <a:ext cx="5181600" cy="1600438"/>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216F85"/>
                  </a:solidFill>
                  <a:highlight>
                    <a:srgbClr val="FFFFFF"/>
                  </a:highlight>
                  <a:latin typeface="Consolas" panose="020B0609020204030204" pitchFamily="49" charset="0"/>
                  <a:ea typeface="Calibri" panose="020F0502020204030204" pitchFamily="34" charset="0"/>
                </a:rPr>
                <a:t>future</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smtClean="0">
                  <a:solidFill>
                    <a:srgbClr val="880000"/>
                  </a:solidFill>
                  <a:highlight>
                    <a:srgbClr val="FFFFFF"/>
                  </a:highlight>
                  <a:latin typeface="Consolas" panose="020B0609020204030204" pitchFamily="49" charset="0"/>
                </a:rPr>
                <a:t>Sum</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&amp; </a:t>
              </a:r>
              <a:r>
                <a:rPr lang="en-US" sz="1400" dirty="0">
                  <a:solidFill>
                    <a:srgbClr val="00008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sum =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80"/>
                  </a:solidFill>
                  <a:highlight>
                    <a:srgbClr val="FFFFFF"/>
                  </a:highlight>
                  <a:latin typeface="Consolas" panose="020B0609020204030204" pitchFamily="49" charset="0"/>
                </a:rPr>
                <a:t>v</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sum += </a:t>
              </a:r>
              <a:r>
                <a:rPr lang="en-US" sz="1400" dirty="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sum;</a:t>
              </a:r>
            </a:p>
            <a:p>
              <a:r>
                <a:rPr lang="en-US" sz="1400" dirty="0">
                  <a:solidFill>
                    <a:srgbClr val="000000"/>
                  </a:solidFill>
                  <a:highlight>
                    <a:srgbClr val="FFFFFF"/>
                  </a:highlight>
                  <a:latin typeface="Consolas" panose="020B0609020204030204" pitchFamily="49" charset="0"/>
                </a:rPr>
                <a:t>}</a:t>
              </a:r>
            </a:p>
          </p:txBody>
        </p:sp>
        <p:sp>
          <p:nvSpPr>
            <p:cNvPr id="21" name="Rectangle 20"/>
            <p:cNvSpPr/>
            <p:nvPr/>
          </p:nvSpPr>
          <p:spPr>
            <a:xfrm>
              <a:off x="288664" y="5765132"/>
              <a:ext cx="2343374" cy="646331"/>
            </a:xfrm>
            <a:prstGeom prst="rect">
              <a:avLst/>
            </a:prstGeom>
          </p:spPr>
          <p:txBody>
            <a:bodyPr wrap="square">
              <a:spAutoFit/>
            </a:bodyPr>
            <a:lstStyle/>
            <a:p>
              <a:pPr algn="r"/>
              <a:r>
                <a:rPr lang="en-US" dirty="0" smtClean="0">
                  <a:latin typeface="Agency FB" panose="020B0503020202020204" pitchFamily="34" charset="0"/>
                </a:rPr>
                <a:t>Reduces an asynchronous stream to a sum of its values</a:t>
              </a:r>
              <a:endParaRPr lang="en-US" baseline="-25000" dirty="0">
                <a:latin typeface="Agency FB" panose="020B0503020202020204" pitchFamily="34" charset="0"/>
              </a:endParaRPr>
            </a:p>
          </p:txBody>
        </p:sp>
        <p:sp>
          <p:nvSpPr>
            <p:cNvPr id="24" name="Rectangle 23"/>
            <p:cNvSpPr/>
            <p:nvPr/>
          </p:nvSpPr>
          <p:spPr>
            <a:xfrm>
              <a:off x="2011385" y="5534300"/>
              <a:ext cx="598241"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Sink</a:t>
              </a:r>
              <a:endParaRPr lang="en-US" dirty="0"/>
            </a:p>
          </p:txBody>
        </p:sp>
      </p:gr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232530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3063" y="-66516"/>
            <a:ext cx="3437874" cy="1333045"/>
          </a:xfrm>
        </p:spPr>
        <p:txBody>
          <a:bodyPr/>
          <a:lstStyle/>
          <a:p>
            <a:pPr algn="ctr"/>
            <a:r>
              <a:rPr lang="en-US" dirty="0" smtClean="0"/>
              <a:t>N4134 CFAEO</a:t>
            </a:r>
            <a:endParaRPr lang="en-US" dirty="0"/>
          </a:p>
        </p:txBody>
      </p:sp>
      <p:sp>
        <p:nvSpPr>
          <p:cNvPr id="9" name="Content Placeholder 8"/>
          <p:cNvSpPr>
            <a:spLocks noGrp="1"/>
          </p:cNvSpPr>
          <p:nvPr>
            <p:ph idx="1"/>
          </p:nvPr>
        </p:nvSpPr>
        <p:spPr>
          <a:xfrm>
            <a:off x="628650" y="1266529"/>
            <a:ext cx="7886700" cy="4351338"/>
          </a:xfrm>
        </p:spPr>
        <p:txBody>
          <a:bodyPr/>
          <a:lstStyle/>
          <a:p>
            <a:r>
              <a:rPr lang="en-US" dirty="0" smtClean="0"/>
              <a:t>Coroutine Frame Allocation Elision Optimization</a:t>
            </a:r>
          </a:p>
          <a:p>
            <a:pPr lvl="1"/>
            <a:r>
              <a:rPr lang="en-US" dirty="0"/>
              <a:t>An implementation is allowed to elide calls to the allocator’s allocate and deallocate functions and use stack memory of the caller instead if the meaning of the program will be unchanged except for the execution of the allocate and deallocate functions. </a:t>
            </a:r>
          </a:p>
          <a:p>
            <a:r>
              <a:rPr lang="en-US" dirty="0" smtClean="0"/>
              <a:t>Important for async coroutines</a:t>
            </a:r>
          </a:p>
          <a:p>
            <a:pPr lvl="1"/>
            <a:r>
              <a:rPr lang="en-US" dirty="0" smtClean="0"/>
              <a:t>Allows to break a big async function into many little ones without incurring </a:t>
            </a:r>
            <a:r>
              <a:rPr lang="en-US" dirty="0" err="1" smtClean="0"/>
              <a:t>perf</a:t>
            </a:r>
            <a:r>
              <a:rPr lang="en-US" dirty="0" smtClean="0"/>
              <a:t> penalty</a:t>
            </a:r>
          </a:p>
          <a:p>
            <a:r>
              <a:rPr lang="en-US" dirty="0" smtClean="0"/>
              <a:t>Important for generators</a:t>
            </a:r>
          </a:p>
          <a:p>
            <a:pPr lvl="1"/>
            <a:r>
              <a:rPr lang="en-US" dirty="0" smtClean="0"/>
              <a:t>Makes a generator a zero-overhead abstraction</a:t>
            </a:r>
            <a:endParaRPr lang="en-US" dirty="0"/>
          </a:p>
        </p:txBody>
      </p:sp>
      <p:sp>
        <p:nvSpPr>
          <p:cNvPr id="6" name="Footer Placeholder 5"/>
          <p:cNvSpPr>
            <a:spLocks noGrp="1"/>
          </p:cNvSpPr>
          <p:nvPr>
            <p:ph type="ftr" sz="quarter" idx="11"/>
          </p:nvPr>
        </p:nvSpPr>
        <p:spPr/>
        <p:txBody>
          <a:bodyPr/>
          <a:lstStyle/>
          <a:p>
            <a:r>
              <a:rPr lang="en-US" smtClean="0"/>
              <a:t>Urbana 2014 • N4134 await 2.0 (full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40</a:t>
            </a:fld>
            <a:endParaRPr lang="en-US"/>
          </a:p>
        </p:txBody>
      </p:sp>
    </p:spTree>
    <p:extLst>
      <p:ext uri="{BB962C8B-B14F-4D97-AF65-F5344CB8AC3E}">
        <p14:creationId xmlns:p14="http://schemas.microsoft.com/office/powerpoint/2010/main" val="968532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69" y="105711"/>
            <a:ext cx="8129505" cy="644414"/>
          </a:xfrm>
        </p:spPr>
        <p:txBody>
          <a:bodyPr>
            <a:normAutofit fontScale="90000"/>
          </a:bodyPr>
          <a:lstStyle/>
          <a:p>
            <a:r>
              <a:rPr lang="en-US" dirty="0" smtClean="0"/>
              <a:t>Coroutine Promise Requirements</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41</a:t>
            </a:fld>
            <a:endParaRPr lang="en-US"/>
          </a:p>
        </p:txBody>
      </p:sp>
      <p:graphicFrame>
        <p:nvGraphicFramePr>
          <p:cNvPr id="6" name="Table 5"/>
          <p:cNvGraphicFramePr>
            <a:graphicFrameLocks noGrp="1"/>
          </p:cNvGraphicFramePr>
          <p:nvPr>
            <p:extLst/>
          </p:nvPr>
        </p:nvGraphicFramePr>
        <p:xfrm>
          <a:off x="321426" y="816261"/>
          <a:ext cx="8512232" cy="5318760"/>
        </p:xfrm>
        <a:graphic>
          <a:graphicData uri="http://schemas.openxmlformats.org/drawingml/2006/table">
            <a:tbl>
              <a:tblPr firstRow="1" bandRow="1">
                <a:tableStyleId>{5C22544A-7EE6-4342-B048-85BDC9FD1C3A}</a:tableStyleId>
              </a:tblPr>
              <a:tblGrid>
                <a:gridCol w="2748741"/>
                <a:gridCol w="1911928"/>
                <a:gridCol w="3851563"/>
              </a:tblGrid>
              <a:tr h="370840">
                <a:tc>
                  <a:txBody>
                    <a:bodyPr/>
                    <a:lstStyle/>
                    <a:p>
                      <a:pPr algn="ctr"/>
                      <a:r>
                        <a:rPr lang="en-US" dirty="0" smtClean="0"/>
                        <a:t>Expression</a:t>
                      </a:r>
                      <a:endParaRPr lang="en-US" dirty="0"/>
                    </a:p>
                  </a:txBody>
                  <a:tcPr/>
                </a:tc>
                <a:tc>
                  <a:txBody>
                    <a:bodyPr/>
                    <a:lstStyle/>
                    <a:p>
                      <a:pPr algn="ctr"/>
                      <a:r>
                        <a:rPr lang="en-US" dirty="0" smtClean="0"/>
                        <a:t>Return type</a:t>
                      </a:r>
                      <a:endParaRPr lang="en-US" dirty="0"/>
                    </a:p>
                  </a:txBody>
                  <a:tcPr/>
                </a:tc>
                <a:tc>
                  <a:txBody>
                    <a:bodyPr/>
                    <a:lstStyle/>
                    <a:p>
                      <a:pPr algn="ctr"/>
                      <a:r>
                        <a:rPr lang="en-US" dirty="0" smtClean="0"/>
                        <a:t>Note</a:t>
                      </a:r>
                      <a:endParaRPr lang="en-US" dirty="0"/>
                    </a:p>
                  </a:txBody>
                  <a:tcPr/>
                </a:tc>
              </a:tr>
              <a:tr h="370840">
                <a:tc>
                  <a:txBody>
                    <a:bodyPr/>
                    <a:lstStyle/>
                    <a:p>
                      <a:r>
                        <a:rPr lang="en-US" dirty="0" err="1" smtClean="0"/>
                        <a:t>p.get_return_object</a:t>
                      </a:r>
                      <a:r>
                        <a:rPr lang="en-US" dirty="0" smtClean="0"/>
                        <a:t>()</a:t>
                      </a:r>
                      <a:endParaRPr lang="en-US" dirty="0"/>
                    </a:p>
                  </a:txBody>
                  <a:tcPr/>
                </a:tc>
                <a:tc>
                  <a:txBody>
                    <a:bodyPr/>
                    <a:lstStyle/>
                    <a:p>
                      <a:r>
                        <a:rPr lang="en-US" dirty="0" smtClean="0"/>
                        <a:t>A type convertible to return</a:t>
                      </a:r>
                      <a:r>
                        <a:rPr lang="en-US" baseline="0" dirty="0" smtClean="0"/>
                        <a:t> type of coroutine</a:t>
                      </a:r>
                      <a:endParaRPr lang="en-US" dirty="0" smtClean="0"/>
                    </a:p>
                  </a:txBody>
                  <a:tcPr/>
                </a:tc>
                <a:tc>
                  <a:txBody>
                    <a:bodyPr/>
                    <a:lstStyle/>
                    <a:p>
                      <a:r>
                        <a:rPr lang="en-US" baseline="0" dirty="0" smtClean="0"/>
                        <a:t>allows connecting Coroutine Promise with Coroutine Return Object</a:t>
                      </a:r>
                      <a:endParaRPr lang="en-US" dirty="0"/>
                    </a:p>
                  </a:txBody>
                  <a:tcPr/>
                </a:tc>
              </a:tr>
              <a:tr h="370840">
                <a:tc>
                  <a:txBody>
                    <a:bodyPr/>
                    <a:lstStyle/>
                    <a:p>
                      <a:r>
                        <a:rPr lang="en-US" dirty="0" err="1" smtClean="0"/>
                        <a:t>p.set_result</a:t>
                      </a:r>
                      <a:r>
                        <a:rPr lang="en-US" dirty="0" smtClean="0"/>
                        <a:t>([</a:t>
                      </a:r>
                      <a:r>
                        <a:rPr lang="en-US" dirty="0" err="1" smtClean="0"/>
                        <a:t>expr</a:t>
                      </a:r>
                      <a:r>
                        <a:rPr lang="en-US" dirty="0" smtClean="0"/>
                        <a:t>])</a:t>
                      </a:r>
                      <a:endParaRPr lang="en-US" dirty="0"/>
                    </a:p>
                  </a:txBody>
                  <a:tcPr/>
                </a:tc>
                <a:tc>
                  <a:txBody>
                    <a:bodyPr/>
                    <a:lstStyle/>
                    <a:p>
                      <a:endParaRPr lang="en-US" dirty="0"/>
                    </a:p>
                  </a:txBody>
                  <a:tcPr/>
                </a:tc>
                <a:tc>
                  <a:txBody>
                    <a:bodyPr/>
                    <a:lstStyle/>
                    <a:p>
                      <a:r>
                        <a:rPr lang="en-US" dirty="0" smtClean="0"/>
                        <a:t>sets an eventual result of the coroutine. “return &lt;</a:t>
                      </a:r>
                      <a:r>
                        <a:rPr lang="en-US" dirty="0" err="1" smtClean="0"/>
                        <a:t>expr</a:t>
                      </a:r>
                      <a:r>
                        <a:rPr lang="en-US" dirty="0" smtClean="0"/>
                        <a:t>&gt;;” or “return;” </a:t>
                      </a:r>
                      <a:endParaRPr lang="en-US" dirty="0"/>
                    </a:p>
                  </a:txBody>
                  <a:tcPr/>
                </a:tc>
              </a:tr>
              <a:tr h="370840">
                <a:tc>
                  <a:txBody>
                    <a:bodyPr/>
                    <a:lstStyle/>
                    <a:p>
                      <a:r>
                        <a:rPr lang="en-US" dirty="0" err="1" smtClean="0"/>
                        <a:t>p.set_exception</a:t>
                      </a:r>
                      <a:r>
                        <a:rPr lang="en-US" dirty="0" smtClean="0"/>
                        <a:t>(</a:t>
                      </a:r>
                      <a:r>
                        <a:rPr lang="en-US" dirty="0" err="1" smtClean="0"/>
                        <a:t>eptr</a:t>
                      </a:r>
                      <a:r>
                        <a:rPr lang="en-US" dirty="0" smtClean="0"/>
                        <a:t>)</a:t>
                      </a:r>
                      <a:endParaRPr lang="en-US" dirty="0"/>
                    </a:p>
                  </a:txBody>
                  <a:tcPr/>
                </a:tc>
                <a:tc>
                  <a:txBody>
                    <a:bodyPr/>
                    <a:lstStyle/>
                    <a:p>
                      <a:endParaRPr lang="en-US"/>
                    </a:p>
                  </a:txBody>
                  <a:tcPr/>
                </a:tc>
                <a:tc>
                  <a:txBody>
                    <a:bodyPr/>
                    <a:lstStyle/>
                    <a:p>
                      <a:r>
                        <a:rPr lang="en-US" dirty="0" smtClean="0"/>
                        <a:t>Unhandled exception will</a:t>
                      </a:r>
                      <a:r>
                        <a:rPr lang="en-US" baseline="0" dirty="0" smtClean="0"/>
                        <a:t> be forwarded to </a:t>
                      </a:r>
                      <a:r>
                        <a:rPr lang="en-US" baseline="0" dirty="0" err="1" smtClean="0"/>
                        <a:t>p.set_exception</a:t>
                      </a:r>
                      <a:r>
                        <a:rPr lang="en-US" baseline="0" dirty="0" smtClean="0"/>
                        <a:t>.</a:t>
                      </a:r>
                    </a:p>
                    <a:p>
                      <a:r>
                        <a:rPr lang="en-US" baseline="0" dirty="0" smtClean="0"/>
                        <a:t>If not present exceptions will propagate out of the coroutine even to callers that resumed the coroutine</a:t>
                      </a:r>
                      <a:endParaRPr lang="en-US" dirty="0"/>
                    </a:p>
                  </a:txBody>
                  <a:tcPr/>
                </a:tc>
              </a:tr>
              <a:tr h="370840">
                <a:tc>
                  <a:txBody>
                    <a:bodyPr/>
                    <a:lstStyle/>
                    <a:p>
                      <a:r>
                        <a:rPr lang="en-US" dirty="0" err="1" smtClean="0"/>
                        <a:t>p.cancellation_requested</a:t>
                      </a:r>
                      <a:r>
                        <a:rPr lang="en-US" dirty="0" smtClean="0"/>
                        <a:t>()</a:t>
                      </a:r>
                      <a:endParaRPr lang="en-US" dirty="0"/>
                    </a:p>
                  </a:txBody>
                  <a:tcPr/>
                </a:tc>
                <a:tc>
                  <a:txBody>
                    <a:bodyPr/>
                    <a:lstStyle/>
                    <a:p>
                      <a:r>
                        <a:rPr lang="en-US" dirty="0" smtClean="0"/>
                        <a:t>bool</a:t>
                      </a:r>
                      <a:endParaRPr lang="en-US" dirty="0"/>
                    </a:p>
                  </a:txBody>
                  <a:tcPr/>
                </a:tc>
                <a:tc>
                  <a:txBody>
                    <a:bodyPr/>
                    <a:lstStyle/>
                    <a:p>
                      <a:r>
                        <a:rPr lang="en-US" dirty="0" smtClean="0"/>
                        <a:t>If</a:t>
                      </a:r>
                      <a:r>
                        <a:rPr lang="en-US" baseline="0" dirty="0" smtClean="0"/>
                        <a:t> present, await will have if (</a:t>
                      </a:r>
                      <a:r>
                        <a:rPr lang="en-US" baseline="0" dirty="0" err="1" smtClean="0"/>
                        <a:t>cancellation_requested</a:t>
                      </a:r>
                      <a:r>
                        <a:rPr lang="en-US" baseline="0" dirty="0" smtClean="0"/>
                        <a:t>) goto &lt;end&gt; check </a:t>
                      </a:r>
                      <a:endParaRPr lang="en-US" dirty="0"/>
                    </a:p>
                  </a:txBody>
                  <a:tcPr/>
                </a:tc>
              </a:tr>
              <a:tr h="370840">
                <a:tc>
                  <a:txBody>
                    <a:bodyPr/>
                    <a:lstStyle/>
                    <a:p>
                      <a:r>
                        <a:rPr lang="en-US" dirty="0" err="1" smtClean="0"/>
                        <a:t>p.initial_suspend</a:t>
                      </a:r>
                      <a:r>
                        <a:rPr lang="en-US" dirty="0" smtClean="0"/>
                        <a:t>()</a:t>
                      </a:r>
                      <a:endParaRPr lang="en-US" dirty="0"/>
                    </a:p>
                  </a:txBody>
                  <a:tcPr/>
                </a:tc>
                <a:tc>
                  <a:txBody>
                    <a:bodyPr/>
                    <a:lstStyle/>
                    <a:p>
                      <a:r>
                        <a:rPr lang="en-US" dirty="0" smtClean="0"/>
                        <a:t>an awaitable type</a:t>
                      </a:r>
                      <a:endParaRPr lang="en-US" dirty="0"/>
                    </a:p>
                  </a:txBody>
                  <a:tcPr/>
                </a:tc>
                <a:tc>
                  <a:txBody>
                    <a:bodyPr/>
                    <a:lstStyle/>
                    <a:p>
                      <a:r>
                        <a:rPr lang="en-US" dirty="0" smtClean="0"/>
                        <a:t>Suspend </a:t>
                      </a:r>
                      <a:r>
                        <a:rPr lang="en-US" baseline="0" dirty="0" smtClean="0"/>
                        <a:t>after parameter capture</a:t>
                      </a:r>
                      <a:endParaRPr lang="en-US" dirty="0"/>
                    </a:p>
                  </a:txBody>
                  <a:tcPr/>
                </a:tc>
              </a:tr>
              <a:tr h="370840">
                <a:tc>
                  <a:txBody>
                    <a:bodyPr/>
                    <a:lstStyle/>
                    <a:p>
                      <a:r>
                        <a:rPr lang="en-US" dirty="0" err="1" smtClean="0"/>
                        <a:t>p.final_suspend</a:t>
                      </a:r>
                      <a:r>
                        <a:rPr lang="en-US" dirty="0" smtClean="0"/>
                        <a:t>()</a:t>
                      </a:r>
                      <a:endParaRPr lang="en-US" dirty="0"/>
                    </a:p>
                  </a:txBody>
                  <a:tcPr/>
                </a:tc>
                <a:tc>
                  <a:txBody>
                    <a:bodyPr/>
                    <a:lstStyle/>
                    <a:p>
                      <a:r>
                        <a:rPr lang="en-US" dirty="0" smtClean="0"/>
                        <a:t>an awaitable</a:t>
                      </a:r>
                      <a:r>
                        <a:rPr lang="en-US" baseline="0" dirty="0" smtClean="0"/>
                        <a:t> type</a:t>
                      </a:r>
                      <a:endParaRPr lang="en-US" dirty="0"/>
                    </a:p>
                  </a:txBody>
                  <a:tcPr/>
                </a:tc>
                <a:tc>
                  <a:txBody>
                    <a:bodyPr/>
                    <a:lstStyle/>
                    <a:p>
                      <a:r>
                        <a:rPr lang="en-US" dirty="0" smtClean="0"/>
                        <a:t>Suspend prior</a:t>
                      </a:r>
                      <a:r>
                        <a:rPr lang="en-US" baseline="0" dirty="0" smtClean="0"/>
                        <a:t> to destruction</a:t>
                      </a:r>
                      <a:endParaRPr lang="en-US" dirty="0"/>
                    </a:p>
                  </a:txBody>
                  <a:tcPr/>
                </a:tc>
              </a:tr>
            </a:tbl>
          </a:graphicData>
        </a:graphic>
      </p:graphicFrame>
    </p:spTree>
    <p:extLst>
      <p:ext uri="{BB962C8B-B14F-4D97-AF65-F5344CB8AC3E}">
        <p14:creationId xmlns:p14="http://schemas.microsoft.com/office/powerpoint/2010/main" val="100964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4" name="Footer Placeholder 33"/>
          <p:cNvSpPr>
            <a:spLocks noGrp="1"/>
          </p:cNvSpPr>
          <p:nvPr>
            <p:ph type="ftr" sz="quarter" idx="11"/>
          </p:nvPr>
        </p:nvSpPr>
        <p:spPr/>
        <p:txBody>
          <a:bodyPr/>
          <a:lstStyle/>
          <a:p>
            <a:r>
              <a:rPr lang="en-US" smtClean="0"/>
              <a:t>Urbana 2014 • N4134 await 2.0 (full deck)</a:t>
            </a:r>
            <a:endParaRPr lang="en-US"/>
          </a:p>
        </p:txBody>
      </p:sp>
      <p:sp>
        <p:nvSpPr>
          <p:cNvPr id="7" name="Rectangle 6"/>
          <p:cNvSpPr/>
          <p:nvPr/>
        </p:nvSpPr>
        <p:spPr>
          <a:xfrm>
            <a:off x="309363" y="843654"/>
            <a:ext cx="8630653" cy="5078313"/>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throw </a:t>
            </a:r>
            <a:r>
              <a:rPr lang="en-US" dirty="0" err="1">
                <a:solidFill>
                  <a:srgbClr val="000000"/>
                </a:solidFill>
                <a:highlight>
                  <a:srgbClr val="FFFFFF"/>
                </a:highlight>
                <a:latin typeface="Consolas" panose="020B0609020204030204" pitchFamily="49" charset="0"/>
              </a:rPr>
              <a:t>system_error</a:t>
            </a:r>
            <a:r>
              <a:rPr lang="en-US" dirty="0">
                <a:solidFill>
                  <a:srgbClr val="000000"/>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
        <p:nvSpPr>
          <p:cNvPr id="3" name="Slide Number Placeholder 2"/>
          <p:cNvSpPr>
            <a:spLocks noGrp="1"/>
          </p:cNvSpPr>
          <p:nvPr>
            <p:ph type="sldNum" sz="quarter" idx="12"/>
          </p:nvPr>
        </p:nvSpPr>
        <p:spPr/>
        <p:txBody>
          <a:bodyPr/>
          <a:lstStyle/>
          <a:p>
            <a:fld id="{0B32B47A-AB8C-4425-BBE2-2EEFC41D3BFC}" type="slidenum">
              <a:rPr lang="en-US" smtClean="0"/>
              <a:t>42</a:t>
            </a:fld>
            <a:endParaRPr lang="en-US"/>
          </a:p>
        </p:txBody>
      </p:sp>
    </p:spTree>
    <p:extLst>
      <p:ext uri="{BB962C8B-B14F-4D97-AF65-F5344CB8AC3E}">
        <p14:creationId xmlns:p14="http://schemas.microsoft.com/office/powerpoint/2010/main" val="4113134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4" name="Footer Placeholder 33"/>
          <p:cNvSpPr>
            <a:spLocks noGrp="1"/>
          </p:cNvSpPr>
          <p:nvPr>
            <p:ph type="ftr" sz="quarter" idx="11"/>
          </p:nvPr>
        </p:nvSpPr>
        <p:spPr/>
        <p:txBody>
          <a:bodyPr/>
          <a:lstStyle/>
          <a:p>
            <a:r>
              <a:rPr lang="en-US" smtClean="0"/>
              <a:t>Urbana 2014 • N4134 await 2.0 (full deck)</a:t>
            </a:r>
            <a:endParaRPr lang="en-US"/>
          </a:p>
        </p:txBody>
      </p:sp>
      <p:sp>
        <p:nvSpPr>
          <p:cNvPr id="7" name="Rectangle 6"/>
          <p:cNvSpPr/>
          <p:nvPr/>
        </p:nvSpPr>
        <p:spPr>
          <a:xfrm>
            <a:off x="309363" y="843654"/>
            <a:ext cx="8630653" cy="5170646"/>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template </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typename</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Promise&gt;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a:t>
            </a:r>
            <a:r>
              <a:rPr lang="en-US" dirty="0" smtClean="0">
                <a:solidFill>
                  <a:srgbClr val="000000"/>
                </a:solidFill>
                <a:highlight>
                  <a:srgbClr val="FFFFFF"/>
                </a:highlight>
                <a:latin typeface="Consolas" panose="020B0609020204030204" pitchFamily="49" charset="0"/>
              </a:rPr>
              <a:t>Promise</a:t>
            </a:r>
            <a:r>
              <a:rPr lang="en-US" b="1"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throw </a:t>
            </a:r>
            <a:r>
              <a:rPr lang="en-US" dirty="0" err="1">
                <a:solidFill>
                  <a:srgbClr val="000000"/>
                </a:solidFill>
                <a:highlight>
                  <a:srgbClr val="FFFFFF"/>
                </a:highlight>
                <a:latin typeface="Consolas" panose="020B0609020204030204" pitchFamily="49" charset="0"/>
              </a:rPr>
              <a:t>system_error</a:t>
            </a:r>
            <a:r>
              <a:rPr lang="en-US" dirty="0">
                <a:solidFill>
                  <a:srgbClr val="000000"/>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5914527" y="3076189"/>
            <a:ext cx="2299214" cy="1273817"/>
            <a:chOff x="5740105" y="4434576"/>
            <a:chExt cx="2299214" cy="1273817"/>
          </a:xfrm>
        </p:grpSpPr>
        <p:sp>
          <p:nvSpPr>
            <p:cNvPr id="3" name="Rectangle 2"/>
            <p:cNvSpPr/>
            <p:nvPr/>
          </p:nvSpPr>
          <p:spPr>
            <a:xfrm>
              <a:off x="5740106" y="4434576"/>
              <a:ext cx="2299213" cy="375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t>coroutine_handle</a:t>
              </a:r>
              <a:r>
                <a:rPr lang="en-US" b="1" dirty="0" smtClean="0"/>
                <a:t>&lt;&gt;</a:t>
              </a:r>
              <a:endParaRPr lang="en-US" b="1" dirty="0"/>
            </a:p>
          </p:txBody>
        </p:sp>
        <p:sp>
          <p:nvSpPr>
            <p:cNvPr id="8" name="Rectangle 7"/>
            <p:cNvSpPr/>
            <p:nvPr/>
          </p:nvSpPr>
          <p:spPr>
            <a:xfrm>
              <a:off x="5740105" y="4808967"/>
              <a:ext cx="2299213" cy="899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operator()()</a:t>
              </a:r>
              <a:br>
                <a:rPr lang="en-US" dirty="0" smtClean="0"/>
              </a:br>
              <a:r>
                <a:rPr lang="en-US" dirty="0" err="1" smtClean="0"/>
                <a:t>to_address</a:t>
              </a:r>
              <a:r>
                <a:rPr lang="en-US" dirty="0" smtClean="0"/>
                <a:t>() -&gt; void*</a:t>
              </a:r>
            </a:p>
            <a:p>
              <a:r>
                <a:rPr lang="en-US" u="sng" dirty="0" err="1" smtClean="0"/>
                <a:t>from_address</a:t>
              </a:r>
              <a:r>
                <a:rPr lang="en-US" u="sng" dirty="0" smtClean="0"/>
                <a:t>(void*)</a:t>
              </a:r>
              <a:endParaRPr lang="en-US" u="sng" dirty="0"/>
            </a:p>
          </p:txBody>
        </p:sp>
      </p:grpSp>
      <p:sp>
        <p:nvSpPr>
          <p:cNvPr id="5" name="Rectangle 4"/>
          <p:cNvSpPr/>
          <p:nvPr/>
        </p:nvSpPr>
        <p:spPr>
          <a:xfrm>
            <a:off x="5914527" y="4727431"/>
            <a:ext cx="2299213" cy="364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t>coroutine_handle</a:t>
            </a:r>
            <a:r>
              <a:rPr lang="en-US" b="1" dirty="0" smtClean="0"/>
              <a:t>&lt;P&gt;</a:t>
            </a:r>
            <a:endParaRPr lang="en-US" b="1" dirty="0"/>
          </a:p>
        </p:txBody>
      </p:sp>
      <p:grpSp>
        <p:nvGrpSpPr>
          <p:cNvPr id="11" name="Group 10"/>
          <p:cNvGrpSpPr/>
          <p:nvPr/>
        </p:nvGrpSpPr>
        <p:grpSpPr>
          <a:xfrm>
            <a:off x="5914527" y="4350006"/>
            <a:ext cx="2299213" cy="1442956"/>
            <a:chOff x="5914527" y="4350006"/>
            <a:chExt cx="2299213" cy="1442956"/>
          </a:xfrm>
        </p:grpSpPr>
        <p:sp>
          <p:nvSpPr>
            <p:cNvPr id="6" name="Isosceles Triangle 5"/>
            <p:cNvSpPr/>
            <p:nvPr/>
          </p:nvSpPr>
          <p:spPr>
            <a:xfrm>
              <a:off x="6982207" y="4350006"/>
              <a:ext cx="163852" cy="17442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Connector 9"/>
            <p:cNvCxnSpPr>
              <a:stCxn id="6" idx="3"/>
            </p:cNvCxnSpPr>
            <p:nvPr/>
          </p:nvCxnSpPr>
          <p:spPr>
            <a:xfrm>
              <a:off x="7064133" y="4524429"/>
              <a:ext cx="0" cy="20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14527" y="5092134"/>
              <a:ext cx="2299213" cy="700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promise() -&gt; P&amp;</a:t>
              </a:r>
            </a:p>
            <a:p>
              <a:r>
                <a:rPr lang="en-US" u="sng" dirty="0" err="1" smtClean="0"/>
                <a:t>from_promise</a:t>
              </a:r>
              <a:r>
                <a:rPr lang="en-US" u="sng" dirty="0" smtClean="0"/>
                <a:t>(P&amp;)</a:t>
              </a:r>
              <a:endParaRPr lang="en-US" u="sng" dirty="0"/>
            </a:p>
          </p:txBody>
        </p:sp>
      </p:grpSp>
      <p:sp>
        <p:nvSpPr>
          <p:cNvPr id="13" name="TextBox 12"/>
          <p:cNvSpPr txBox="1"/>
          <p:nvPr/>
        </p:nvSpPr>
        <p:spPr>
          <a:xfrm>
            <a:off x="3182296" y="598143"/>
            <a:ext cx="2745495" cy="307777"/>
          </a:xfrm>
          <a:prstGeom prst="rect">
            <a:avLst/>
          </a:prstGeom>
          <a:noFill/>
        </p:spPr>
        <p:txBody>
          <a:bodyPr wrap="none" rtlCol="0">
            <a:spAutoFit/>
          </a:bodyPr>
          <a:lstStyle/>
          <a:p>
            <a:r>
              <a:rPr lang="en-US" sz="1400" dirty="0" smtClean="0"/>
              <a:t>(preparing to eliminate exceptions)</a:t>
            </a:r>
            <a:endParaRPr lang="en-US" sz="1400" dirty="0"/>
          </a:p>
        </p:txBody>
      </p:sp>
      <p:sp>
        <p:nvSpPr>
          <p:cNvPr id="9" name="Slide Number Placeholder 8"/>
          <p:cNvSpPr>
            <a:spLocks noGrp="1"/>
          </p:cNvSpPr>
          <p:nvPr>
            <p:ph type="sldNum" sz="quarter" idx="12"/>
          </p:nvPr>
        </p:nvSpPr>
        <p:spPr/>
        <p:txBody>
          <a:bodyPr/>
          <a:lstStyle/>
          <a:p>
            <a:fld id="{0B32B47A-AB8C-4425-BBE2-2EEFC41D3BFC}" type="slidenum">
              <a:rPr lang="en-US" smtClean="0"/>
              <a:t>43</a:t>
            </a:fld>
            <a:endParaRPr lang="en-US"/>
          </a:p>
        </p:txBody>
      </p:sp>
    </p:spTree>
    <p:extLst>
      <p:ext uri="{BB962C8B-B14F-4D97-AF65-F5344CB8AC3E}">
        <p14:creationId xmlns:p14="http://schemas.microsoft.com/office/powerpoint/2010/main" val="32182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4" name="Footer Placeholder 33"/>
          <p:cNvSpPr>
            <a:spLocks noGrp="1"/>
          </p:cNvSpPr>
          <p:nvPr>
            <p:ph type="ftr" sz="quarter" idx="11"/>
          </p:nvPr>
        </p:nvSpPr>
        <p:spPr/>
        <p:txBody>
          <a:bodyPr/>
          <a:lstStyle/>
          <a:p>
            <a:r>
              <a:rPr lang="en-US" smtClean="0"/>
              <a:t>Urbana 2014 • N4134 await 2.0 (full deck)</a:t>
            </a:r>
            <a:endParaRPr lang="en-US"/>
          </a:p>
        </p:txBody>
      </p:sp>
      <p:sp>
        <p:nvSpPr>
          <p:cNvPr id="7" name="Rectangle 6"/>
          <p:cNvSpPr/>
          <p:nvPr/>
        </p:nvSpPr>
        <p:spPr>
          <a:xfrm>
            <a:off x="309363" y="843654"/>
            <a:ext cx="8630653" cy="5078313"/>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template </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typename</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Promise&gt;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a:t>
            </a:r>
            <a:r>
              <a:rPr lang="en-US" dirty="0" smtClean="0">
                <a:solidFill>
                  <a:srgbClr val="000000"/>
                </a:solidFill>
                <a:highlight>
                  <a:srgbClr val="FFFFFF"/>
                </a:highlight>
                <a:latin typeface="Consolas" panose="020B0609020204030204" pitchFamily="49" charset="0"/>
              </a:rPr>
              <a:t>Promise</a:t>
            </a:r>
            <a:r>
              <a:rPr lang="en-US" b="1"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cb.promise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set_exception</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make_exception_ptr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(error)));</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a:t>
            </a:r>
            <a:endParaRPr lang="en-US" sz="1200" dirty="0" smtClean="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
        <p:nvSpPr>
          <p:cNvPr id="5" name="TextBox 4"/>
          <p:cNvSpPr txBox="1"/>
          <p:nvPr/>
        </p:nvSpPr>
        <p:spPr>
          <a:xfrm>
            <a:off x="2478913" y="598143"/>
            <a:ext cx="4179349" cy="307777"/>
          </a:xfrm>
          <a:prstGeom prst="rect">
            <a:avLst/>
          </a:prstGeom>
          <a:noFill/>
        </p:spPr>
        <p:txBody>
          <a:bodyPr wrap="none" rtlCol="0">
            <a:spAutoFit/>
          </a:bodyPr>
          <a:lstStyle/>
          <a:p>
            <a:r>
              <a:rPr lang="en-US" sz="1400" dirty="0" smtClean="0"/>
              <a:t>(propagate exception straight into a coroutine promise)</a:t>
            </a:r>
            <a:endParaRPr lang="en-US" sz="1400" dirty="0"/>
          </a:p>
        </p:txBody>
      </p:sp>
      <p:sp>
        <p:nvSpPr>
          <p:cNvPr id="3" name="Slide Number Placeholder 2"/>
          <p:cNvSpPr>
            <a:spLocks noGrp="1"/>
          </p:cNvSpPr>
          <p:nvPr>
            <p:ph type="sldNum" sz="quarter" idx="12"/>
          </p:nvPr>
        </p:nvSpPr>
        <p:spPr/>
        <p:txBody>
          <a:bodyPr/>
          <a:lstStyle/>
          <a:p>
            <a:fld id="{0B32B47A-AB8C-4425-BBE2-2EEFC41D3BFC}" type="slidenum">
              <a:rPr lang="en-US" smtClean="0"/>
              <a:t>44</a:t>
            </a:fld>
            <a:endParaRPr lang="en-US"/>
          </a:p>
        </p:txBody>
      </p:sp>
    </p:spTree>
    <p:extLst>
      <p:ext uri="{BB962C8B-B14F-4D97-AF65-F5344CB8AC3E}">
        <p14:creationId xmlns:p14="http://schemas.microsoft.com/office/powerpoint/2010/main" val="4211860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9904"/>
            <a:ext cx="7886700" cy="1325563"/>
          </a:xfrm>
        </p:spPr>
        <p:txBody>
          <a:bodyPr/>
          <a:lstStyle/>
          <a:p>
            <a:pPr algn="ctr"/>
            <a:r>
              <a:rPr lang="en-US" dirty="0" smtClean="0">
                <a:solidFill>
                  <a:srgbClr val="0000FF"/>
                </a:solidFill>
                <a:highlight>
                  <a:srgbClr val="FFFFFF"/>
                </a:highlight>
                <a:latin typeface="Consolas" panose="020B0609020204030204" pitchFamily="49" charset="0"/>
              </a:rPr>
              <a:t>await</a:t>
            </a:r>
            <a:r>
              <a:rPr lang="en-US" dirty="0" smtClean="0"/>
              <a:t> &lt;</a:t>
            </a:r>
            <a:r>
              <a:rPr lang="en-US" dirty="0" err="1" smtClean="0"/>
              <a:t>expr</a:t>
            </a:r>
            <a:r>
              <a:rPr lang="en-US" dirty="0" smtClean="0"/>
              <a:t>&gt;</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6" name="Content Placeholder 2"/>
          <p:cNvSpPr txBox="1">
            <a:spLocks/>
          </p:cNvSpPr>
          <p:nvPr/>
        </p:nvSpPr>
        <p:spPr>
          <a:xfrm>
            <a:off x="524786" y="1205659"/>
            <a:ext cx="8404528" cy="499667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If await_suspend return type is not void, then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pPr marL="0" indent="0">
              <a:buNone/>
            </a:pPr>
            <a:r>
              <a:rPr lang="en-US" dirty="0" smtClean="0"/>
              <a:t>   </a:t>
            </a:r>
            <a:r>
              <a:rPr lang="en-US" dirty="0" smtClean="0">
                <a:solidFill>
                  <a:srgbClr val="0000FF"/>
                </a:solidFill>
                <a:highlight>
                  <a:srgbClr val="FFFFFF"/>
                </a:highlight>
                <a:latin typeface="Consolas" panose="020B0609020204030204" pitchFamily="49" charset="0"/>
              </a:rPr>
              <a:t>auto</a:t>
            </a:r>
            <a:r>
              <a:rPr lang="en-US" dirty="0" smtClean="0"/>
              <a:t> &amp;&amp; tmp = &lt;</a:t>
            </a:r>
            <a:r>
              <a:rPr lang="en-US" dirty="0" err="1" smtClean="0"/>
              <a:t>expr</a:t>
            </a:r>
            <a:r>
              <a:rPr lang="en-US" dirty="0" smtClean="0"/>
              <a:t>&gt;;</a:t>
            </a:r>
          </a:p>
          <a:p>
            <a:pPr marL="0" indent="0">
              <a:buNone/>
            </a:pPr>
            <a:r>
              <a:rPr lang="en-US" dirty="0" smtClean="0"/>
              <a:t>   if (!</a:t>
            </a:r>
            <a:r>
              <a:rPr lang="en-US" b="1" dirty="0" smtClean="0"/>
              <a:t>await_ready</a:t>
            </a:r>
            <a:r>
              <a:rPr lang="en-US" dirty="0" smtClean="0"/>
              <a:t>(tmp) &amp;&amp;</a:t>
            </a:r>
          </a:p>
          <a:p>
            <a:pPr marL="0" indent="0">
              <a:buNone/>
            </a:pPr>
            <a:r>
              <a:rPr lang="en-US" b="1" dirty="0" smtClean="0"/>
              <a:t>       await_suspend</a:t>
            </a:r>
            <a:r>
              <a:rPr lang="en-US" dirty="0" smtClean="0"/>
              <a:t>(tmp, </a:t>
            </a:r>
            <a:r>
              <a:rPr lang="en-US" dirty="0" smtClean="0">
                <a:solidFill>
                  <a:srgbClr val="0070C0"/>
                </a:solidFill>
              </a:rPr>
              <a:t>&lt;resume-function-object&gt;</a:t>
            </a:r>
            <a:r>
              <a:rPr lang="en-US" dirty="0" smtClean="0"/>
              <a:t>)) {</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t>(&lt;promise&gt;.</a:t>
            </a:r>
            <a:r>
              <a:rPr lang="en-US" dirty="0" err="1" smtClean="0"/>
              <a:t>cancellation_requested</a:t>
            </a:r>
            <a:r>
              <a:rPr lang="en-US" dirty="0" smtClean="0"/>
              <a:t>()) </a:t>
            </a:r>
            <a:r>
              <a:rPr lang="en-US" dirty="0" smtClean="0">
                <a:solidFill>
                  <a:srgbClr val="0000FF"/>
                </a:solidFill>
                <a:highlight>
                  <a:srgbClr val="FFFFFF"/>
                </a:highlight>
                <a:latin typeface="Consolas" panose="020B0609020204030204" pitchFamily="49" charset="0"/>
              </a:rPr>
              <a:t>goto</a:t>
            </a:r>
            <a:r>
              <a:rPr lang="en-US" dirty="0" smtClean="0"/>
              <a:t> &lt;end&gt;;</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b="1" dirty="0" smtClean="0"/>
              <a:t>await_resume</a:t>
            </a:r>
            <a:r>
              <a:rPr lang="en-US" dirty="0" smtClean="0"/>
              <a:t>(tmp);</a:t>
            </a:r>
          </a:p>
          <a:p>
            <a:pPr marL="0" indent="0">
              <a:buFont typeface="Arial" panose="020B0604020202020204" pitchFamily="34" charset="0"/>
              <a:buNone/>
            </a:pPr>
            <a:r>
              <a:rPr lang="en-US" dirty="0" smtClean="0"/>
              <a:t>}</a:t>
            </a:r>
            <a:endParaRPr lang="en-US" dirty="0"/>
          </a:p>
        </p:txBody>
      </p:sp>
      <p:grpSp>
        <p:nvGrpSpPr>
          <p:cNvPr id="18" name="Group 17"/>
          <p:cNvGrpSpPr/>
          <p:nvPr/>
        </p:nvGrpSpPr>
        <p:grpSpPr>
          <a:xfrm>
            <a:off x="1198115" y="3919791"/>
            <a:ext cx="7605422" cy="629429"/>
            <a:chOff x="1240403" y="3919791"/>
            <a:chExt cx="7605422" cy="629429"/>
          </a:xfrm>
        </p:grpSpPr>
        <p:cxnSp>
          <p:nvCxnSpPr>
            <p:cNvPr id="8" name="Straight Connector 7"/>
            <p:cNvCxnSpPr/>
            <p:nvPr/>
          </p:nvCxnSpPr>
          <p:spPr>
            <a:xfrm>
              <a:off x="1240403" y="4248606"/>
              <a:ext cx="751775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2864" y="3919791"/>
              <a:ext cx="982961" cy="369332"/>
            </a:xfrm>
            <a:prstGeom prst="rect">
              <a:avLst/>
            </a:prstGeom>
            <a:noFill/>
          </p:spPr>
          <p:txBody>
            <a:bodyPr wrap="none" rtlCol="0">
              <a:spAutoFit/>
            </a:bodyPr>
            <a:lstStyle/>
            <a:p>
              <a:r>
                <a:rPr lang="en-US" b="1" dirty="0" smtClean="0">
                  <a:solidFill>
                    <a:schemeClr val="accent2">
                      <a:lumMod val="50000"/>
                    </a:schemeClr>
                  </a:solidFill>
                </a:rPr>
                <a:t>suspend</a:t>
              </a:r>
              <a:endParaRPr lang="en-US" b="1" dirty="0">
                <a:solidFill>
                  <a:schemeClr val="accent2">
                    <a:lumMod val="50000"/>
                  </a:schemeClr>
                </a:solidFill>
              </a:endParaRPr>
            </a:p>
          </p:txBody>
        </p:sp>
        <p:sp>
          <p:nvSpPr>
            <p:cNvPr id="15" name="TextBox 14"/>
            <p:cNvSpPr txBox="1"/>
            <p:nvPr/>
          </p:nvSpPr>
          <p:spPr>
            <a:xfrm>
              <a:off x="7905824" y="4179888"/>
              <a:ext cx="897040" cy="369332"/>
            </a:xfrm>
            <a:prstGeom prst="rect">
              <a:avLst/>
            </a:prstGeom>
            <a:noFill/>
          </p:spPr>
          <p:txBody>
            <a:bodyPr wrap="none" rtlCol="0">
              <a:spAutoFit/>
            </a:bodyPr>
            <a:lstStyle/>
            <a:p>
              <a:r>
                <a:rPr lang="en-US" b="1" dirty="0" smtClean="0">
                  <a:solidFill>
                    <a:schemeClr val="accent2">
                      <a:lumMod val="50000"/>
                    </a:schemeClr>
                  </a:solidFill>
                </a:rPr>
                <a:t>resume</a:t>
              </a:r>
              <a:endParaRPr lang="en-US" b="1" dirty="0">
                <a:solidFill>
                  <a:schemeClr val="accent2">
                    <a:lumMod val="50000"/>
                  </a:schemeClr>
                </a:solidFill>
              </a:endParaRPr>
            </a:p>
          </p:txBody>
        </p:sp>
        <p:sp>
          <p:nvSpPr>
            <p:cNvPr id="17" name="Oval 16"/>
            <p:cNvSpPr/>
            <p:nvPr/>
          </p:nvSpPr>
          <p:spPr>
            <a:xfrm>
              <a:off x="1240403" y="4167105"/>
              <a:ext cx="164750" cy="163001"/>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B32B47A-AB8C-4425-BBE2-2EEFC41D3BFC}" type="slidenum">
              <a:rPr lang="en-US" smtClean="0"/>
              <a:t>45</a:t>
            </a:fld>
            <a:endParaRPr lang="en-US"/>
          </a:p>
        </p:txBody>
      </p:sp>
    </p:spTree>
    <p:extLst>
      <p:ext uri="{BB962C8B-B14F-4D97-AF65-F5344CB8AC3E}">
        <p14:creationId xmlns:p14="http://schemas.microsoft.com/office/powerpoint/2010/main" val="5381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9" name="Left Brace 8"/>
          <p:cNvSpPr/>
          <p:nvPr/>
        </p:nvSpPr>
        <p:spPr>
          <a:xfrm>
            <a:off x="1562668" y="1484926"/>
            <a:ext cx="271421" cy="2657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4023" y="3136803"/>
            <a:ext cx="776366" cy="646331"/>
          </a:xfrm>
          <a:prstGeom prst="rect">
            <a:avLst/>
          </a:prstGeom>
          <a:noFill/>
        </p:spPr>
        <p:txBody>
          <a:bodyPr wrap="none" rtlCol="0">
            <a:spAutoFit/>
          </a:bodyPr>
          <a:lstStyle/>
          <a:p>
            <a:r>
              <a:rPr lang="en-US" dirty="0" smtClean="0"/>
              <a:t>Bigger</a:t>
            </a:r>
          </a:p>
          <a:p>
            <a:r>
              <a:rPr lang="en-US" dirty="0" smtClean="0"/>
              <a:t>Pricier</a:t>
            </a:r>
          </a:p>
        </p:txBody>
      </p:sp>
      <p:sp>
        <p:nvSpPr>
          <p:cNvPr id="22" name="TextBox 21"/>
          <p:cNvSpPr txBox="1"/>
          <p:nvPr/>
        </p:nvSpPr>
        <p:spPr>
          <a:xfrm>
            <a:off x="7592168" y="3188401"/>
            <a:ext cx="973343" cy="646331"/>
          </a:xfrm>
          <a:prstGeom prst="rect">
            <a:avLst/>
          </a:prstGeom>
          <a:noFill/>
        </p:spPr>
        <p:txBody>
          <a:bodyPr wrap="none" rtlCol="0">
            <a:spAutoFit/>
          </a:bodyPr>
          <a:lstStyle/>
          <a:p>
            <a:r>
              <a:rPr lang="en-US" dirty="0" smtClean="0"/>
              <a:t>Smaller</a:t>
            </a:r>
          </a:p>
          <a:p>
            <a:r>
              <a:rPr lang="en-US" dirty="0" smtClean="0"/>
              <a:t>Cheaper</a:t>
            </a:r>
            <a:endParaRPr lang="en-US" dirty="0"/>
          </a:p>
        </p:txBody>
      </p:sp>
      <p:sp>
        <p:nvSpPr>
          <p:cNvPr id="3" name="Right Brace 2"/>
          <p:cNvSpPr/>
          <p:nvPr/>
        </p:nvSpPr>
        <p:spPr>
          <a:xfrm>
            <a:off x="7320486" y="2846922"/>
            <a:ext cx="144839" cy="1295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0B32B47A-AB8C-4425-BBE2-2EEFC41D3BFC}" type="slidenum">
              <a:rPr lang="en-US" smtClean="0"/>
              <a:t>46</a:t>
            </a:fld>
            <a:endParaRPr lang="en-US"/>
          </a:p>
        </p:txBody>
      </p:sp>
    </p:spTree>
    <p:extLst>
      <p:ext uri="{BB962C8B-B14F-4D97-AF65-F5344CB8AC3E}">
        <p14:creationId xmlns:p14="http://schemas.microsoft.com/office/powerpoint/2010/main" val="2481513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9659"/>
          </a:xfrm>
        </p:spPr>
        <p:txBody>
          <a:bodyPr/>
          <a:lstStyle/>
          <a:p>
            <a:r>
              <a:rPr lang="en-US" dirty="0" smtClean="0"/>
              <a:t>Consuming Async Stream</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47</a:t>
            </a:fld>
            <a:endParaRPr lang="en-US"/>
          </a:p>
        </p:txBody>
      </p:sp>
      <p:sp>
        <p:nvSpPr>
          <p:cNvPr id="7" name="Rectangle 6"/>
          <p:cNvSpPr/>
          <p:nvPr/>
        </p:nvSpPr>
        <p:spPr>
          <a:xfrm>
            <a:off x="4045052" y="3777822"/>
            <a:ext cx="4570809" cy="237757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350" dirty="0">
                <a:latin typeface="Calibri" panose="020F0502020204030204" pitchFamily="34" charset="0"/>
                <a:ea typeface="Calibri" panose="020F0502020204030204" pitchFamily="34" charset="0"/>
                <a:cs typeface="Times New Roman" panose="02020603050405020304" pitchFamily="18" charset="0"/>
              </a:rPr>
              <a:t> </a:t>
            </a:r>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indent="342991"/>
            <a:r>
              <a:rPr lang="en-US" sz="1350" dirty="0">
                <a:latin typeface="LMMono9-Regular"/>
                <a:ea typeface="Calibri" panose="020F0502020204030204" pitchFamily="34" charset="0"/>
                <a:cs typeface="Times New Roman" panose="02020603050405020304" pitchFamily="18" charset="0"/>
              </a:rPr>
              <a:t>auto &amp;&amp; __range = range-</a:t>
            </a:r>
            <a:r>
              <a:rPr lang="en-US" sz="1350" dirty="0" err="1">
                <a:latin typeface="LMMono9-Regular"/>
                <a:ea typeface="Calibri" panose="020F0502020204030204" pitchFamily="34" charset="0"/>
                <a:cs typeface="Times New Roman" panose="02020603050405020304" pitchFamily="18" charset="0"/>
              </a:rPr>
              <a:t>init</a:t>
            </a:r>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indent="342991"/>
            <a:r>
              <a:rPr lang="en-US" sz="1350" b="1" dirty="0">
                <a:latin typeface="LMMono9-Regular"/>
                <a:ea typeface="Calibri" panose="020F0502020204030204" pitchFamily="34" charset="0"/>
                <a:cs typeface="Times New Roman" panose="02020603050405020304" pitchFamily="18" charset="0"/>
              </a:rPr>
              <a:t>for</a:t>
            </a:r>
            <a:r>
              <a:rPr lang="en-US" sz="1350" dirty="0">
                <a:latin typeface="LMMono9-Regular"/>
                <a:ea typeface="Calibri" panose="020F0502020204030204" pitchFamily="34" charset="0"/>
                <a:cs typeface="Times New Roman" panose="02020603050405020304" pitchFamily="18" charset="0"/>
              </a:rPr>
              <a:t> ( auto __begin = </a:t>
            </a:r>
            <a:r>
              <a:rPr lang="en-US" sz="1350" b="1" dirty="0">
                <a:solidFill>
                  <a:schemeClr val="tx1"/>
                </a:solidFill>
                <a:highlight>
                  <a:srgbClr val="FFFF00"/>
                </a:highlight>
                <a:latin typeface="LMMono9-Regular"/>
                <a:ea typeface="Calibri" panose="020F0502020204030204" pitchFamily="34" charset="0"/>
                <a:cs typeface="Times New Roman" panose="02020603050405020304" pitchFamily="18" charset="0"/>
              </a:rPr>
              <a:t>await</a:t>
            </a:r>
            <a:r>
              <a:rPr lang="en-US" sz="1350" dirty="0">
                <a:solidFill>
                  <a:schemeClr val="tx1"/>
                </a:solidFill>
                <a:latin typeface="LMMono9-Regular"/>
                <a:ea typeface="Calibri" panose="020F0502020204030204" pitchFamily="34" charset="0"/>
                <a:cs typeface="Times New Roman" panose="02020603050405020304" pitchFamily="18" charset="0"/>
              </a:rPr>
              <a:t> </a:t>
            </a:r>
            <a:r>
              <a:rPr lang="en-US" sz="1350" dirty="0">
                <a:solidFill>
                  <a:schemeClr val="tx1"/>
                </a:solidFill>
                <a:highlight>
                  <a:srgbClr val="FFFF00"/>
                </a:highlight>
                <a:latin typeface="LMMono9-Regular"/>
                <a:ea typeface="Calibri" panose="020F0502020204030204" pitchFamily="34" charset="0"/>
                <a:cs typeface="Times New Roman" panose="02020603050405020304" pitchFamily="18" charset="0"/>
              </a:rPr>
              <a:t>(</a:t>
            </a:r>
            <a:r>
              <a:rPr lang="en-US" sz="1350" dirty="0">
                <a:solidFill>
                  <a:schemeClr val="tx1"/>
                </a:solidFill>
                <a:latin typeface="LMMono9-Regular"/>
                <a:ea typeface="Calibri" panose="020F0502020204030204" pitchFamily="34" charset="0"/>
                <a:cs typeface="Times New Roman" panose="02020603050405020304" pitchFamily="18" charset="0"/>
              </a:rPr>
              <a:t>begin-expr</a:t>
            </a:r>
            <a:r>
              <a:rPr lang="en-US" sz="1350" dirty="0">
                <a:solidFill>
                  <a:schemeClr val="tx1"/>
                </a:solidFill>
                <a:highlight>
                  <a:srgbClr val="FFFF00"/>
                </a:highlight>
                <a:latin typeface="LMMono9-Regular"/>
                <a:ea typeface="Calibri" panose="020F0502020204030204" pitchFamily="34" charset="0"/>
                <a:cs typeface="Times New Roman" panose="02020603050405020304" pitchFamily="18" charset="0"/>
              </a:rPr>
              <a:t>)</a:t>
            </a:r>
            <a:r>
              <a:rPr lang="en-US" sz="1350" dirty="0">
                <a:solidFill>
                  <a:schemeClr val="tx1"/>
                </a:solidFill>
                <a:latin typeface="LMMono9-Regular"/>
                <a:ea typeface="Calibri" panose="020F0502020204030204" pitchFamily="34" charset="0"/>
                <a:cs typeface="Times New Roman" panose="02020603050405020304" pitchFamily="18" charset="0"/>
              </a:rPr>
              <a:t>,</a:t>
            </a:r>
            <a:endParaRPr lang="en-US" sz="13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dirty="0">
                <a:latin typeface="LMMono9-Regular"/>
                <a:ea typeface="Calibri" panose="020F0502020204030204" pitchFamily="34" charset="0"/>
                <a:cs typeface="Times New Roman" panose="02020603050405020304" pitchFamily="18" charset="0"/>
              </a:rPr>
              <a:t>__end = end-expr;</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dirty="0">
                <a:latin typeface="LMMono9-Regular"/>
                <a:ea typeface="Calibri" panose="020F0502020204030204" pitchFamily="34" charset="0"/>
                <a:cs typeface="Times New Roman" panose="02020603050405020304" pitchFamily="18" charset="0"/>
              </a:rPr>
              <a:t>__begin != __end;</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a:r>
              <a:rPr lang="en-US" sz="1350" dirty="0">
                <a:highlight>
                  <a:srgbClr val="FFFF00"/>
                </a:highlight>
                <a:latin typeface="LMMono9-Regular"/>
                <a:ea typeface="Calibri" panose="020F0502020204030204" pitchFamily="34" charset="0"/>
                <a:cs typeface="Times New Roman" panose="02020603050405020304" pitchFamily="18" charset="0"/>
              </a:rPr>
              <a:t>       </a:t>
            </a:r>
            <a:r>
              <a:rPr lang="en-US" sz="1350" b="1" dirty="0">
                <a:highlight>
                  <a:srgbClr val="FFFF00"/>
                </a:highlight>
                <a:latin typeface="LMMono9-Regular"/>
                <a:ea typeface="Calibri" panose="020F0502020204030204" pitchFamily="34" charset="0"/>
                <a:cs typeface="Times New Roman" panose="02020603050405020304" pitchFamily="18" charset="0"/>
              </a:rPr>
              <a:t>await</a:t>
            </a:r>
            <a:r>
              <a:rPr lang="en-US" sz="1350" dirty="0">
                <a:latin typeface="LMMono9-Regular"/>
                <a:ea typeface="Calibri" panose="020F0502020204030204" pitchFamily="34" charset="0"/>
                <a:cs typeface="Times New Roman" panose="02020603050405020304" pitchFamily="18" charset="0"/>
              </a:rPr>
              <a:t> ++__begin ) </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i="1" dirty="0">
                <a:latin typeface="LMMono10-Italic"/>
                <a:ea typeface="Calibri" panose="020F0502020204030204" pitchFamily="34" charset="0"/>
                <a:cs typeface="Times New Roman" panose="02020603050405020304" pitchFamily="18" charset="0"/>
              </a:rPr>
              <a:t>for-range-declaration </a:t>
            </a:r>
            <a:r>
              <a:rPr lang="en-US" sz="1350" dirty="0">
                <a:latin typeface="LMMono9-Regular"/>
                <a:ea typeface="Calibri" panose="020F0502020204030204" pitchFamily="34" charset="0"/>
                <a:cs typeface="Times New Roman" panose="02020603050405020304" pitchFamily="18" charset="0"/>
              </a:rPr>
              <a:t>= *__begin;</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i="1" dirty="0">
                <a:latin typeface="LMMono10-Italic"/>
                <a:ea typeface="Calibri" panose="020F0502020204030204" pitchFamily="34" charset="0"/>
                <a:cs typeface="Times New Roman" panose="02020603050405020304" pitchFamily="18" charset="0"/>
              </a:rPr>
              <a:t>statement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indent="342991"/>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r>
              <a:rPr lang="en-US" sz="1350" dirty="0">
                <a:latin typeface="LMMono9-Regular"/>
                <a:ea typeface="Calibri" panose="020F0502020204030204" pitchFamily="34" charset="0"/>
                <a:cs typeface="Times New Roman" panose="02020603050405020304" pitchFamily="18" charset="0"/>
              </a:rPr>
              <a:t>}</a:t>
            </a:r>
            <a:r>
              <a:rPr lang="en-US" sz="13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8" name="Rectangle 7"/>
          <p:cNvSpPr/>
          <p:nvPr/>
        </p:nvSpPr>
        <p:spPr>
          <a:xfrm>
            <a:off x="1885593" y="1126471"/>
            <a:ext cx="5181600" cy="1600438"/>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216F85"/>
                </a:solidFill>
                <a:highlight>
                  <a:srgbClr val="FFFFFF"/>
                </a:highlight>
                <a:latin typeface="Consolas" panose="020B0609020204030204" pitchFamily="49" charset="0"/>
                <a:ea typeface="Calibri" panose="020F0502020204030204" pitchFamily="34" charset="0"/>
              </a:rPr>
              <a:t>future</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smtClean="0">
                <a:solidFill>
                  <a:srgbClr val="880000"/>
                </a:solidFill>
                <a:highlight>
                  <a:srgbClr val="FFFFFF"/>
                </a:highlight>
                <a:latin typeface="Consolas" panose="020B0609020204030204" pitchFamily="49" charset="0"/>
              </a:rPr>
              <a:t>Sum</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&amp; </a:t>
            </a:r>
            <a:r>
              <a:rPr lang="en-US" sz="1400" dirty="0">
                <a:solidFill>
                  <a:srgbClr val="00008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sum =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80"/>
                </a:solidFill>
                <a:highlight>
                  <a:srgbClr val="FFFFFF"/>
                </a:highlight>
                <a:latin typeface="Consolas" panose="020B0609020204030204" pitchFamily="49" charset="0"/>
              </a:rPr>
              <a:t>v</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sum += </a:t>
            </a:r>
            <a:r>
              <a:rPr lang="en-US" sz="1400" dirty="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sum;</a:t>
            </a:r>
          </a:p>
          <a:p>
            <a:r>
              <a:rPr lang="en-US" sz="1400" dirty="0">
                <a:solidFill>
                  <a:srgbClr val="000000"/>
                </a:solidFill>
                <a:highlight>
                  <a:srgbClr val="FFFFFF"/>
                </a:highlight>
                <a:latin typeface="Consolas" panose="020B0609020204030204" pitchFamily="49" charset="0"/>
              </a:rPr>
              <a:t>}</a:t>
            </a:r>
          </a:p>
        </p:txBody>
      </p:sp>
      <p:sp>
        <p:nvSpPr>
          <p:cNvPr id="3" name="Rectangle 2"/>
          <p:cNvSpPr/>
          <p:nvPr/>
        </p:nvSpPr>
        <p:spPr>
          <a:xfrm>
            <a:off x="440161" y="3031013"/>
            <a:ext cx="6250293" cy="369332"/>
          </a:xfrm>
          <a:prstGeom prst="rect">
            <a:avLst/>
          </a:prstGeom>
        </p:spPr>
        <p:txBody>
          <a:bodyPr wrap="square">
            <a:spAutoFit/>
          </a:bodyPr>
          <a:lstStyle/>
          <a:p>
            <a:r>
              <a:rPr lang="en-US" b="1" dirty="0" smtClean="0">
                <a:latin typeface="LMMono9-Regular"/>
              </a:rPr>
              <a:t>for await</a:t>
            </a:r>
            <a:r>
              <a:rPr lang="en-US" dirty="0" smtClean="0">
                <a:latin typeface="LMMono9-Regular"/>
              </a:rPr>
              <a:t> </a:t>
            </a:r>
            <a:r>
              <a:rPr lang="en-US" dirty="0">
                <a:latin typeface="LMMono9-Regular"/>
              </a:rPr>
              <a:t>( </a:t>
            </a:r>
            <a:r>
              <a:rPr lang="en-US" i="1" dirty="0">
                <a:latin typeface="LMRoman9-Italic"/>
              </a:rPr>
              <a:t>for-range-declaration : expression </a:t>
            </a:r>
            <a:r>
              <a:rPr lang="en-US" dirty="0">
                <a:latin typeface="LMMono9-Regular"/>
              </a:rPr>
              <a:t>) </a:t>
            </a:r>
            <a:r>
              <a:rPr lang="en-US" dirty="0" smtClean="0">
                <a:latin typeface="LMMono9-Regular"/>
              </a:rPr>
              <a:t> </a:t>
            </a:r>
            <a:r>
              <a:rPr lang="en-US" i="1" dirty="0" smtClean="0">
                <a:latin typeface="LMRoman9-Italic"/>
              </a:rPr>
              <a:t>statement</a:t>
            </a:r>
            <a:endParaRPr lang="en-US" dirty="0"/>
          </a:p>
        </p:txBody>
      </p:sp>
      <p:sp>
        <p:nvSpPr>
          <p:cNvPr id="9" name="Right Arrow 8"/>
          <p:cNvSpPr/>
          <p:nvPr/>
        </p:nvSpPr>
        <p:spPr>
          <a:xfrm rot="2171325">
            <a:off x="2936302" y="3697357"/>
            <a:ext cx="886002" cy="340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5303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N4134 dimensions</a:t>
            </a:r>
            <a:endParaRPr lang="en-US" dirty="0"/>
          </a:p>
        </p:txBody>
      </p:sp>
      <p:sp>
        <p:nvSpPr>
          <p:cNvPr id="4" name="Footer Placeholder 3"/>
          <p:cNvSpPr>
            <a:spLocks noGrp="1"/>
          </p:cNvSpPr>
          <p:nvPr>
            <p:ph type="ftr" sz="quarter" idx="11"/>
          </p:nvPr>
        </p:nvSpPr>
        <p:spPr/>
        <p:txBody>
          <a:bodyPr/>
          <a:lstStyle/>
          <a:p>
            <a:r>
              <a:rPr lang="en-US" smtClean="0"/>
              <a:t>Urbana 2014 • N4134 await 2.0 (full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48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07983630"/>
              </p:ext>
            </p:extLst>
          </p:nvPr>
        </p:nvGraphicFramePr>
        <p:xfrm>
          <a:off x="1310104" y="1946440"/>
          <a:ext cx="6817896" cy="2277980"/>
        </p:xfrm>
        <a:graphic>
          <a:graphicData uri="http://schemas.openxmlformats.org/drawingml/2006/table">
            <a:tbl>
              <a:tblPr firstRow="1" bandRow="1">
                <a:tableStyleId>{2D5ABB26-0587-4C30-8999-92F81FD0307C}</a:tableStyleId>
              </a:tblPr>
              <a:tblGrid>
                <a:gridCol w="2272632"/>
                <a:gridCol w="2272632"/>
                <a:gridCol w="2272632"/>
              </a:tblGrid>
              <a:tr h="609855">
                <a:tc>
                  <a:txBody>
                    <a:bodyPr/>
                    <a:lstStyle/>
                    <a:p>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One</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Many</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3054">
                <a:tc>
                  <a:txBody>
                    <a:bodyPr/>
                    <a:lstStyle/>
                    <a:p>
                      <a:r>
                        <a:rPr lang="en-US" sz="2000" dirty="0" smtClean="0"/>
                        <a:t>Sync</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T / Expected&lt;T&gt;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Iterable</a:t>
                      </a:r>
                      <a:r>
                        <a:rPr lang="en-US" sz="2000" dirty="0" smtClean="0"/>
                        <a:t>&lt;T&gt;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5071">
                <a:tc>
                  <a:txBody>
                    <a:bodyPr/>
                    <a:lstStyle/>
                    <a:p>
                      <a:r>
                        <a:rPr lang="en-US" sz="2000" dirty="0" smtClean="0"/>
                        <a:t>Async</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Future&lt;T&gt;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AsyncIterable</a:t>
                      </a:r>
                      <a:r>
                        <a:rPr lang="en-US" sz="2000" dirty="0" smtClean="0"/>
                        <a:t>&lt;T&gt;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2004865" y="4645834"/>
            <a:ext cx="4110185" cy="646331"/>
          </a:xfrm>
          <a:prstGeom prst="rect">
            <a:avLst/>
          </a:prstGeom>
          <a:noFill/>
        </p:spPr>
        <p:txBody>
          <a:bodyPr wrap="square" rtlCol="0">
            <a:spAutoFit/>
          </a:bodyPr>
          <a:lstStyle/>
          <a:p>
            <a:r>
              <a:rPr lang="en-US" dirty="0" smtClean="0"/>
              <a:t>N4134 can work as a consumer and/or producer for all cases in the table above  </a:t>
            </a:r>
            <a:endParaRPr lang="en-US" dirty="0"/>
          </a:p>
        </p:txBody>
      </p:sp>
    </p:spTree>
    <p:extLst>
      <p:ext uri="{BB962C8B-B14F-4D97-AF65-F5344CB8AC3E}">
        <p14:creationId xmlns:p14="http://schemas.microsoft.com/office/powerpoint/2010/main" val="3999966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N4134: Generic Abstraction</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49</a:t>
            </a:fld>
            <a:endParaRPr lang="en-US"/>
          </a:p>
        </p:txBody>
      </p:sp>
      <p:sp>
        <p:nvSpPr>
          <p:cNvPr id="3" name="Rectangle 2"/>
          <p:cNvSpPr/>
          <p:nvPr/>
        </p:nvSpPr>
        <p:spPr>
          <a:xfrm>
            <a:off x="833571" y="1225689"/>
            <a:ext cx="8085221" cy="3416320"/>
          </a:xfrm>
          <a:prstGeom prst="rect">
            <a:avLst/>
          </a:prstGeom>
        </p:spPr>
        <p:txBody>
          <a:bodyPr wrap="square">
            <a:spAutoFit/>
          </a:bodyPr>
          <a:lstStyle/>
          <a:p>
            <a:r>
              <a:rPr lang="en-US" sz="2400" dirty="0" smtClean="0">
                <a:solidFill>
                  <a:srgbClr val="000000"/>
                </a:solidFill>
                <a:highlight>
                  <a:srgbClr val="FFFFFF"/>
                </a:highlight>
                <a:latin typeface="Consolas" panose="020B0609020204030204" pitchFamily="49" charset="0"/>
              </a:rPr>
              <a:t>M&lt;T&gt; f()</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    auto</a:t>
            </a:r>
            <a:r>
              <a:rPr lang="en-US" sz="2400" dirty="0" smtClean="0">
                <a:solidFill>
                  <a:srgbClr val="000000"/>
                </a:solidFill>
                <a:highlight>
                  <a:srgbClr val="FFFFFF"/>
                </a:highlight>
                <a:latin typeface="Consolas" panose="020B0609020204030204" pitchFamily="49" charset="0"/>
              </a:rPr>
              <a:t> x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f1(); </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FF"/>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y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f2(); </a:t>
            </a:r>
          </a:p>
          <a:p>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g(</a:t>
            </a:r>
            <a:r>
              <a:rPr lang="en-US" sz="2400" dirty="0" err="1" smtClean="0">
                <a:solidFill>
                  <a:srgbClr val="000000"/>
                </a:solidFill>
                <a:highlight>
                  <a:srgbClr val="FFFFFF"/>
                </a:highlight>
                <a:latin typeface="Consolas" panose="020B0609020204030204" pitchFamily="49" charset="0"/>
              </a:rPr>
              <a:t>x,y</a:t>
            </a:r>
            <a:r>
              <a:rPr lang="en-US" sz="2400" dirty="0" smtClean="0">
                <a:solidFill>
                  <a:srgbClr val="000000"/>
                </a:solidFill>
                <a:highlight>
                  <a:srgbClr val="FFFFFF"/>
                </a:highlight>
                <a:latin typeface="Consolas" panose="020B0609020204030204" pitchFamily="49" charset="0"/>
              </a:rPr>
              <a:t>); </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29191988"/>
              </p:ext>
            </p:extLst>
          </p:nvPr>
        </p:nvGraphicFramePr>
        <p:xfrm>
          <a:off x="5694477" y="1273746"/>
          <a:ext cx="2729724" cy="1851733"/>
        </p:xfrm>
        <a:graphic>
          <a:graphicData uri="http://schemas.openxmlformats.org/drawingml/2006/table">
            <a:tbl>
              <a:tblPr bandRow="1">
                <a:tableStyleId>{2D5ABB26-0587-4C30-8999-92F81FD0307C}</a:tableStyleId>
              </a:tblPr>
              <a:tblGrid>
                <a:gridCol w="1006635"/>
                <a:gridCol w="1723089"/>
              </a:tblGrid>
              <a:tr h="368373">
                <a:tc>
                  <a:txBody>
                    <a:bodyPr/>
                    <a:lstStyle/>
                    <a:p>
                      <a:pPr algn="r"/>
                      <a:r>
                        <a:rPr lang="en-US" dirty="0" smtClean="0"/>
                        <a:t>f1:</a:t>
                      </a:r>
                      <a:endParaRPr lang="en-US" dirty="0"/>
                    </a:p>
                  </a:txBody>
                  <a:tcPr/>
                </a:tc>
                <a:tc>
                  <a:txBody>
                    <a:bodyPr/>
                    <a:lstStyle/>
                    <a:p>
                      <a:r>
                        <a:rPr lang="en-US" dirty="0" smtClean="0">
                          <a:highlight>
                            <a:srgbClr val="FFFFFF"/>
                          </a:highlight>
                        </a:rPr>
                        <a:t>()</a:t>
                      </a:r>
                      <a:r>
                        <a:rPr lang="en-US" dirty="0" smtClean="0"/>
                        <a:t> → M’&lt;X&gt;</a:t>
                      </a:r>
                      <a:endParaRPr lang="en-US" dirty="0"/>
                    </a:p>
                  </a:txBody>
                  <a:tcPr/>
                </a:tc>
              </a:tr>
              <a:tr h="370840">
                <a:tc>
                  <a:txBody>
                    <a:bodyPr/>
                    <a:lstStyle/>
                    <a:p>
                      <a:pPr algn="r"/>
                      <a:r>
                        <a:rPr lang="en-US" dirty="0" smtClean="0"/>
                        <a:t>f2:</a:t>
                      </a:r>
                      <a:endParaRPr lang="en-US" dirty="0"/>
                    </a:p>
                  </a:txBody>
                  <a:tcPr/>
                </a:tc>
                <a:tc>
                  <a:txBody>
                    <a:bodyPr/>
                    <a:lstStyle/>
                    <a:p>
                      <a:r>
                        <a:rPr lang="en-US" dirty="0" smtClean="0">
                          <a:highlight>
                            <a:srgbClr val="FFFFFF"/>
                          </a:highlight>
                        </a:rPr>
                        <a:t>()</a:t>
                      </a:r>
                      <a:r>
                        <a:rPr lang="en-US" dirty="0" smtClean="0"/>
                        <a:t> → M’’&lt;Y&gt;</a:t>
                      </a:r>
                      <a:endParaRPr lang="en-US" dirty="0"/>
                    </a:p>
                  </a:txBody>
                  <a:tcPr/>
                </a:tc>
              </a:tr>
              <a:tr h="370840">
                <a:tc>
                  <a:txBody>
                    <a:bodyPr/>
                    <a:lstStyle/>
                    <a:p>
                      <a:pPr algn="r"/>
                      <a:r>
                        <a:rPr lang="en-US" dirty="0" smtClean="0"/>
                        <a:t>g:</a:t>
                      </a:r>
                      <a:endParaRPr lang="en-US" dirty="0"/>
                    </a:p>
                  </a:txBody>
                  <a:tcPr/>
                </a:tc>
                <a:tc>
                  <a:txBody>
                    <a:bodyPr/>
                    <a:lstStyle/>
                    <a:p>
                      <a:r>
                        <a:rPr lang="en-US" dirty="0" smtClean="0">
                          <a:highlight>
                            <a:srgbClr val="FFFFFF"/>
                          </a:highlight>
                        </a:rPr>
                        <a:t>(X,Y)</a:t>
                      </a:r>
                      <a:r>
                        <a:rPr lang="en-US" dirty="0" smtClean="0"/>
                        <a:t> → T</a:t>
                      </a:r>
                      <a:endParaRPr lang="en-US" dirty="0"/>
                    </a:p>
                  </a:txBody>
                  <a:tcPr/>
                </a:tc>
              </a:tr>
              <a:tr h="370840">
                <a:tc>
                  <a:txBody>
                    <a:bodyPr/>
                    <a:lstStyle/>
                    <a:p>
                      <a:pPr algn="r"/>
                      <a:r>
                        <a:rPr lang="en-US" dirty="0" smtClean="0">
                          <a:solidFill>
                            <a:srgbClr val="0000FF"/>
                          </a:solidFill>
                          <a:highlight>
                            <a:srgbClr val="FFFFFF"/>
                          </a:highlight>
                          <a:latin typeface="Consolas" panose="020B0609020204030204" pitchFamily="49" charset="0"/>
                        </a:rPr>
                        <a:t>await</a:t>
                      </a:r>
                      <a:r>
                        <a:rPr lang="en-US" dirty="0" smtClean="0"/>
                        <a:t>:</a:t>
                      </a:r>
                      <a:endParaRPr lang="en-US" dirty="0"/>
                    </a:p>
                  </a:txBody>
                  <a:tcPr/>
                </a:tc>
                <a:tc>
                  <a:txBody>
                    <a:bodyPr/>
                    <a:lstStyle/>
                    <a:p>
                      <a:r>
                        <a:rPr lang="en-US" dirty="0" smtClean="0">
                          <a:highlight>
                            <a:srgbClr val="FFFFFF"/>
                          </a:highlight>
                        </a:rPr>
                        <a:t>M*&lt;T&gt;</a:t>
                      </a:r>
                      <a:r>
                        <a:rPr lang="en-US" dirty="0" smtClean="0"/>
                        <a:t> → T</a:t>
                      </a:r>
                      <a:endParaRPr lang="en-US" dirty="0"/>
                    </a:p>
                  </a:txBody>
                  <a:tcPr/>
                </a:tc>
              </a:tr>
              <a:tr h="370840">
                <a:tc>
                  <a:txBody>
                    <a:bodyPr/>
                    <a:lstStyle/>
                    <a:p>
                      <a:pPr algn="r"/>
                      <a:r>
                        <a:rPr lang="en-US" dirty="0" smtClean="0">
                          <a:solidFill>
                            <a:srgbClr val="0000FF"/>
                          </a:solidFill>
                          <a:highlight>
                            <a:srgbClr val="FFFFFF"/>
                          </a:highlight>
                          <a:latin typeface="Consolas" panose="020B0609020204030204" pitchFamily="49" charset="0"/>
                        </a:rPr>
                        <a:t>return</a:t>
                      </a:r>
                      <a:r>
                        <a:rPr lang="en-US" dirty="0" smtClean="0"/>
                        <a:t>:</a:t>
                      </a:r>
                      <a:endParaRPr lang="en-US" dirty="0"/>
                    </a:p>
                  </a:txBody>
                  <a:tcPr/>
                </a:tc>
                <a:tc>
                  <a:txBody>
                    <a:bodyPr/>
                    <a:lstStyle/>
                    <a:p>
                      <a:r>
                        <a:rPr lang="en-US" dirty="0" smtClean="0">
                          <a:highlight>
                            <a:srgbClr val="FFFFFF"/>
                          </a:highlight>
                        </a:rPr>
                        <a:t>T</a:t>
                      </a:r>
                      <a:r>
                        <a:rPr lang="en-US" dirty="0" smtClean="0"/>
                        <a:t> → M&lt;T&gt;</a:t>
                      </a:r>
                      <a:endParaRPr lang="en-US" dirty="0"/>
                    </a:p>
                  </a:txBody>
                  <a:tcPr/>
                </a:tc>
              </a:tr>
            </a:tbl>
          </a:graphicData>
        </a:graphic>
      </p:graphicFrame>
      <p:sp>
        <p:nvSpPr>
          <p:cNvPr id="9" name="Rectangle 8"/>
          <p:cNvSpPr/>
          <p:nvPr/>
        </p:nvSpPr>
        <p:spPr>
          <a:xfrm>
            <a:off x="5285551" y="1256969"/>
            <a:ext cx="817853" cy="369332"/>
          </a:xfrm>
          <a:prstGeom prst="rect">
            <a:avLst/>
          </a:prstGeom>
        </p:spPr>
        <p:txBody>
          <a:bodyPr wrap="none">
            <a:spAutoFit/>
          </a:bodyPr>
          <a:lstStyle/>
          <a:p>
            <a:r>
              <a:rPr lang="en-US" dirty="0">
                <a:solidFill>
                  <a:srgbClr val="000000"/>
                </a:solidFill>
                <a:highlight>
                  <a:srgbClr val="FFFFFF"/>
                </a:highlight>
                <a:latin typeface="Consolas" panose="020B0609020204030204" pitchFamily="49" charset="0"/>
              </a:rPr>
              <a:t>Where</a:t>
            </a:r>
          </a:p>
        </p:txBody>
      </p:sp>
      <p:sp>
        <p:nvSpPr>
          <p:cNvPr id="10" name="TextBox 9"/>
          <p:cNvSpPr txBox="1"/>
          <p:nvPr/>
        </p:nvSpPr>
        <p:spPr>
          <a:xfrm>
            <a:off x="1166561" y="3741358"/>
            <a:ext cx="7063039" cy="2031325"/>
          </a:xfrm>
          <a:prstGeom prst="rect">
            <a:avLst/>
          </a:prstGeom>
          <a:noFill/>
        </p:spPr>
        <p:txBody>
          <a:bodyPr wrap="square" rtlCol="0">
            <a:spAutoFit/>
          </a:bodyPr>
          <a:lstStyle/>
          <a:p>
            <a:r>
              <a:rPr lang="en-US" dirty="0" smtClean="0"/>
              <a:t>await: unwraps a value from a container M*&lt;T&gt;</a:t>
            </a:r>
          </a:p>
          <a:p>
            <a:r>
              <a:rPr lang="en-US" dirty="0" smtClean="0"/>
              <a:t>return: puts a value back into a container M&lt;T&gt;</a:t>
            </a:r>
          </a:p>
          <a:p>
            <a:endParaRPr lang="en-US" dirty="0"/>
          </a:p>
          <a:p>
            <a:r>
              <a:rPr lang="en-US" dirty="0" smtClean="0"/>
              <a:t>Future&lt;T&gt;: container of T, unwrapping strips temporal aspect</a:t>
            </a:r>
          </a:p>
          <a:p>
            <a:r>
              <a:rPr lang="en-US" dirty="0" smtClean="0"/>
              <a:t>optional&lt;T&gt;: container of T, unwrapping strips “not there aspect”</a:t>
            </a:r>
          </a:p>
          <a:p>
            <a:r>
              <a:rPr lang="en-US" dirty="0" smtClean="0"/>
              <a:t>expected&lt;T&gt;: container of T, unwrapping strips “or an error aspect”</a:t>
            </a:r>
          </a:p>
          <a:p>
            <a:r>
              <a:rPr lang="en-US" dirty="0" smtClean="0"/>
              <a:t>std::future&lt;T&gt;: unwrapping strips temporal and may have error aspects</a:t>
            </a:r>
            <a:endParaRPr lang="en-US" dirty="0"/>
          </a:p>
        </p:txBody>
      </p:sp>
    </p:spTree>
    <p:extLst>
      <p:ext uri="{BB962C8B-B14F-4D97-AF65-F5344CB8AC3E}">
        <p14:creationId xmlns:p14="http://schemas.microsoft.com/office/powerpoint/2010/main" val="174143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1675" y="1068511"/>
            <a:ext cx="7694217" cy="2506866"/>
            <a:chOff x="281675" y="1068511"/>
            <a:chExt cx="7694217" cy="2506866"/>
          </a:xfrm>
        </p:grpSpPr>
        <p:sp>
          <p:nvSpPr>
            <p:cNvPr id="4" name="Rectangle 3"/>
            <p:cNvSpPr/>
            <p:nvPr/>
          </p:nvSpPr>
          <p:spPr>
            <a:xfrm>
              <a:off x="986356" y="1113164"/>
              <a:ext cx="6989536" cy="2462213"/>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00"/>
                  </a:solidFill>
                  <a:highlight>
                    <a:srgbClr val="FFFFFF"/>
                  </a:highlight>
                  <a:latin typeface="Consolas" panose="020B0609020204030204" pitchFamily="49" charset="0"/>
                </a:rPr>
                <a:t>future&lt;</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tcp_reader(</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[64 * 1024];</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conn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Tcp::Connect(</a:t>
              </a:r>
              <a:r>
                <a:rPr lang="en-US" sz="1400" dirty="0">
                  <a:solidFill>
                    <a:srgbClr val="A31515"/>
                  </a:solidFill>
                  <a:highlight>
                    <a:srgbClr val="FFFFFF"/>
                  </a:highlight>
                  <a:latin typeface="Consolas" panose="020B0609020204030204" pitchFamily="49" charset="0"/>
                </a:rPr>
                <a:t>"127.0.0.1"</a:t>
              </a:r>
              <a:r>
                <a:rPr lang="en-US" sz="1400" dirty="0">
                  <a:solidFill>
                    <a:srgbClr val="000000"/>
                  </a:solidFill>
                  <a:highlight>
                    <a:srgbClr val="FFFFFF"/>
                  </a:highlight>
                  <a:latin typeface="Consolas" panose="020B0609020204030204" pitchFamily="49" charset="0"/>
                </a:rPr>
                <a:t>, 1337);</a:t>
              </a:r>
            </a:p>
            <a:p>
              <a:r>
                <a:rPr lang="en-US" sz="1400" dirty="0">
                  <a:solidFill>
                    <a:srgbClr val="0000FF"/>
                  </a:solidFill>
                  <a:highlight>
                    <a:srgbClr val="FFFFFF"/>
                  </a:highlight>
                  <a:latin typeface="Consolas" panose="020B0609020204030204" pitchFamily="49" charset="0"/>
                </a:rPr>
                <a:t>    for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bytesRead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conn.read(</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sizeof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total -= bytesRead;</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(total &lt;= 0 || bytesRead == 0)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7" name="Rectangle 26"/>
            <p:cNvSpPr/>
            <p:nvPr/>
          </p:nvSpPr>
          <p:spPr>
            <a:xfrm>
              <a:off x="281675" y="1068511"/>
              <a:ext cx="704680"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async</a:t>
              </a:r>
              <a:endParaRPr lang="en-US" dirty="0"/>
            </a:p>
          </p:txBody>
        </p:sp>
      </p:grpSp>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 v2</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288664" y="67584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Common pattern for Async and sync i/o</a:t>
            </a:r>
          </a:p>
        </p:txBody>
      </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grpSp>
        <p:nvGrpSpPr>
          <p:cNvPr id="3" name="Group 2"/>
          <p:cNvGrpSpPr/>
          <p:nvPr/>
        </p:nvGrpSpPr>
        <p:grpSpPr>
          <a:xfrm>
            <a:off x="376816" y="3819949"/>
            <a:ext cx="7599076" cy="2546788"/>
            <a:chOff x="376816" y="3819949"/>
            <a:chExt cx="7599076" cy="2546788"/>
          </a:xfrm>
        </p:grpSpPr>
        <p:sp>
          <p:nvSpPr>
            <p:cNvPr id="26" name="Rectangle 25"/>
            <p:cNvSpPr/>
            <p:nvPr/>
          </p:nvSpPr>
          <p:spPr>
            <a:xfrm>
              <a:off x="986355" y="3904524"/>
              <a:ext cx="6989537" cy="2462213"/>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00"/>
                  </a:solidFill>
                  <a:highlight>
                    <a:srgbClr val="FFFFFF"/>
                  </a:highlight>
                  <a:latin typeface="Consolas" panose="020B0609020204030204" pitchFamily="49" charset="0"/>
                </a:rPr>
                <a:t>expected&lt;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tcp_reader(</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[64 * 1024];</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conn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Tcp::Connect(</a:t>
              </a:r>
              <a:r>
                <a:rPr lang="en-US" sz="1400" dirty="0">
                  <a:solidFill>
                    <a:srgbClr val="A31515"/>
                  </a:solidFill>
                  <a:highlight>
                    <a:srgbClr val="FFFFFF"/>
                  </a:highlight>
                  <a:latin typeface="Consolas" panose="020B0609020204030204" pitchFamily="49" charset="0"/>
                </a:rPr>
                <a:t>"127.0.0.1"</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1337, </a:t>
              </a:r>
              <a:r>
                <a:rPr lang="en-US" sz="1400" b="1" dirty="0" smtClean="0">
                  <a:solidFill>
                    <a:srgbClr val="000000"/>
                  </a:solidFill>
                  <a:highlight>
                    <a:srgbClr val="FFFFFF"/>
                  </a:highlight>
                  <a:latin typeface="Consolas" panose="020B0609020204030204" pitchFamily="49" charset="0"/>
                </a:rPr>
                <a:t>block</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    for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bytesRead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conn.read(</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sizeof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buf</a:t>
              </a:r>
              <a:r>
                <a:rPr lang="en-US" sz="1400" dirty="0" smtClean="0">
                  <a:solidFill>
                    <a:srgbClr val="000000"/>
                  </a:solidFill>
                  <a:highlight>
                    <a:srgbClr val="FFFFFF"/>
                  </a:highlight>
                  <a:latin typeface="Consolas" panose="020B0609020204030204" pitchFamily="49" charset="0"/>
                </a:rPr>
                <a:t>), </a:t>
              </a:r>
              <a:r>
                <a:rPr lang="en-US" sz="1400" b="1" dirty="0">
                  <a:solidFill>
                    <a:srgbClr val="000000"/>
                  </a:solidFill>
                  <a:highlight>
                    <a:srgbClr val="FFFFFF"/>
                  </a:highlight>
                  <a:latin typeface="Consolas" panose="020B0609020204030204" pitchFamily="49" charset="0"/>
                </a:rPr>
                <a:t>block</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total -= bytesRead;</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(total &lt;= 0 || bytesRead == 0)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8" name="Rectangle 27"/>
            <p:cNvSpPr/>
            <p:nvPr/>
          </p:nvSpPr>
          <p:spPr>
            <a:xfrm>
              <a:off x="376816" y="3819949"/>
              <a:ext cx="594073"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sync</a:t>
              </a:r>
              <a:endParaRPr lang="en-US" dirty="0"/>
            </a:p>
          </p:txBody>
        </p:sp>
      </p:grpSp>
    </p:spTree>
    <p:extLst>
      <p:ext uri="{BB962C8B-B14F-4D97-AF65-F5344CB8AC3E}">
        <p14:creationId xmlns:p14="http://schemas.microsoft.com/office/powerpoint/2010/main" val="230949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 v2</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288664" y="67584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Generators and iterables and aggregate initialization</a:t>
            </a:r>
          </a:p>
        </p:txBody>
      </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grpSp>
        <p:nvGrpSpPr>
          <p:cNvPr id="2" name="Group 1"/>
          <p:cNvGrpSpPr/>
          <p:nvPr/>
        </p:nvGrpSpPr>
        <p:grpSpPr>
          <a:xfrm>
            <a:off x="370552" y="3611655"/>
            <a:ext cx="7486595" cy="2946589"/>
            <a:chOff x="367754" y="1122000"/>
            <a:chExt cx="7486595" cy="2946589"/>
          </a:xfrm>
        </p:grpSpPr>
        <p:sp>
          <p:nvSpPr>
            <p:cNvPr id="4" name="Rectangle 3"/>
            <p:cNvSpPr/>
            <p:nvPr/>
          </p:nvSpPr>
          <p:spPr>
            <a:xfrm>
              <a:off x="2017061" y="1175489"/>
              <a:ext cx="5837288" cy="2893100"/>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auto </a:t>
              </a:r>
              <a:r>
                <a:rPr lang="en-US" sz="1400" dirty="0" smtClean="0">
                  <a:solidFill>
                    <a:srgbClr val="000000"/>
                  </a:solidFill>
                  <a:highlight>
                    <a:srgbClr val="FFFFFF"/>
                  </a:highlight>
                  <a:latin typeface="Consolas" panose="020B0609020204030204" pitchFamily="49" charset="0"/>
                </a:rPr>
                <a:t>flatten(node</a:t>
              </a:r>
              <a:r>
                <a:rPr lang="en-US" sz="1400" dirty="0">
                  <a:solidFill>
                    <a:srgbClr val="000000"/>
                  </a:solidFill>
                  <a:highlight>
                    <a:srgbClr val="FFFFFF"/>
                  </a:highlight>
                  <a:latin typeface="Consolas" panose="020B0609020204030204" pitchFamily="49" charset="0"/>
                </a:rPr>
                <a:t>* n</a:t>
              </a:r>
              <a:r>
                <a:rPr lang="en-US" sz="1400" dirty="0" smtClean="0">
                  <a:solidFill>
                    <a:srgbClr val="000000"/>
                  </a:solidFill>
                  <a:highlight>
                    <a:srgbClr val="FFFFFF"/>
                  </a:highlight>
                  <a:latin typeface="Consolas" panose="020B0609020204030204" pitchFamily="49" charset="0"/>
                </a:rPr>
                <a:t>) -&gt; generator&lt;</a:t>
              </a:r>
              <a:r>
                <a:rPr lang="en-US" sz="1400" dirty="0" smtClean="0">
                  <a:solidFill>
                    <a:srgbClr val="0000FF"/>
                  </a:solidFill>
                  <a:highlight>
                    <a:srgbClr val="FFFFFF"/>
                  </a:highlight>
                  <a:latin typeface="Consolas" panose="020B0609020204030204" pitchFamily="49" charset="0"/>
                </a:rPr>
                <a:t>decltype</a:t>
              </a:r>
              <a:r>
                <a:rPr lang="en-US" sz="1400" dirty="0" smtClean="0">
                  <a:solidFill>
                    <a:srgbClr val="000000"/>
                  </a:solidFill>
                  <a:highlight>
                    <a:srgbClr val="FFFFFF"/>
                  </a:highlight>
                  <a:latin typeface="Consolas" panose="020B0609020204030204" pitchFamily="49" charset="0"/>
                </a:rPr>
                <a:t>(n-&gt;value)&gt; </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    if </a:t>
              </a:r>
              <a:r>
                <a:rPr lang="en-US" sz="1400" dirty="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n == </a:t>
              </a:r>
              <a:r>
                <a:rPr lang="en-US" sz="1400" dirty="0" smtClean="0">
                  <a:solidFill>
                    <a:srgbClr val="0000FF"/>
                  </a:solidFill>
                  <a:highlight>
                    <a:srgbClr val="FFFFFF"/>
                  </a:highlight>
                  <a:latin typeface="Consolas" panose="020B0609020204030204" pitchFamily="49" charset="0"/>
                </a:rPr>
                <a:t>nullptr</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return</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r>
              <a:br>
                <a:rPr lang="en-US" sz="1400" dirty="0">
                  <a:solidFill>
                    <a:srgbClr val="000000"/>
                  </a:solidFill>
                  <a:highlight>
                    <a:srgbClr val="FFFFFF"/>
                  </a:highlight>
                  <a:latin typeface="Consolas" panose="020B0609020204030204" pitchFamily="49" charset="0"/>
                </a:rPr>
              </a:b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 </a:t>
              </a:r>
              <a:r>
                <a:rPr lang="en-US" sz="1400" dirty="0" smtClean="0">
                  <a:solidFill>
                    <a:srgbClr val="000000"/>
                  </a:solidFill>
                  <a:highlight>
                    <a:srgbClr val="FFFFFF"/>
                  </a:highlight>
                  <a:latin typeface="Consolas" panose="020B0609020204030204" pitchFamily="49" charset="0"/>
                </a:rPr>
                <a:t>flatten(n-&gt;left);</a:t>
              </a:r>
            </a:p>
            <a:p>
              <a:r>
                <a:rPr lang="en-US" sz="1400" dirty="0" smtClean="0">
                  <a:solidFill>
                    <a:srgbClr val="0000FF"/>
                  </a:solidFill>
                  <a:highlight>
                    <a:srgbClr val="FFFFFF"/>
                  </a:highlight>
                  <a:latin typeface="Consolas" panose="020B0609020204030204" pitchFamily="49" charset="0"/>
                </a:rPr>
                <a:t>    yield </a:t>
              </a:r>
              <a:r>
                <a:rPr lang="en-US" sz="1400" dirty="0" smtClean="0">
                  <a:solidFill>
                    <a:srgbClr val="000000"/>
                  </a:solidFill>
                  <a:highlight>
                    <a:srgbClr val="FFFFFF"/>
                  </a:highlight>
                  <a:latin typeface="Consolas" panose="020B0609020204030204" pitchFamily="49" charset="0"/>
                </a:rPr>
                <a:t>n-&gt;value;</a:t>
              </a:r>
              <a:endParaRPr lang="en-US" sz="1400" dirty="0" smtClean="0">
                <a:solidFill>
                  <a:srgbClr val="0000FF"/>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yield </a:t>
              </a:r>
              <a:r>
                <a:rPr lang="en-US" sz="1400" dirty="0" smtClean="0">
                  <a:solidFill>
                    <a:srgbClr val="000000"/>
                  </a:solidFill>
                  <a:highlight>
                    <a:srgbClr val="FFFFFF"/>
                  </a:highlight>
                  <a:latin typeface="Consolas" panose="020B0609020204030204" pitchFamily="49" charset="0"/>
                </a:rPr>
                <a:t>flatten(n-&gt;right);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same_fringe</a:t>
              </a:r>
              <a:r>
                <a:rPr lang="en-US" sz="1400" dirty="0">
                  <a:solidFill>
                    <a:srgbClr val="000000"/>
                  </a:solidFill>
                  <a:highlight>
                    <a:srgbClr val="FFFFFF"/>
                  </a:highlight>
                  <a:latin typeface="Consolas" panose="020B0609020204030204" pitchFamily="49" charset="0"/>
                </a:rPr>
                <a:t>(node* tree1, node* tree2)</a:t>
              </a:r>
            </a:p>
            <a:p>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    auto</a:t>
              </a:r>
              <a:r>
                <a:rPr lang="en-US" sz="1400" dirty="0">
                  <a:solidFill>
                    <a:srgbClr val="000000"/>
                  </a:solidFill>
                  <a:highlight>
                    <a:srgbClr val="FFFFFF"/>
                  </a:highlight>
                  <a:latin typeface="Consolas" panose="020B0609020204030204" pitchFamily="49" charset="0"/>
                </a:rPr>
                <a:t> seq1 = flatten(tree1);</a:t>
              </a:r>
            </a:p>
            <a:p>
              <a:r>
                <a:rPr lang="en-US" sz="1400" dirty="0">
                  <a:solidFill>
                    <a:srgbClr val="0000FF"/>
                  </a:solidFill>
                  <a:highlight>
                    <a:srgbClr val="FFFFFF"/>
                  </a:highlight>
                  <a:latin typeface="Consolas" panose="020B0609020204030204" pitchFamily="49" charset="0"/>
                </a:rPr>
                <a:t>    auto</a:t>
              </a:r>
              <a:r>
                <a:rPr lang="en-US" sz="1400" dirty="0">
                  <a:solidFill>
                    <a:srgbClr val="000000"/>
                  </a:solidFill>
                  <a:highlight>
                    <a:srgbClr val="FFFFFF"/>
                  </a:highlight>
                  <a:latin typeface="Consolas" panose="020B0609020204030204" pitchFamily="49" charset="0"/>
                </a:rPr>
                <a:t> seq2 = flatten(tree2);</a:t>
              </a:r>
            </a:p>
            <a:p>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equal(begin(seq1), end(seq1</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begin(seq2), end(seq2));</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p>
          </p:txBody>
        </p:sp>
        <p:sp>
          <p:nvSpPr>
            <p:cNvPr id="10" name="TextBox 9"/>
            <p:cNvSpPr txBox="1"/>
            <p:nvPr/>
          </p:nvSpPr>
          <p:spPr>
            <a:xfrm>
              <a:off x="367754" y="1821820"/>
              <a:ext cx="1601993" cy="1754326"/>
            </a:xfrm>
            <a:prstGeom prst="rect">
              <a:avLst/>
            </a:prstGeom>
            <a:noFill/>
          </p:spPr>
          <p:txBody>
            <a:bodyPr wrap="square" rtlCol="0">
              <a:spAutoFit/>
            </a:bodyPr>
            <a:lstStyle/>
            <a:p>
              <a:pPr algn="r"/>
              <a:r>
                <a:rPr lang="en-US" dirty="0" smtClean="0">
                  <a:latin typeface="Agency FB" panose="020B0503020202020204" pitchFamily="34" charset="0"/>
                </a:rPr>
                <a:t>Checks if in-order depth first traversal of two trees yields the same sequence of values</a:t>
              </a:r>
              <a:endParaRPr lang="en-US" dirty="0">
                <a:latin typeface="Agency FB" panose="020B0503020202020204" pitchFamily="34" charset="0"/>
              </a:endParaRPr>
            </a:p>
          </p:txBody>
        </p:sp>
        <p:sp>
          <p:nvSpPr>
            <p:cNvPr id="11" name="Rectangle 10"/>
            <p:cNvSpPr/>
            <p:nvPr/>
          </p:nvSpPr>
          <p:spPr>
            <a:xfrm>
              <a:off x="740180" y="1122000"/>
              <a:ext cx="1229567" cy="646331"/>
            </a:xfrm>
            <a:prstGeom prst="rect">
              <a:avLst/>
            </a:prstGeom>
          </p:spPr>
          <p:txBody>
            <a:bodyPr wrap="none">
              <a:spAutoFit/>
            </a:bodyPr>
            <a:lstStyle/>
            <a:p>
              <a:pPr algn="r"/>
              <a:r>
                <a:rPr lang="it-IT" dirty="0" smtClean="0">
                  <a:solidFill>
                    <a:schemeClr val="tx2"/>
                  </a:solidFill>
                  <a:effectLst>
                    <a:outerShdw blurRad="38100" dist="38100" dir="2700000" algn="tl">
                      <a:srgbClr val="000000">
                        <a:alpha val="43137"/>
                      </a:srgbClr>
                    </a:outerShdw>
                  </a:effectLst>
                </a:rPr>
                <a:t>Recursive</a:t>
              </a:r>
            </a:p>
            <a:p>
              <a:pPr algn="r"/>
              <a:r>
                <a:rPr lang="it-IT" dirty="0" smtClean="0">
                  <a:solidFill>
                    <a:schemeClr val="tx2"/>
                  </a:solidFill>
                  <a:effectLst>
                    <a:outerShdw blurRad="38100" dist="38100" dir="2700000" algn="tl">
                      <a:srgbClr val="000000">
                        <a:alpha val="43137"/>
                      </a:srgbClr>
                    </a:outerShdw>
                  </a:effectLst>
                </a:rPr>
                <a:t>Generators</a:t>
              </a:r>
              <a:endParaRPr lang="en-US" dirty="0"/>
            </a:p>
          </p:txBody>
        </p:sp>
      </p:grpSp>
      <p:grpSp>
        <p:nvGrpSpPr>
          <p:cNvPr id="5" name="Group 4"/>
          <p:cNvGrpSpPr/>
          <p:nvPr/>
        </p:nvGrpSpPr>
        <p:grpSpPr>
          <a:xfrm>
            <a:off x="377421" y="2534392"/>
            <a:ext cx="8060724" cy="965117"/>
            <a:chOff x="377422" y="2534392"/>
            <a:chExt cx="7476926" cy="965117"/>
          </a:xfrm>
        </p:grpSpPr>
        <p:sp>
          <p:nvSpPr>
            <p:cNvPr id="26" name="Rectangle 25"/>
            <p:cNvSpPr/>
            <p:nvPr/>
          </p:nvSpPr>
          <p:spPr>
            <a:xfrm>
              <a:off x="2017060" y="2772582"/>
              <a:ext cx="5757928" cy="307777"/>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int </a:t>
              </a:r>
              <a:r>
                <a:rPr lang="en-US" sz="1400" dirty="0" smtClean="0">
                  <a:solidFill>
                    <a:srgbClr val="000000"/>
                  </a:solidFill>
                  <a:highlight>
                    <a:srgbClr val="FFFFFF"/>
                  </a:highlight>
                  <a:latin typeface="Consolas" panose="020B0609020204030204" pitchFamily="49" charset="0"/>
                </a:rPr>
                <a:t>a[] = { []{ </a:t>
              </a:r>
              <a:r>
                <a:rPr lang="en-US" sz="1400" dirty="0" smtClean="0">
                  <a:solidFill>
                    <a:srgbClr val="0000FF"/>
                  </a:solidFill>
                  <a:highlight>
                    <a:srgbClr val="FFFFFF"/>
                  </a:highlight>
                  <a:latin typeface="Consolas" panose="020B0609020204030204" pitchFamily="49" charset="0"/>
                </a:rPr>
                <a:t>for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int </a:t>
              </a:r>
              <a:r>
                <a:rPr lang="en-US" sz="1400" dirty="0" smtClean="0">
                  <a:solidFill>
                    <a:srgbClr val="000000"/>
                  </a:solidFill>
                  <a:highlight>
                    <a:srgbClr val="FFFFFF"/>
                  </a:highlight>
                  <a:latin typeface="Consolas" panose="020B0609020204030204" pitchFamily="49" charset="0"/>
                </a:rPr>
                <a:t>x = 0; x &lt; 10; ++x) </a:t>
              </a:r>
              <a:r>
                <a:rPr lang="en-US" sz="1400" dirty="0">
                  <a:solidFill>
                    <a:srgbClr val="0000FF"/>
                  </a:solidFill>
                  <a:highlight>
                    <a:srgbClr val="FFFFFF"/>
                  </a:highlight>
                  <a:latin typeface="Consolas" panose="020B0609020204030204" pitchFamily="49" charset="0"/>
                </a:rPr>
                <a:t>yield </a:t>
              </a:r>
              <a:r>
                <a:rPr lang="en-US" sz="1400" dirty="0" smtClean="0">
                  <a:solidFill>
                    <a:srgbClr val="000000"/>
                  </a:solidFill>
                  <a:highlight>
                    <a:srgbClr val="FFFFFF"/>
                  </a:highlight>
                  <a:latin typeface="Consolas" panose="020B0609020204030204" pitchFamily="49" charset="0"/>
                </a:rPr>
                <a:t>x*x; } };</a:t>
              </a:r>
              <a:endParaRPr lang="en-US" sz="1400" dirty="0">
                <a:solidFill>
                  <a:srgbClr val="000000"/>
                </a:solidFill>
                <a:highlight>
                  <a:srgbClr val="FFFFFF"/>
                </a:highlight>
                <a:latin typeface="Consolas" panose="020B0609020204030204" pitchFamily="49" charset="0"/>
              </a:endParaRPr>
            </a:p>
          </p:txBody>
        </p:sp>
        <p:sp>
          <p:nvSpPr>
            <p:cNvPr id="12" name="Rectangle 11"/>
            <p:cNvSpPr/>
            <p:nvPr/>
          </p:nvSpPr>
          <p:spPr>
            <a:xfrm>
              <a:off x="783377" y="2534392"/>
              <a:ext cx="1190775" cy="646331"/>
            </a:xfrm>
            <a:prstGeom prst="rect">
              <a:avLst/>
            </a:prstGeom>
          </p:spPr>
          <p:txBody>
            <a:bodyPr wrap="none">
              <a:spAutoFit/>
            </a:bodyPr>
            <a:lstStyle/>
            <a:p>
              <a:pPr algn="r"/>
              <a:r>
                <a:rPr lang="it-IT" dirty="0" smtClean="0">
                  <a:solidFill>
                    <a:schemeClr val="tx2"/>
                  </a:solidFill>
                  <a:effectLst>
                    <a:outerShdw blurRad="38100" dist="38100" dir="2700000" algn="tl">
                      <a:srgbClr val="000000">
                        <a:alpha val="43137"/>
                      </a:srgbClr>
                    </a:outerShdw>
                  </a:effectLst>
                </a:rPr>
                <a:t>constexpr</a:t>
              </a:r>
            </a:p>
            <a:p>
              <a:pPr algn="r"/>
              <a:r>
                <a:rPr lang="it-IT" dirty="0">
                  <a:solidFill>
                    <a:schemeClr val="tx2"/>
                  </a:solidFill>
                  <a:effectLst>
                    <a:outerShdw blurRad="38100" dist="38100" dir="2700000" algn="tl">
                      <a:srgbClr val="000000">
                        <a:alpha val="43137"/>
                      </a:srgbClr>
                    </a:outerShdw>
                  </a:effectLst>
                </a:rPr>
                <a:t>g</a:t>
              </a:r>
              <a:r>
                <a:rPr lang="it-IT" dirty="0" smtClean="0">
                  <a:solidFill>
                    <a:schemeClr val="tx2"/>
                  </a:solidFill>
                  <a:effectLst>
                    <a:outerShdw blurRad="38100" dist="38100" dir="2700000" algn="tl">
                      <a:srgbClr val="000000">
                        <a:alpha val="43137"/>
                      </a:srgbClr>
                    </a:outerShdw>
                  </a:effectLst>
                </a:rPr>
                <a:t>enerators</a:t>
              </a:r>
              <a:endParaRPr lang="en-US" dirty="0"/>
            </a:p>
          </p:txBody>
        </p:sp>
        <p:sp>
          <p:nvSpPr>
            <p:cNvPr id="13" name="TextBox 12"/>
            <p:cNvSpPr txBox="1"/>
            <p:nvPr/>
          </p:nvSpPr>
          <p:spPr>
            <a:xfrm>
              <a:off x="377422" y="3130177"/>
              <a:ext cx="1601993" cy="369332"/>
            </a:xfrm>
            <a:prstGeom prst="rect">
              <a:avLst/>
            </a:prstGeom>
            <a:noFill/>
          </p:spPr>
          <p:txBody>
            <a:bodyPr wrap="square" rtlCol="0">
              <a:spAutoFit/>
            </a:bodyPr>
            <a:lstStyle/>
            <a:p>
              <a:pPr algn="r"/>
              <a:r>
                <a:rPr lang="en-US" dirty="0" smtClean="0">
                  <a:latin typeface="Agency FB" panose="020B0503020202020204" pitchFamily="34" charset="0"/>
                </a:rPr>
                <a:t>Equivalent to</a:t>
              </a:r>
              <a:endParaRPr lang="en-US" dirty="0">
                <a:latin typeface="Agency FB" panose="020B0503020202020204" pitchFamily="34" charset="0"/>
              </a:endParaRPr>
            </a:p>
          </p:txBody>
        </p:sp>
        <p:sp>
          <p:nvSpPr>
            <p:cNvPr id="14" name="Rectangle 13"/>
            <p:cNvSpPr/>
            <p:nvPr/>
          </p:nvSpPr>
          <p:spPr>
            <a:xfrm>
              <a:off x="2017059" y="3183358"/>
              <a:ext cx="5837289" cy="307777"/>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int </a:t>
              </a:r>
              <a:r>
                <a:rPr lang="en-US" sz="1400" dirty="0" smtClean="0">
                  <a:solidFill>
                    <a:srgbClr val="000000"/>
                  </a:solidFill>
                  <a:highlight>
                    <a:srgbClr val="FFFFFF"/>
                  </a:highlight>
                  <a:latin typeface="Consolas" panose="020B0609020204030204" pitchFamily="49" charset="0"/>
                </a:rPr>
                <a:t>a[] = { 0,1,4,9,16,25,36,49,64,81 };</a:t>
              </a:r>
              <a:endParaRPr lang="en-US" sz="1400" dirty="0">
                <a:solidFill>
                  <a:srgbClr val="000000"/>
                </a:solidFill>
                <a:highlight>
                  <a:srgbClr val="FFFFFF"/>
                </a:highlight>
                <a:latin typeface="Consolas" panose="020B0609020204030204" pitchFamily="49" charset="0"/>
              </a:endParaRPr>
            </a:p>
          </p:txBody>
        </p:sp>
      </p:grpSp>
      <p:grpSp>
        <p:nvGrpSpPr>
          <p:cNvPr id="3" name="Group 2"/>
          <p:cNvGrpSpPr/>
          <p:nvPr/>
        </p:nvGrpSpPr>
        <p:grpSpPr>
          <a:xfrm>
            <a:off x="789975" y="897738"/>
            <a:ext cx="5739159" cy="1551072"/>
            <a:chOff x="789975" y="897738"/>
            <a:chExt cx="5739159" cy="1551072"/>
          </a:xfrm>
        </p:grpSpPr>
        <p:sp>
          <p:nvSpPr>
            <p:cNvPr id="16" name="Rectangle 15"/>
            <p:cNvSpPr/>
            <p:nvPr/>
          </p:nvSpPr>
          <p:spPr>
            <a:xfrm>
              <a:off x="789975" y="897738"/>
              <a:ext cx="1190774" cy="369332"/>
            </a:xfrm>
            <a:prstGeom prst="rect">
              <a:avLst/>
            </a:prstGeom>
          </p:spPr>
          <p:txBody>
            <a:bodyPr wrap="none">
              <a:spAutoFit/>
            </a:bodyPr>
            <a:lstStyle/>
            <a:p>
              <a:pPr algn="r"/>
              <a:r>
                <a:rPr lang="it-IT" dirty="0" smtClean="0">
                  <a:solidFill>
                    <a:schemeClr val="tx2"/>
                  </a:solidFill>
                  <a:effectLst>
                    <a:outerShdw blurRad="38100" dist="38100" dir="2700000" algn="tl">
                      <a:srgbClr val="000000">
                        <a:alpha val="43137"/>
                      </a:srgbClr>
                    </a:outerShdw>
                  </a:effectLst>
                </a:rPr>
                <a:t>generators</a:t>
              </a:r>
              <a:endParaRPr lang="en-US" dirty="0"/>
            </a:p>
          </p:txBody>
        </p:sp>
        <p:sp>
          <p:nvSpPr>
            <p:cNvPr id="18" name="Rectangle 17"/>
            <p:cNvSpPr/>
            <p:nvPr/>
          </p:nvSpPr>
          <p:spPr>
            <a:xfrm>
              <a:off x="2015074" y="1063815"/>
              <a:ext cx="4514060" cy="1384995"/>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00"/>
                  </a:solidFill>
                  <a:highlight>
                    <a:srgbClr val="FFFFFF"/>
                  </a:highlight>
                  <a:latin typeface="Consolas" panose="020B0609020204030204" pitchFamily="49" charset="0"/>
                </a:rPr>
                <a:t>generator&lt;</a:t>
              </a:r>
              <a:r>
                <a:rPr lang="en-US" sz="1400" dirty="0" smtClean="0">
                  <a:solidFill>
                    <a:srgbClr val="0000FF"/>
                  </a:solidFill>
                  <a:highlight>
                    <a:srgbClr val="FFFFFF"/>
                  </a:highlight>
                  <a:latin typeface="Consolas" panose="020B0609020204030204" pitchFamily="49" charset="0"/>
                </a:rPr>
                <a:t>char</a:t>
              </a:r>
              <a:r>
                <a:rPr lang="en-US" sz="1400" dirty="0" smtClean="0">
                  <a:solidFill>
                    <a:srgbClr val="000000"/>
                  </a:solidFill>
                  <a:highlight>
                    <a:srgbClr val="FFFFFF"/>
                  </a:highlight>
                  <a:latin typeface="Consolas" panose="020B0609020204030204" pitchFamily="49" charset="0"/>
                </a:rPr>
                <a:t>&gt; hello</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for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ch</a:t>
              </a:r>
              <a:r>
                <a:rPr lang="en-US" sz="1400" dirty="0" smtClean="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"Hello, </a:t>
              </a:r>
              <a:r>
                <a:rPr lang="en-US" sz="1400" dirty="0" smtClean="0">
                  <a:solidFill>
                    <a:srgbClr val="A31515"/>
                  </a:solidFill>
                  <a:highlight>
                    <a:srgbClr val="FFFFFF"/>
                  </a:highlight>
                  <a:latin typeface="Consolas" panose="020B0609020204030204" pitchFamily="49" charset="0"/>
                </a:rPr>
                <a:t>world\n"</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main() </a:t>
              </a:r>
              <a:r>
                <a:rPr lang="en-US" sz="1400" dirty="0" smtClean="0">
                  <a:solidFill>
                    <a:srgbClr val="000000"/>
                  </a:solidFill>
                  <a:highlight>
                    <a:srgbClr val="FFFFFF"/>
                  </a:highlight>
                  <a:latin typeface="Consolas" panose="020B0609020204030204" pitchFamily="49" charset="0"/>
                </a:rPr>
                <a:t>{ </a:t>
              </a:r>
              <a:br>
                <a:rPr lang="en-US" sz="1400" dirty="0" smtClean="0">
                  <a:solidFill>
                    <a:srgbClr val="000000"/>
                  </a:solidFill>
                  <a:highlight>
                    <a:srgbClr val="FFFFFF"/>
                  </a:highlight>
                  <a:latin typeface="Consolas" panose="020B0609020204030204" pitchFamily="49" charset="0"/>
                </a:rPr>
              </a:b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for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 hello()) cout &lt;&lt;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grpSp>
      <p:sp>
        <p:nvSpPr>
          <p:cNvPr id="21" name="Rectangle 20"/>
          <p:cNvSpPr/>
          <p:nvPr/>
        </p:nvSpPr>
        <p:spPr>
          <a:xfrm rot="19630043">
            <a:off x="150285" y="2618083"/>
            <a:ext cx="1185387" cy="26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 in N4134</a:t>
            </a:r>
            <a:endParaRPr lang="en-US" sz="1400" dirty="0"/>
          </a:p>
        </p:txBody>
      </p:sp>
    </p:spTree>
    <p:extLst>
      <p:ext uri="{BB962C8B-B14F-4D97-AF65-F5344CB8AC3E}">
        <p14:creationId xmlns:p14="http://schemas.microsoft.com/office/powerpoint/2010/main" val="3220683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 How to come up with generic zero-overhead abstractions?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Alex Stepanov:</a:t>
            </a:r>
          </a:p>
          <a:p>
            <a:pPr marL="514350" indent="-514350">
              <a:buAutoNum type="arabicPeriod"/>
            </a:pPr>
            <a:r>
              <a:rPr lang="en-US" dirty="0" smtClean="0"/>
              <a:t>Start with the best known solution solving an important problem on a particular hardware.</a:t>
            </a:r>
          </a:p>
          <a:p>
            <a:pPr marL="514350" indent="-514350">
              <a:buAutoNum type="arabicPeriod"/>
            </a:pPr>
            <a:r>
              <a:rPr lang="en-US" dirty="0" smtClean="0"/>
              <a:t>Think of an abstraction that can capture the pattern of that solution and make it safe and repeatable</a:t>
            </a:r>
          </a:p>
          <a:p>
            <a:pPr marL="514350" indent="-514350">
              <a:buAutoNum type="arabicPeriod"/>
            </a:pPr>
            <a:r>
              <a:rPr lang="en-US" dirty="0" smtClean="0"/>
              <a:t>Recode the original problem, check that no overhead was introduced</a:t>
            </a:r>
          </a:p>
          <a:p>
            <a:pPr marL="514350" indent="-514350">
              <a:buAutoNum type="arabicPeriod"/>
            </a:pPr>
            <a:r>
              <a:rPr lang="en-US" dirty="0" smtClean="0"/>
              <a:t>See if you can lessen the requirements and make it more generic</a:t>
            </a:r>
          </a:p>
          <a:p>
            <a:pPr marL="514350" indent="-514350">
              <a:buAutoNum type="arabicPeriod"/>
            </a:pPr>
            <a:r>
              <a:rPr lang="en-US" dirty="0" smtClean="0"/>
              <a:t>Test applicability to other problems (go to step 1)</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7</a:t>
            </a:fld>
            <a:endParaRPr lang="en-US"/>
          </a:p>
        </p:txBody>
      </p:sp>
    </p:spTree>
    <p:extLst>
      <p:ext uri="{BB962C8B-B14F-4D97-AF65-F5344CB8AC3E}">
        <p14:creationId xmlns:p14="http://schemas.microsoft.com/office/powerpoint/2010/main" val="1930220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70018" y="1903664"/>
            <a:ext cx="4398149" cy="13956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76463" y="0"/>
            <a:ext cx="8689474" cy="1109919"/>
          </a:xfrm>
        </p:spPr>
        <p:txBody>
          <a:bodyPr>
            <a:normAutofit/>
          </a:bodyPr>
          <a:lstStyle/>
          <a:p>
            <a:pPr algn="ctr"/>
            <a:r>
              <a:rPr lang="en-US" dirty="0" smtClean="0"/>
              <a:t>Async state machine</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8</a:t>
            </a:fld>
            <a:endParaRPr lang="en-US"/>
          </a:p>
        </p:txBody>
      </p:sp>
      <p:sp>
        <p:nvSpPr>
          <p:cNvPr id="10" name="Oval 9"/>
          <p:cNvSpPr/>
          <p:nvPr/>
        </p:nvSpPr>
        <p:spPr>
          <a:xfrm>
            <a:off x="1787425" y="2534649"/>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2637921" y="3871667"/>
            <a:ext cx="1438443" cy="5115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Failed</a:t>
            </a:r>
            <a:endParaRPr lang="en-US" sz="2800" dirty="0"/>
          </a:p>
        </p:txBody>
      </p:sp>
      <p:sp>
        <p:nvSpPr>
          <p:cNvPr id="12" name="Rounded Rectangle 11"/>
          <p:cNvSpPr/>
          <p:nvPr/>
        </p:nvSpPr>
        <p:spPr>
          <a:xfrm>
            <a:off x="2502558" y="2358191"/>
            <a:ext cx="1935747" cy="5169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Connecting</a:t>
            </a:r>
            <a:endParaRPr lang="en-US" sz="2800" dirty="0"/>
          </a:p>
        </p:txBody>
      </p:sp>
      <p:sp>
        <p:nvSpPr>
          <p:cNvPr id="13" name="Rounded Rectangle 12"/>
          <p:cNvSpPr/>
          <p:nvPr/>
        </p:nvSpPr>
        <p:spPr>
          <a:xfrm>
            <a:off x="4506580" y="3863407"/>
            <a:ext cx="2071944" cy="504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Completed</a:t>
            </a:r>
            <a:endParaRPr lang="en-US" sz="2800" dirty="0"/>
          </a:p>
        </p:txBody>
      </p:sp>
      <p:sp>
        <p:nvSpPr>
          <p:cNvPr id="14" name="Rounded Rectangle 13"/>
          <p:cNvSpPr/>
          <p:nvPr/>
        </p:nvSpPr>
        <p:spPr>
          <a:xfrm>
            <a:off x="4842196" y="2358192"/>
            <a:ext cx="1430267" cy="5169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Reading</a:t>
            </a:r>
            <a:endParaRPr lang="en-US" sz="1600" dirty="0"/>
          </a:p>
        </p:txBody>
      </p:sp>
      <p:cxnSp>
        <p:nvCxnSpPr>
          <p:cNvPr id="16" name="Straight Arrow Connector 15"/>
          <p:cNvCxnSpPr>
            <a:stCxn id="10" idx="6"/>
            <a:endCxn id="12" idx="1"/>
          </p:cNvCxnSpPr>
          <p:nvPr/>
        </p:nvCxnSpPr>
        <p:spPr>
          <a:xfrm flipV="1">
            <a:off x="1969236" y="2616683"/>
            <a:ext cx="533322" cy="88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4" idx="1"/>
          </p:cNvCxnSpPr>
          <p:nvPr/>
        </p:nvCxnSpPr>
        <p:spPr>
          <a:xfrm>
            <a:off x="4438305" y="2616683"/>
            <a:ext cx="40389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4" idx="0"/>
            <a:endCxn id="14" idx="3"/>
          </p:cNvCxnSpPr>
          <p:nvPr/>
        </p:nvCxnSpPr>
        <p:spPr>
          <a:xfrm rot="16200000" flipH="1">
            <a:off x="5785650" y="2129871"/>
            <a:ext cx="258491" cy="715133"/>
          </a:xfrm>
          <a:prstGeom prst="curvedConnector4">
            <a:avLst>
              <a:gd name="adj1" fmla="val -88436"/>
              <a:gd name="adj2" fmla="val 13196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5420892" y="5314256"/>
            <a:ext cx="243322" cy="237656"/>
            <a:chOff x="1949099" y="3544818"/>
            <a:chExt cx="243322" cy="237656"/>
          </a:xfrm>
        </p:grpSpPr>
        <p:sp>
          <p:nvSpPr>
            <p:cNvPr id="59" name="Oval 58"/>
            <p:cNvSpPr/>
            <p:nvPr/>
          </p:nvSpPr>
          <p:spPr>
            <a:xfrm>
              <a:off x="1949099" y="3544818"/>
              <a:ext cx="243322" cy="237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1978017" y="3572042"/>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2" name="Straight Arrow Connector 61"/>
          <p:cNvCxnSpPr>
            <a:stCxn id="13" idx="2"/>
            <a:endCxn id="59" idx="0"/>
          </p:cNvCxnSpPr>
          <p:nvPr/>
        </p:nvCxnSpPr>
        <p:spPr>
          <a:xfrm>
            <a:off x="5542552" y="4367615"/>
            <a:ext cx="1" cy="946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1" idx="0"/>
          </p:cNvCxnSpPr>
          <p:nvPr/>
        </p:nvCxnSpPr>
        <p:spPr>
          <a:xfrm flipH="1">
            <a:off x="3357143" y="3299325"/>
            <a:ext cx="11699" cy="5723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4" idx="2"/>
            <a:endCxn id="13" idx="0"/>
          </p:cNvCxnSpPr>
          <p:nvPr/>
        </p:nvCxnSpPr>
        <p:spPr>
          <a:xfrm flipH="1">
            <a:off x="5542552" y="2875174"/>
            <a:ext cx="14778" cy="988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11" idx="2"/>
            <a:endCxn id="59" idx="2"/>
          </p:cNvCxnSpPr>
          <p:nvPr/>
        </p:nvCxnSpPr>
        <p:spPr>
          <a:xfrm rot="16200000" flipH="1">
            <a:off x="3864065" y="3876257"/>
            <a:ext cx="1049904" cy="2063749"/>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935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3"/>
            <a:ext cx="8689474" cy="550779"/>
          </a:xfrm>
        </p:spPr>
        <p:txBody>
          <a:bodyPr>
            <a:normAutofit fontScale="90000"/>
          </a:bodyPr>
          <a:lstStyle/>
          <a:p>
            <a:pPr algn="ctr"/>
            <a:r>
              <a:rPr lang="en-US" dirty="0" smtClean="0"/>
              <a:t>Hand-crafted async state machine (1/3)</a:t>
            </a:r>
            <a:endParaRPr lang="en-US" dirty="0"/>
          </a:p>
        </p:txBody>
      </p:sp>
      <p:sp>
        <p:nvSpPr>
          <p:cNvPr id="5" name="Footer Placeholder 4"/>
          <p:cNvSpPr>
            <a:spLocks noGrp="1"/>
          </p:cNvSpPr>
          <p:nvPr>
            <p:ph type="ftr" sz="quarter" idx="11"/>
          </p:nvPr>
        </p:nvSpPr>
        <p:spPr/>
        <p:txBody>
          <a:bodyPr/>
          <a:lstStyle/>
          <a:p>
            <a:r>
              <a:rPr lang="en-US" smtClean="0"/>
              <a:t>Urbana 2014 • N4134 await 2.0 (full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9</a:t>
            </a:fld>
            <a:endParaRPr lang="en-US" dirty="0"/>
          </a:p>
        </p:txBody>
      </p:sp>
      <p:sp>
        <p:nvSpPr>
          <p:cNvPr id="8" name="Rectangle 7"/>
          <p:cNvSpPr/>
          <p:nvPr/>
        </p:nvSpPr>
        <p:spPr>
          <a:xfrm>
            <a:off x="518694" y="918046"/>
            <a:ext cx="8416758" cy="4801314"/>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tcp_reader</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Tcp::Connection conn;</a:t>
            </a:r>
          </a:p>
          <a:p>
            <a:r>
              <a:rPr lang="en-US" dirty="0" smtClean="0">
                <a:solidFill>
                  <a:srgbClr val="000000"/>
                </a:solidFill>
                <a:highlight>
                  <a:srgbClr val="FFFFFF"/>
                </a:highlight>
                <a:latin typeface="Consolas" panose="020B0609020204030204" pitchFamily="49" charset="0"/>
              </a:rPr>
              <a:t>    promise&lt;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done;</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explicit </a:t>
            </a:r>
            <a:r>
              <a:rPr lang="en-US" dirty="0" smtClean="0">
                <a:solidFill>
                  <a:srgbClr val="000000"/>
                </a:solidFill>
                <a:highlight>
                  <a:srgbClr val="FFFFFF"/>
                </a:highlight>
                <a:latin typeface="Consolas" panose="020B0609020204030204" pitchFamily="49" charset="0"/>
              </a:rPr>
              <a:t>tcp_reader(</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total(total) {}</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Tcp::Connection </a:t>
            </a:r>
            <a:r>
              <a:rPr lang="en-US" dirty="0" err="1">
                <a:solidFill>
                  <a:srgbClr val="000000"/>
                </a:solidFill>
                <a:highlight>
                  <a:srgbClr val="FFFFFF"/>
                </a:highlight>
                <a:latin typeface="Consolas" panose="020B0609020204030204" pitchFamily="49" charset="0"/>
              </a:rPr>
              <a:t>newCon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start(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smtClean="0">
                <a:solidFill>
                  <a:srgbClr val="000000"/>
                </a:solidFill>
                <a:highlight>
                  <a:srgbClr val="FFFFFF"/>
                </a:highlight>
                <a:latin typeface="Consolas" panose="020B0609020204030204" pitchFamily="49" charset="0"/>
              </a:rPr>
              <a:t>};</a:t>
            </a:r>
          </a:p>
        </p:txBody>
      </p:sp>
      <p:sp>
        <p:nvSpPr>
          <p:cNvPr id="9" name="Rectangle 8"/>
          <p:cNvSpPr/>
          <p:nvPr/>
        </p:nvSpPr>
        <p:spPr>
          <a:xfrm>
            <a:off x="555641" y="5697852"/>
            <a:ext cx="8155405"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cout &lt;&lt; tcp_reader</a:t>
            </a:r>
            <a:r>
              <a:rPr lang="en-US" dirty="0">
                <a:solidFill>
                  <a:srgbClr val="000000"/>
                </a:solidFill>
                <a:highlight>
                  <a:srgbClr val="FFFFFF"/>
                </a:highlight>
                <a:latin typeface="Consolas" panose="020B0609020204030204" pitchFamily="49" charset="0"/>
              </a:rPr>
              <a:t>::start(1000 * 1000 * 1000</a:t>
            </a:r>
            <a:r>
              <a:rPr lang="en-US" dirty="0" smtClean="0">
                <a:solidFill>
                  <a:srgbClr val="000000"/>
                </a:solidFill>
                <a:highlight>
                  <a:srgbClr val="FFFFFF"/>
                </a:highlight>
                <a:latin typeface="Consolas" panose="020B0609020204030204" pitchFamily="49" charset="0"/>
              </a:rPr>
              <a:t>).get(); }</a:t>
            </a:r>
            <a:endParaRPr lang="en-US" dirty="0">
              <a:solidFill>
                <a:srgbClr val="000000"/>
              </a:solidFill>
              <a:highlight>
                <a:srgbClr val="FFFFFF"/>
              </a:highlight>
              <a:latin typeface="Consolas" panose="020B0609020204030204" pitchFamily="49" charset="0"/>
            </a:endParaRPr>
          </a:p>
        </p:txBody>
      </p:sp>
      <p:grpSp>
        <p:nvGrpSpPr>
          <p:cNvPr id="36" name="Group 35"/>
          <p:cNvGrpSpPr/>
          <p:nvPr/>
        </p:nvGrpSpPr>
        <p:grpSpPr>
          <a:xfrm>
            <a:off x="4613277" y="951828"/>
            <a:ext cx="3976933" cy="2001329"/>
            <a:chOff x="4538417" y="550779"/>
            <a:chExt cx="3976933" cy="2001329"/>
          </a:xfrm>
        </p:grpSpPr>
        <p:sp>
          <p:nvSpPr>
            <p:cNvPr id="24" name="Rounded Rectangle 23"/>
            <p:cNvSpPr/>
            <p:nvPr/>
          </p:nvSpPr>
          <p:spPr>
            <a:xfrm>
              <a:off x="5252961" y="550779"/>
              <a:ext cx="3262389" cy="89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538417" y="952799"/>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5389150" y="1804218"/>
              <a:ext cx="1112253"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Failed</a:t>
              </a:r>
              <a:endParaRPr lang="en-US" sz="1600" dirty="0"/>
            </a:p>
          </p:txBody>
        </p:sp>
        <p:sp>
          <p:nvSpPr>
            <p:cNvPr id="12" name="Rounded Rectangle 11"/>
            <p:cNvSpPr/>
            <p:nvPr/>
          </p:nvSpPr>
          <p:spPr>
            <a:xfrm>
              <a:off x="5389150" y="880612"/>
              <a:ext cx="1156034"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Connecting</a:t>
              </a:r>
              <a:endParaRPr lang="en-US" sz="1600" dirty="0"/>
            </a:p>
          </p:txBody>
        </p:sp>
        <p:sp>
          <p:nvSpPr>
            <p:cNvPr id="13" name="Rounded Rectangle 12"/>
            <p:cNvSpPr/>
            <p:nvPr/>
          </p:nvSpPr>
          <p:spPr>
            <a:xfrm>
              <a:off x="6884911" y="1798928"/>
              <a:ext cx="1234908"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Completed</a:t>
              </a:r>
              <a:endParaRPr lang="en-US" sz="1600" dirty="0"/>
            </a:p>
          </p:txBody>
        </p:sp>
        <p:sp>
          <p:nvSpPr>
            <p:cNvPr id="14" name="Rounded Rectangle 13"/>
            <p:cNvSpPr/>
            <p:nvPr/>
          </p:nvSpPr>
          <p:spPr>
            <a:xfrm>
              <a:off x="6949075" y="880611"/>
              <a:ext cx="1112253"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Reading</a:t>
              </a:r>
              <a:endParaRPr lang="en-US" sz="1600" dirty="0"/>
            </a:p>
          </p:txBody>
        </p:sp>
        <p:cxnSp>
          <p:nvCxnSpPr>
            <p:cNvPr id="16" name="Straight Arrow Connector 15"/>
            <p:cNvCxnSpPr>
              <a:stCxn id="10" idx="6"/>
              <a:endCxn id="12" idx="1"/>
            </p:cNvCxnSpPr>
            <p:nvPr/>
          </p:nvCxnSpPr>
          <p:spPr>
            <a:xfrm>
              <a:off x="4720228" y="1043705"/>
              <a:ext cx="668922"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4" idx="1"/>
            </p:cNvCxnSpPr>
            <p:nvPr/>
          </p:nvCxnSpPr>
          <p:spPr>
            <a:xfrm flipV="1">
              <a:off x="6545184" y="1043706"/>
              <a:ext cx="4038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4" idx="0"/>
              <a:endCxn id="14" idx="3"/>
            </p:cNvCxnSpPr>
            <p:nvPr/>
          </p:nvCxnSpPr>
          <p:spPr>
            <a:xfrm rot="16200000" flipH="1">
              <a:off x="7701717" y="684095"/>
              <a:ext cx="163095" cy="556126"/>
            </a:xfrm>
            <a:prstGeom prst="curvedConnector4">
              <a:avLst>
                <a:gd name="adj1" fmla="val -140164"/>
                <a:gd name="adj2" fmla="val 1411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1" idx="0"/>
            </p:cNvCxnSpPr>
            <p:nvPr/>
          </p:nvCxnSpPr>
          <p:spPr>
            <a:xfrm>
              <a:off x="5945276" y="1429067"/>
              <a:ext cx="1" cy="375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2"/>
              <a:endCxn id="13" idx="0"/>
            </p:cNvCxnSpPr>
            <p:nvPr/>
          </p:nvCxnSpPr>
          <p:spPr>
            <a:xfrm flipH="1">
              <a:off x="7502365" y="1206800"/>
              <a:ext cx="2837" cy="59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386377" y="2314452"/>
              <a:ext cx="243322" cy="237656"/>
              <a:chOff x="1949099" y="3544818"/>
              <a:chExt cx="243322" cy="237656"/>
            </a:xfrm>
          </p:grpSpPr>
          <p:sp>
            <p:nvSpPr>
              <p:cNvPr id="30" name="Oval 29"/>
              <p:cNvSpPr/>
              <p:nvPr/>
            </p:nvSpPr>
            <p:spPr>
              <a:xfrm>
                <a:off x="1949099" y="3544818"/>
                <a:ext cx="243322" cy="237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1978017" y="3572042"/>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33" name="Straight Arrow Connector 32"/>
            <p:cNvCxnSpPr>
              <a:stCxn id="13" idx="2"/>
              <a:endCxn id="30" idx="0"/>
            </p:cNvCxnSpPr>
            <p:nvPr/>
          </p:nvCxnSpPr>
          <p:spPr>
            <a:xfrm>
              <a:off x="7502365" y="2125117"/>
              <a:ext cx="5673" cy="189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1" idx="2"/>
              <a:endCxn id="30" idx="2"/>
            </p:cNvCxnSpPr>
            <p:nvPr/>
          </p:nvCxnSpPr>
          <p:spPr>
            <a:xfrm rot="16200000" flipH="1">
              <a:off x="6514391" y="1561293"/>
              <a:ext cx="302873" cy="144110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856481" y="1167754"/>
            <a:ext cx="331235" cy="276999"/>
          </a:xfrm>
          <a:prstGeom prst="rect">
            <a:avLst/>
          </a:prstGeom>
        </p:spPr>
        <p:txBody>
          <a:bodyPr wrap="square">
            <a:spAutoFit/>
          </a:bodyPr>
          <a:lstStyle/>
          <a:p>
            <a:r>
              <a:rPr lang="en-US" sz="1200" dirty="0" smtClean="0"/>
              <a:t>①</a:t>
            </a:r>
            <a:endParaRPr lang="en-US" sz="1200" dirty="0"/>
          </a:p>
        </p:txBody>
      </p:sp>
      <p:sp>
        <p:nvSpPr>
          <p:cNvPr id="42" name="Rectangle 41"/>
          <p:cNvSpPr/>
          <p:nvPr/>
        </p:nvSpPr>
        <p:spPr>
          <a:xfrm>
            <a:off x="743443" y="5095213"/>
            <a:ext cx="331235" cy="276999"/>
          </a:xfrm>
          <a:prstGeom prst="rect">
            <a:avLst/>
          </a:prstGeom>
        </p:spPr>
        <p:txBody>
          <a:bodyPr wrap="square">
            <a:spAutoFit/>
          </a:bodyPr>
          <a:lstStyle/>
          <a:p>
            <a:r>
              <a:rPr lang="en-US" sz="1200" dirty="0" smtClean="0"/>
              <a:t>①</a:t>
            </a:r>
            <a:endParaRPr lang="en-US" sz="1200" dirty="0"/>
          </a:p>
        </p:txBody>
      </p:sp>
      <p:sp>
        <p:nvSpPr>
          <p:cNvPr id="43" name="Rectangle 42"/>
          <p:cNvSpPr/>
          <p:nvPr/>
        </p:nvSpPr>
        <p:spPr>
          <a:xfrm>
            <a:off x="743442" y="3432805"/>
            <a:ext cx="331235" cy="276999"/>
          </a:xfrm>
          <a:prstGeom prst="rect">
            <a:avLst/>
          </a:prstGeom>
        </p:spPr>
        <p:txBody>
          <a:bodyPr wrap="square">
            <a:spAutoFit/>
          </a:bodyPr>
          <a:lstStyle/>
          <a:p>
            <a:r>
              <a:rPr lang="en-US" sz="1200" dirty="0"/>
              <a:t>②</a:t>
            </a:r>
          </a:p>
        </p:txBody>
      </p:sp>
      <p:sp>
        <p:nvSpPr>
          <p:cNvPr id="44" name="Rectangle 43"/>
          <p:cNvSpPr/>
          <p:nvPr/>
        </p:nvSpPr>
        <p:spPr>
          <a:xfrm>
            <a:off x="6601782" y="1167754"/>
            <a:ext cx="331235" cy="276999"/>
          </a:xfrm>
          <a:prstGeom prst="rect">
            <a:avLst/>
          </a:prstGeom>
        </p:spPr>
        <p:txBody>
          <a:bodyPr wrap="square">
            <a:spAutoFit/>
          </a:bodyPr>
          <a:lstStyle/>
          <a:p>
            <a:r>
              <a:rPr lang="en-US" sz="1200" dirty="0"/>
              <a:t>②</a:t>
            </a:r>
          </a:p>
        </p:txBody>
      </p:sp>
      <p:sp>
        <p:nvSpPr>
          <p:cNvPr id="45" name="Rectangle 44"/>
          <p:cNvSpPr/>
          <p:nvPr/>
        </p:nvSpPr>
        <p:spPr>
          <a:xfrm>
            <a:off x="8206978" y="951814"/>
            <a:ext cx="331235" cy="276999"/>
          </a:xfrm>
          <a:prstGeom prst="rect">
            <a:avLst/>
          </a:prstGeom>
        </p:spPr>
        <p:txBody>
          <a:bodyPr wrap="square">
            <a:spAutoFit/>
          </a:bodyPr>
          <a:lstStyle/>
          <a:p>
            <a:r>
              <a:rPr lang="en-US" sz="1200" dirty="0"/>
              <a:t>③</a:t>
            </a:r>
          </a:p>
        </p:txBody>
      </p:sp>
      <p:sp>
        <p:nvSpPr>
          <p:cNvPr id="46" name="Rectangle 45"/>
          <p:cNvSpPr/>
          <p:nvPr/>
        </p:nvSpPr>
        <p:spPr>
          <a:xfrm>
            <a:off x="747792" y="3721972"/>
            <a:ext cx="331235" cy="276999"/>
          </a:xfrm>
          <a:prstGeom prst="rect">
            <a:avLst/>
          </a:prstGeom>
        </p:spPr>
        <p:txBody>
          <a:bodyPr wrap="square">
            <a:spAutoFit/>
          </a:bodyPr>
          <a:lstStyle/>
          <a:p>
            <a:r>
              <a:rPr lang="en-US" sz="1200" dirty="0"/>
              <a:t>③</a:t>
            </a:r>
          </a:p>
        </p:txBody>
      </p:sp>
      <p:sp>
        <p:nvSpPr>
          <p:cNvPr id="47" name="Rectangle 46"/>
          <p:cNvSpPr/>
          <p:nvPr/>
        </p:nvSpPr>
        <p:spPr>
          <a:xfrm>
            <a:off x="743442" y="3994826"/>
            <a:ext cx="331235" cy="276999"/>
          </a:xfrm>
          <a:prstGeom prst="rect">
            <a:avLst/>
          </a:prstGeom>
        </p:spPr>
        <p:txBody>
          <a:bodyPr wrap="square">
            <a:spAutoFit/>
          </a:bodyPr>
          <a:lstStyle/>
          <a:p>
            <a:r>
              <a:rPr lang="en-US" sz="1200" dirty="0"/>
              <a:t>④</a:t>
            </a:r>
          </a:p>
        </p:txBody>
      </p:sp>
      <p:sp>
        <p:nvSpPr>
          <p:cNvPr id="48" name="Rectangle 47"/>
          <p:cNvSpPr/>
          <p:nvPr/>
        </p:nvSpPr>
        <p:spPr>
          <a:xfrm>
            <a:off x="5955671" y="1841908"/>
            <a:ext cx="331235" cy="276999"/>
          </a:xfrm>
          <a:prstGeom prst="rect">
            <a:avLst/>
          </a:prstGeom>
        </p:spPr>
        <p:txBody>
          <a:bodyPr wrap="square">
            <a:spAutoFit/>
          </a:bodyPr>
          <a:lstStyle/>
          <a:p>
            <a:r>
              <a:rPr lang="en-US" sz="1200" dirty="0"/>
              <a:t>④</a:t>
            </a:r>
          </a:p>
        </p:txBody>
      </p:sp>
      <p:sp>
        <p:nvSpPr>
          <p:cNvPr id="49" name="Rectangle 48"/>
          <p:cNvSpPr/>
          <p:nvPr/>
        </p:nvSpPr>
        <p:spPr>
          <a:xfrm>
            <a:off x="743441" y="4282245"/>
            <a:ext cx="331235" cy="276999"/>
          </a:xfrm>
          <a:prstGeom prst="rect">
            <a:avLst/>
          </a:prstGeom>
        </p:spPr>
        <p:txBody>
          <a:bodyPr wrap="square">
            <a:spAutoFit/>
          </a:bodyPr>
          <a:lstStyle/>
          <a:p>
            <a:r>
              <a:rPr lang="en-US" sz="1200" dirty="0"/>
              <a:t>⑤</a:t>
            </a:r>
          </a:p>
        </p:txBody>
      </p:sp>
      <p:sp>
        <p:nvSpPr>
          <p:cNvPr id="50" name="Rectangle 49"/>
          <p:cNvSpPr/>
          <p:nvPr/>
        </p:nvSpPr>
        <p:spPr>
          <a:xfrm>
            <a:off x="7523681" y="1854076"/>
            <a:ext cx="331235" cy="276999"/>
          </a:xfrm>
          <a:prstGeom prst="rect">
            <a:avLst/>
          </a:prstGeom>
        </p:spPr>
        <p:txBody>
          <a:bodyPr wrap="square">
            <a:spAutoFit/>
          </a:bodyPr>
          <a:lstStyle/>
          <a:p>
            <a:r>
              <a:rPr lang="en-US" sz="1200" dirty="0"/>
              <a:t>⑤</a:t>
            </a:r>
          </a:p>
        </p:txBody>
      </p:sp>
    </p:spTree>
    <p:extLst>
      <p:ext uri="{BB962C8B-B14F-4D97-AF65-F5344CB8AC3E}">
        <p14:creationId xmlns:p14="http://schemas.microsoft.com/office/powerpoint/2010/main" val="205338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8157</TotalTime>
  <Words>3836</Words>
  <Application>Microsoft Office PowerPoint</Application>
  <PresentationFormat>On-screen Show (4:3)</PresentationFormat>
  <Paragraphs>931</Paragraphs>
  <Slides>49</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Agency FB</vt:lpstr>
      <vt:lpstr>Arial</vt:lpstr>
      <vt:lpstr>Calibri</vt:lpstr>
      <vt:lpstr>Calibri Light</vt:lpstr>
      <vt:lpstr>Consolas</vt:lpstr>
      <vt:lpstr>LMMono10-Italic</vt:lpstr>
      <vt:lpstr>LMMono9-Regular</vt:lpstr>
      <vt:lpstr>LMRoman9-Italic</vt:lpstr>
      <vt:lpstr>Times New Roman</vt:lpstr>
      <vt:lpstr>Office Theme</vt:lpstr>
      <vt:lpstr>Threads, Fibers and Coroutines</vt:lpstr>
      <vt:lpstr>Threads, Fibers and Coroutines</vt:lpstr>
      <vt:lpstr>N4134: Design Objectives</vt:lpstr>
      <vt:lpstr>PowerPoint Presentation</vt:lpstr>
      <vt:lpstr>PowerPoint Presentation</vt:lpstr>
      <vt:lpstr>PowerPoint Presentation</vt:lpstr>
      <vt:lpstr>Q: How to come up with generic zero-overhead abstractions?</vt:lpstr>
      <vt:lpstr>Async state machine</vt:lpstr>
      <vt:lpstr>Hand-crafted async state machine (1/3)</vt:lpstr>
      <vt:lpstr>Hand-crafted async state machine (2/3)</vt:lpstr>
      <vt:lpstr>Hand-crafted async state machine (3/3)</vt:lpstr>
      <vt:lpstr>Rewritten as N4134 Coroutine</vt:lpstr>
      <vt:lpstr>Reminder what it looked before</vt:lpstr>
      <vt:lpstr>Yeah, pretty, but what about perf?</vt:lpstr>
      <vt:lpstr>Yeah, pretty, but what about perf?</vt:lpstr>
      <vt:lpstr>Negative-overhead abstraction!</vt:lpstr>
      <vt:lpstr>15,260 allocations, How? Why?</vt:lpstr>
      <vt:lpstr>Coroutines are closer to the metal</vt:lpstr>
      <vt:lpstr>Callback machinery (1/3)</vt:lpstr>
      <vt:lpstr>Callback machinery (2/3)</vt:lpstr>
      <vt:lpstr>Callback machinery (3/3)</vt:lpstr>
      <vt:lpstr>Coroutines are closer to the metal</vt:lpstr>
      <vt:lpstr>Callback machinery (1/3)</vt:lpstr>
      <vt:lpstr>Awaitable: Overlapped Helper (1/2)</vt:lpstr>
      <vt:lpstr>What are we awaiting upon?</vt:lpstr>
      <vt:lpstr>2 x 2 x 2</vt:lpstr>
      <vt:lpstr>Awaitable – Concept of the Future&lt;T&gt;</vt:lpstr>
      <vt:lpstr>Awaitable: Read (2/2)</vt:lpstr>
      <vt:lpstr>Coroutines are closer to the metal</vt:lpstr>
      <vt:lpstr>await &lt;expr&gt;</vt:lpstr>
      <vt:lpstr>await &lt;expr&gt;</vt:lpstr>
      <vt:lpstr>Awaitable: Better await_suspend</vt:lpstr>
      <vt:lpstr>PowerPoint Presentation</vt:lpstr>
      <vt:lpstr>N4134: Layered complexity</vt:lpstr>
      <vt:lpstr>2 x 2 x 2</vt:lpstr>
      <vt:lpstr>Coroutine Promise – Concept of an Output Stream</vt:lpstr>
      <vt:lpstr>Coroutine Frame &amp; Coroutine Promise</vt:lpstr>
      <vt:lpstr>coroutine_traits</vt:lpstr>
      <vt:lpstr>coroutine_traits</vt:lpstr>
      <vt:lpstr>N4134 CFAEO</vt:lpstr>
      <vt:lpstr>Coroutine Promise Requirements</vt:lpstr>
      <vt:lpstr>Awaitable: Better await_suspend</vt:lpstr>
      <vt:lpstr>Awaitable: Better await_suspend</vt:lpstr>
      <vt:lpstr>Awaitable: Better await_suspend</vt:lpstr>
      <vt:lpstr>await &lt;expr&gt;</vt:lpstr>
      <vt:lpstr>Coroutines are closer to the metal</vt:lpstr>
      <vt:lpstr>Consuming Async Stream</vt:lpstr>
      <vt:lpstr>N4134 dimensions</vt:lpstr>
      <vt:lpstr>N4134: Generic Abstraction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 Nishanov</dc:creator>
  <cp:lastModifiedBy>Gor Nishanov</cp:lastModifiedBy>
  <cp:revision>267</cp:revision>
  <cp:lastPrinted>2014-11-13T20:16:20Z</cp:lastPrinted>
  <dcterms:created xsi:type="dcterms:W3CDTF">2014-10-30T23:09:29Z</dcterms:created>
  <dcterms:modified xsi:type="dcterms:W3CDTF">2014-11-21T21:16:03Z</dcterms:modified>
</cp:coreProperties>
</file>