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3"/>
  </p:notesMasterIdLst>
  <p:sldIdLst>
    <p:sldId id="267" r:id="rId2"/>
    <p:sldId id="309" r:id="rId3"/>
    <p:sldId id="310" r:id="rId4"/>
    <p:sldId id="308" r:id="rId5"/>
    <p:sldId id="274" r:id="rId6"/>
    <p:sldId id="264" r:id="rId7"/>
    <p:sldId id="273" r:id="rId8"/>
    <p:sldId id="276" r:id="rId9"/>
    <p:sldId id="277" r:id="rId10"/>
    <p:sldId id="279" r:id="rId11"/>
    <p:sldId id="280" r:id="rId12"/>
    <p:sldId id="283" r:id="rId13"/>
    <p:sldId id="282" r:id="rId14"/>
    <p:sldId id="284" r:id="rId15"/>
    <p:sldId id="285" r:id="rId16"/>
    <p:sldId id="298" r:id="rId17"/>
    <p:sldId id="287" r:id="rId18"/>
    <p:sldId id="286" r:id="rId19"/>
    <p:sldId id="312" r:id="rId20"/>
    <p:sldId id="289" r:id="rId21"/>
    <p:sldId id="288" r:id="rId22"/>
    <p:sldId id="313" r:id="rId23"/>
    <p:sldId id="257" r:id="rId24"/>
    <p:sldId id="290" r:id="rId25"/>
    <p:sldId id="292" r:id="rId26"/>
    <p:sldId id="293" r:id="rId27"/>
    <p:sldId id="294" r:id="rId28"/>
    <p:sldId id="295" r:id="rId29"/>
    <p:sldId id="301" r:id="rId30"/>
    <p:sldId id="303" r:id="rId31"/>
    <p:sldId id="304" r:id="rId32"/>
    <p:sldId id="305" r:id="rId33"/>
    <p:sldId id="306" r:id="rId34"/>
    <p:sldId id="307" r:id="rId35"/>
    <p:sldId id="291" r:id="rId36"/>
    <p:sldId id="296" r:id="rId37"/>
    <p:sldId id="268" r:id="rId38"/>
    <p:sldId id="261" r:id="rId39"/>
    <p:sldId id="259" r:id="rId40"/>
    <p:sldId id="262" r:id="rId41"/>
    <p:sldId id="275" r:id="rId42"/>
    <p:sldId id="269" r:id="rId43"/>
    <p:sldId id="300" r:id="rId44"/>
    <p:sldId id="256" r:id="rId45"/>
    <p:sldId id="271" r:id="rId46"/>
    <p:sldId id="260" r:id="rId47"/>
    <p:sldId id="258" r:id="rId48"/>
    <p:sldId id="270" r:id="rId49"/>
    <p:sldId id="272" r:id="rId50"/>
    <p:sldId id="299" r:id="rId51"/>
    <p:sldId id="2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90" d="100"/>
          <a:sy n="90" d="100"/>
        </p:scale>
        <p:origin x="23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8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3514-F3EA-4DF1-B50F-E86238368428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CD545-06B1-4177-98AF-A3DFD8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3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D56-1490-4C83-8C3F-6794081F5C8A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7F3A-F507-48BD-9BA5-B51446DED612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0970-6A7D-4F87-9DCD-1066C1673B74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C5A0-365D-4DBD-8E71-F214446DDEF9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CFDF-47DF-4F85-82A2-20C627A9FE7D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251-24D8-4A77-90D2-C3953E688577}" type="datetime1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3D91-EDBC-43B1-8676-7B1C6BCC3030}" type="datetime1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209B-9C2B-4D13-A9E4-15265CBEF553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D6E2-9071-4F10-BE35-06CDB4FA970C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A43-02D7-4125-80DB-67CEB7949B2C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</a:t>
            </a:r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functions v2</a:t>
            </a:r>
            <a:endParaRPr lang="it-IT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Reactive streams meEt coroutines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0" y="1053995"/>
            <a:ext cx="5205164" cy="1860761"/>
            <a:chOff x="990600" y="1148209"/>
            <a:chExt cx="5205164" cy="1860761"/>
          </a:xfrm>
        </p:grpSpPr>
        <p:sp>
          <p:nvSpPr>
            <p:cNvPr id="4" name="Rectangle 3"/>
            <p:cNvSpPr/>
            <p:nvPr/>
          </p:nvSpPr>
          <p:spPr>
            <a:xfrm>
              <a:off x="2743200" y="1193088"/>
              <a:ext cx="3452564" cy="181588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0;; ++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sleep_for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(1ms);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1491204"/>
              <a:ext cx="1601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Produces 0.1.2.3…</a:t>
              </a:r>
            </a:p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each 1ms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5042" y="114820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" y="2990834"/>
            <a:ext cx="8503920" cy="1643630"/>
            <a:chOff x="259080" y="3118300"/>
            <a:chExt cx="8503920" cy="1643630"/>
          </a:xfrm>
        </p:grpSpPr>
        <p:sp>
          <p:nvSpPr>
            <p:cNvPr id="11" name="Rectangle 10"/>
            <p:cNvSpPr/>
            <p:nvPr/>
          </p:nvSpPr>
          <p:spPr>
            <a:xfrm>
              <a:off x="2743200" y="3292165"/>
              <a:ext cx="6019800" cy="1169551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Add</a:t>
              </a:r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Timestamp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make_pair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400" i="1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i="1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now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" y="3438491"/>
              <a:ext cx="236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Transforms stream of </a:t>
              </a:r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…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into a stream of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)…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where </a:t>
              </a:r>
              <a:r>
                <a:rPr lang="en-US" sz="1600" dirty="0" err="1" smtClean="0">
                  <a:latin typeface="Agency FB" panose="020B0503020202020204" pitchFamily="34" charset="0"/>
                </a:rPr>
                <a:t>t</a:t>
              </a:r>
              <a:r>
                <a:rPr lang="en-US" sz="1600" baseline="-25000" dirty="0" err="1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is a timestamp of when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was received</a:t>
              </a:r>
              <a:endParaRPr lang="en-US" sz="1600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3118300"/>
              <a:ext cx="1361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Transformer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664" y="4744162"/>
            <a:ext cx="7636136" cy="1600438"/>
            <a:chOff x="288664" y="4921501"/>
            <a:chExt cx="7636136" cy="1600438"/>
          </a:xfrm>
        </p:grpSpPr>
        <p:sp>
          <p:nvSpPr>
            <p:cNvPr id="18" name="Rectangle 17"/>
            <p:cNvSpPr/>
            <p:nvPr/>
          </p:nvSpPr>
          <p:spPr>
            <a:xfrm>
              <a:off x="2743200" y="4921501"/>
              <a:ext cx="5181600" cy="160043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future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sum =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sum +=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664" y="5765132"/>
              <a:ext cx="2343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Reduces an asynchronous stream to a sum of its values</a:t>
              </a:r>
              <a:endParaRPr lang="en-US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11385" y="5534300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Sink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5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Reminder what it looked before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0923" y="918046"/>
            <a:ext cx="8416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total): total(total) {}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06780" y="5851141"/>
            <a:ext cx="815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8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1232"/>
            <a:ext cx="7886700" cy="886158"/>
          </a:xfrm>
        </p:spPr>
        <p:txBody>
          <a:bodyPr/>
          <a:lstStyle/>
          <a:p>
            <a:r>
              <a:rPr lang="en-US" dirty="0" smtClean="0"/>
              <a:t>Yeah, pretty, but what about </a:t>
            </a:r>
            <a:r>
              <a:rPr lang="en-US" dirty="0" err="1" smtClean="0"/>
              <a:t>perf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/>
              <a:t>Yeah, pretty, but what about </a:t>
            </a:r>
            <a:r>
              <a:rPr lang="en-US" dirty="0" err="1"/>
              <a:t>perf</a:t>
            </a:r>
            <a:r>
              <a:rPr lang="en-US" dirty="0"/>
              <a:t>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73011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allocations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45761" y="1643472"/>
            <a:ext cx="182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Hand-crafted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54295" y="167641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N4134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065478" y="2653224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21466.77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5540" y="2653223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21477.13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3223" y="3834130"/>
            <a:ext cx="119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400" dirty="0"/>
              <a:t>362,496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345" y="3729669"/>
            <a:ext cx="1259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2400" dirty="0"/>
              <a:t>360,448</a:t>
            </a:r>
          </a:p>
          <a:p>
            <a:pPr algn="ctr" fontAlgn="b"/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-2048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839" y="4864408"/>
            <a:ext cx="104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15,260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738236" y="486708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45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 smtClean="0"/>
              <a:t>Negative-Overhead Abstraction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77418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Handcrafted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Coroutine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21466.77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21477.13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362,496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360,448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-2048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Allocations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15260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04" y="65675"/>
            <a:ext cx="7886700" cy="757821"/>
          </a:xfrm>
        </p:spPr>
        <p:txBody>
          <a:bodyPr/>
          <a:lstStyle/>
          <a:p>
            <a:r>
              <a:rPr lang="en-US" dirty="0" smtClean="0"/>
              <a:t>15,260 allocations, </a:t>
            </a:r>
            <a:r>
              <a:rPr lang="en-US" dirty="0"/>
              <a:t>H</a:t>
            </a:r>
            <a:r>
              <a:rPr lang="en-US" dirty="0" smtClean="0"/>
              <a:t>ow? Why?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2077" y="2376255"/>
            <a:ext cx="654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7153" y="1331821"/>
            <a:ext cx="6215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704" y="871621"/>
            <a:ext cx="571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15,260 = 1 + 1 + 15258 = 1 + 1 + 1,000,000,000 / 64K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1800" y="3300851"/>
            <a:ext cx="410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Windows: ReadFile(fd, ..., OVERLAPPED*)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1101" y="3290125"/>
            <a:ext cx="3122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Posix aio: aio_read(fd, aiocbp*)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931115" y="3829978"/>
            <a:ext cx="1462175" cy="1259414"/>
            <a:chOff x="917403" y="3807326"/>
            <a:chExt cx="1462175" cy="1259414"/>
          </a:xfrm>
        </p:grpSpPr>
        <p:sp>
          <p:nvSpPr>
            <p:cNvPr id="15" name="Rectangle 14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aiocbp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18978" y="3836738"/>
            <a:ext cx="1462175" cy="1259414"/>
            <a:chOff x="917403" y="3807326"/>
            <a:chExt cx="1462175" cy="1259414"/>
          </a:xfrm>
        </p:grpSpPr>
        <p:sp>
          <p:nvSpPr>
            <p:cNvPr id="19" name="Rectangle 18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OVERLAPPED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02856" y="6006577"/>
            <a:ext cx="782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Same problem with boost::</a:t>
            </a:r>
            <a:r>
              <a:rPr lang="en-US" sz="1200" dirty="0" err="1" smtClean="0"/>
              <a:t>asio</a:t>
            </a:r>
            <a:r>
              <a:rPr lang="en-US" sz="1200" dirty="0" smtClean="0"/>
              <a:t>, N4243 Networking Proposal, N4045 Foundation for async, N4046, N4143: Executors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1" y="5249490"/>
            <a:ext cx="691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Callback pattern leads to code bloat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1" y="5566150"/>
            <a:ext cx="746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Retains inherent </a:t>
            </a:r>
            <a:r>
              <a:rPr lang="en-US" dirty="0"/>
              <a:t>inefficiency of allocation </a:t>
            </a:r>
            <a:r>
              <a:rPr lang="en-US" dirty="0" smtClean="0"/>
              <a:t>of a </a:t>
            </a:r>
            <a:r>
              <a:rPr lang="en-US" dirty="0"/>
              <a:t>context for every async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14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54377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4377" y="4963131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8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/ Low Level Libraries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0935" y="1484926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Handcrafted</a:t>
            </a:r>
          </a:p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0934" y="2846921"/>
            <a:ext cx="2214649" cy="97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Abstractions</a:t>
            </a:r>
          </a:p>
          <a:p>
            <a:pPr algn="ctr"/>
            <a:r>
              <a:rPr lang="en-US" sz="1200" dirty="0" smtClean="0"/>
              <a:t>(Callback based)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60934" y="3824095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Base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78994" y="3814001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Awaitable 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8993" y="3313416"/>
            <a:ext cx="2214649" cy="50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</a:t>
            </a:r>
          </a:p>
          <a:p>
            <a:pPr algn="ctr"/>
            <a:r>
              <a:rPr lang="en-US" sz="1400" dirty="0" smtClean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8992" y="2837029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220952" y="2103335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578587" y="2973131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0121 0.16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1062049"/>
            <a:ext cx="8261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me-&gt;Invoke(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6050" y="566209"/>
            <a:ext cx="32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(common for all I/O operations)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053175" y="2462496"/>
            <a:ext cx="1462175" cy="1259414"/>
            <a:chOff x="917403" y="3807326"/>
            <a:chExt cx="1462175" cy="1259414"/>
          </a:xfrm>
        </p:grpSpPr>
        <p:sp>
          <p:nvSpPr>
            <p:cNvPr id="9" name="Rectangle 8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OVERLAPPED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650" y="935541"/>
            <a:ext cx="79568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Invoke(ULONG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ULONG_PTR count)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&lt;Completion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&gt;(std::forward&lt;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1023504"/>
            <a:ext cx="8400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Read(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&lt;Completion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o-&gt;operator()(error, 0);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o.release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0960" y="5477209"/>
            <a:ext cx="6505651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sometime during connection construction</a:t>
            </a: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(handle,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Tcp::detail::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54377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4377" y="4963131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8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/ Low Level Libraries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0935" y="1484926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Handcrafted</a:t>
            </a:r>
          </a:p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0934" y="2846921"/>
            <a:ext cx="2214649" cy="97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Abstractions</a:t>
            </a:r>
          </a:p>
          <a:p>
            <a:pPr algn="ctr"/>
            <a:r>
              <a:rPr lang="en-US" sz="1200" dirty="0" smtClean="0"/>
              <a:t>(Callback based)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60934" y="3824095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Base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78994" y="3814001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Awaitable 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8993" y="3313416"/>
            <a:ext cx="2214649" cy="50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</a:t>
            </a:r>
          </a:p>
          <a:p>
            <a:pPr algn="ctr"/>
            <a:r>
              <a:rPr lang="en-US" sz="1400" dirty="0" smtClean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8992" y="2837029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7679919" y="3542878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</a:t>
            </a:r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functions v2</a:t>
            </a:r>
            <a:endParaRPr lang="it-IT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Common pattern for </a:t>
            </a:r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Async and sync i/o</a:t>
            </a:r>
            <a:endParaRPr lang="it-IT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6356" y="1113164"/>
            <a:ext cx="6989536" cy="246221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Tcp::Connect(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conn.read(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6355" y="3904524"/>
            <a:ext cx="6989537" cy="246221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Tcp::Connect(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1337,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conn.read(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675" y="1068511"/>
            <a:ext cx="70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6816" y="3819949"/>
            <a:ext cx="59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Callback machinery (1/3)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1926" y="827316"/>
            <a:ext cx="82616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me-&gt;Invoke(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6050" y="566209"/>
            <a:ext cx="32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(common for all I/O operations)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9262412">
            <a:off x="-311386" y="427556"/>
            <a:ext cx="1880072" cy="5384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40" y="243989"/>
            <a:ext cx="7886700" cy="677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Awaitable: Overlapped Helper (1/2)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11/2/2014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4293" y="822996"/>
            <a:ext cx="8208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me-&gt;Invoke();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403894" y="5401847"/>
            <a:ext cx="5404678" cy="646331"/>
            <a:chOff x="3403894" y="5401847"/>
            <a:chExt cx="5404678" cy="646331"/>
          </a:xfrm>
        </p:grpSpPr>
        <p:sp>
          <p:nvSpPr>
            <p:cNvPr id="6" name="Rectangle 5"/>
            <p:cNvSpPr/>
            <p:nvPr/>
          </p:nvSpPr>
          <p:spPr>
            <a:xfrm>
              <a:off x="6850985" y="5401847"/>
              <a:ext cx="1957587" cy="646331"/>
            </a:xfrm>
            <a:prstGeom prst="rect">
              <a:avLst/>
            </a:prstGeom>
            <a:ln>
              <a:solidFill>
                <a:schemeClr val="accent6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mov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call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403894" y="5697516"/>
              <a:ext cx="338275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6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580" y="0"/>
            <a:ext cx="514484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N4134: 2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 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9198" y="962511"/>
            <a:ext cx="6160168" cy="5122794"/>
          </a:xfrm>
        </p:spPr>
        <p:txBody>
          <a:bodyPr>
            <a:noAutofit/>
          </a:bodyPr>
          <a:lstStyle/>
          <a:p>
            <a:r>
              <a:rPr lang="en-US" sz="3600" dirty="0"/>
              <a:t>Two new keywords</a:t>
            </a:r>
          </a:p>
          <a:p>
            <a:pPr lvl="1"/>
            <a:r>
              <a:rPr lang="en-US" sz="3600" b="1" dirty="0"/>
              <a:t>await</a:t>
            </a:r>
          </a:p>
          <a:p>
            <a:pPr lvl="1"/>
            <a:r>
              <a:rPr lang="en-US" sz="3600" b="1" dirty="0"/>
              <a:t>yield</a:t>
            </a:r>
          </a:p>
          <a:p>
            <a:r>
              <a:rPr lang="en-US" sz="3600" dirty="0"/>
              <a:t>Two new concepts</a:t>
            </a:r>
          </a:p>
          <a:p>
            <a:pPr lvl="1"/>
            <a:r>
              <a:rPr lang="en-US" sz="3600" dirty="0"/>
              <a:t>Awaitable</a:t>
            </a:r>
          </a:p>
          <a:p>
            <a:pPr lvl="1"/>
            <a:r>
              <a:rPr lang="en-US" sz="3600" dirty="0"/>
              <a:t>Coroutine Promise</a:t>
            </a:r>
          </a:p>
          <a:p>
            <a:r>
              <a:rPr lang="en-US" sz="4000" dirty="0"/>
              <a:t>Two new types</a:t>
            </a:r>
          </a:p>
          <a:p>
            <a:pPr lvl="1"/>
            <a:r>
              <a:rPr lang="en-US" sz="3200" dirty="0" err="1" smtClean="0"/>
              <a:t>coroutine_handle</a:t>
            </a:r>
            <a:endParaRPr lang="en-US" sz="3200" dirty="0"/>
          </a:p>
          <a:p>
            <a:pPr lvl="1"/>
            <a:r>
              <a:rPr lang="en-US" sz="3200" dirty="0" err="1" smtClean="0"/>
              <a:t>coroutine_traits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61C0-A7F4-4C6B-BEDF-02A092CC516B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46784" y="2040222"/>
            <a:ext cx="108882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46784" y="3758025"/>
            <a:ext cx="1855228" cy="440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82351" y="5539257"/>
            <a:ext cx="2945483" cy="246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40" y="243989"/>
            <a:ext cx="7886700" cy="677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Awaitable – Concept of the Future&lt;T&gt;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10/31/2014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3275" y="2033501"/>
            <a:ext cx="1540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.await_ready()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bool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275" y="3090659"/>
            <a:ext cx="20127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.await_suspend(</a:t>
            </a:r>
            <a:r>
              <a:rPr lang="en-US" dirty="0" err="1"/>
              <a:t>cb</a:t>
            </a:r>
            <a:r>
              <a:rPr lang="en-US" dirty="0"/>
              <a:t>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x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→ void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3275" y="4203418"/>
            <a:ext cx="17147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.await_resume()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9462" y="1739877"/>
            <a:ext cx="5831378" cy="617821"/>
            <a:chOff x="1185949" y="1176835"/>
            <a:chExt cx="7775171" cy="823761"/>
          </a:xfrm>
        </p:grpSpPr>
        <p:grpSp>
          <p:nvGrpSpPr>
            <p:cNvPr id="10" name="Group 9"/>
            <p:cNvGrpSpPr/>
            <p:nvPr/>
          </p:nvGrpSpPr>
          <p:grpSpPr>
            <a:xfrm>
              <a:off x="1185949" y="1176835"/>
              <a:ext cx="7775171" cy="823761"/>
              <a:chOff x="1185949" y="1176835"/>
              <a:chExt cx="7775171" cy="82376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754283" y="1856509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75118" y="1518460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89462" y="2772732"/>
            <a:ext cx="5831378" cy="599117"/>
            <a:chOff x="1185949" y="2553976"/>
            <a:chExt cx="7775171" cy="79882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5949" y="2553976"/>
              <a:ext cx="7775171" cy="798822"/>
              <a:chOff x="1185949" y="1176835"/>
              <a:chExt cx="7775171" cy="7988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759140" y="2833836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9462" y="3831460"/>
            <a:ext cx="5831378" cy="1017459"/>
            <a:chOff x="1185949" y="4124635"/>
            <a:chExt cx="7775171" cy="1356611"/>
          </a:xfrm>
        </p:grpSpPr>
        <p:grpSp>
          <p:nvGrpSpPr>
            <p:cNvPr id="17" name="Group 16"/>
            <p:cNvGrpSpPr/>
            <p:nvPr/>
          </p:nvGrpSpPr>
          <p:grpSpPr>
            <a:xfrm>
              <a:off x="1185949" y="4124635"/>
              <a:ext cx="7775171" cy="881952"/>
              <a:chOff x="1185949" y="1093705"/>
              <a:chExt cx="7775171" cy="8819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5907578" y="146303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58737" y="109370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59140" y="508113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39636" y="528708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-of-awaitable-type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51" y="132675"/>
            <a:ext cx="4383641" cy="677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Awaitable: Read (2/2)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11/1/2014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363" y="843654"/>
            <a:ext cx="863065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(tmp)) {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2829" y="3919791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6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await_suspend return type is not void, then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 &amp;&amp;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8115" y="3919791"/>
            <a:ext cx="7605422" cy="629429"/>
            <a:chOff x="1240403" y="3919791"/>
            <a:chExt cx="7605422" cy="62942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1775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79888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11/1/2014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Connection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…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Coroutine Frame &amp; Coroutine Promise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5297" y="2036111"/>
            <a:ext cx="808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&amp;&amp; bytesRead &gt; 0);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31855"/>
              </p:ext>
            </p:extLst>
          </p:nvPr>
        </p:nvGraphicFramePr>
        <p:xfrm>
          <a:off x="4806304" y="936341"/>
          <a:ext cx="4181200" cy="1930400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2005719"/>
                <a:gridCol w="217548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Coroutine Promise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std::promise&lt;int&gt;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Suspend</a:t>
                      </a:r>
                      <a:r>
                        <a:rPr lang="en-US" baseline="0" dirty="0" smtClean="0"/>
                        <a:t>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* 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SavedIP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buf</a:t>
                      </a:r>
                      <a:r>
                        <a:rPr lang="en-US" dirty="0" smtClean="0"/>
                        <a:t>[64 </a:t>
                      </a:r>
                      <a:r>
                        <a:rPr lang="en-US" baseline="0" dirty="0" smtClean="0"/>
                        <a:t>* 1024];</a:t>
                      </a:r>
                    </a:p>
                    <a:p>
                      <a:r>
                        <a:rPr lang="en-US" dirty="0" smtClean="0"/>
                        <a:t>Connection conn;</a:t>
                      </a:r>
                    </a:p>
                    <a:p>
                      <a:r>
                        <a:rPr lang="en-US" dirty="0" smtClean="0"/>
                        <a:t>int total;</a:t>
                      </a: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OVERLAPPED tmp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13604" y="863175"/>
            <a:ext cx="1686090" cy="1499450"/>
            <a:chOff x="313604" y="863175"/>
            <a:chExt cx="1686090" cy="149945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1101" y="2352054"/>
              <a:ext cx="1331958" cy="105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3604" y="863175"/>
              <a:ext cx="1686090" cy="6372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6200000" flipH="1">
              <a:off x="110961" y="1834365"/>
              <a:ext cx="855999" cy="179377"/>
            </a:xfrm>
            <a:prstGeom prst="bentConnector3">
              <a:avLst>
                <a:gd name="adj1" fmla="val 102485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0603" y="5095254"/>
            <a:ext cx="2228745" cy="972881"/>
            <a:chOff x="350603" y="5095254"/>
            <a:chExt cx="2228745" cy="972881"/>
          </a:xfrm>
        </p:grpSpPr>
        <p:grpSp>
          <p:nvGrpSpPr>
            <p:cNvPr id="30" name="Group 29"/>
            <p:cNvGrpSpPr/>
            <p:nvPr/>
          </p:nvGrpSpPr>
          <p:grpSpPr>
            <a:xfrm>
              <a:off x="350603" y="5095254"/>
              <a:ext cx="2228745" cy="972881"/>
              <a:chOff x="350603" y="5095254"/>
              <a:chExt cx="2228745" cy="97288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093228" y="5095254"/>
                <a:ext cx="1486120" cy="969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0603" y="5468612"/>
                <a:ext cx="1649091" cy="59952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</a:t>
                </a:r>
              </a:p>
              <a:p>
                <a:pPr algn="ctr"/>
                <a:r>
                  <a:rPr lang="en-US" dirty="0" smtClean="0"/>
                  <a:t>Eventual Result</a:t>
                </a:r>
                <a:endParaRPr lang="en-US" dirty="0"/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785584" y="5144788"/>
              <a:ext cx="357177" cy="258111"/>
            </a:xfrm>
            <a:prstGeom prst="bentConnector3">
              <a:avLst>
                <a:gd name="adj1" fmla="val 1003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79348" y="1268532"/>
            <a:ext cx="5631772" cy="4569491"/>
            <a:chOff x="2579348" y="1268532"/>
            <a:chExt cx="5631772" cy="456949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579348" y="1268532"/>
              <a:ext cx="2209360" cy="3836414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88708" y="5191692"/>
              <a:ext cx="342241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r>
                <a:rPr lang="en-US" dirty="0" err="1" smtClean="0"/>
                <a:t>set_result</a:t>
              </a:r>
              <a:r>
                <a:rPr lang="en-US" dirty="0" smtClean="0"/>
                <a:t>(&lt;</a:t>
              </a:r>
              <a:r>
                <a:rPr lang="en-US" dirty="0" err="1" smtClean="0"/>
                <a:t>expr</a:t>
              </a:r>
              <a:r>
                <a:rPr lang="en-US" dirty="0" smtClean="0"/>
                <a:t>&gt;) or .</a:t>
              </a:r>
              <a:r>
                <a:rPr lang="en-US" dirty="0" err="1" smtClean="0"/>
                <a:t>set_result</a:t>
              </a:r>
              <a:r>
                <a:rPr lang="en-US" dirty="0" smtClean="0"/>
                <a:t>()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.</a:t>
              </a:r>
              <a:r>
                <a:rPr lang="en-US" dirty="0" err="1" smtClean="0"/>
                <a:t>set_exception</a:t>
              </a:r>
              <a:r>
                <a:rPr lang="en-US" dirty="0" smtClean="0"/>
                <a:t>(</a:t>
              </a:r>
              <a:r>
                <a:rPr lang="en-US" dirty="0" err="1" smtClean="0"/>
                <a:t>exception_ptr</a:t>
              </a:r>
              <a:r>
                <a:rPr lang="en-US" dirty="0" smtClean="0"/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9694" y="855827"/>
            <a:ext cx="2789014" cy="369332"/>
            <a:chOff x="1999694" y="855827"/>
            <a:chExt cx="2789014" cy="369332"/>
          </a:xfrm>
        </p:grpSpPr>
        <p:cxnSp>
          <p:nvCxnSpPr>
            <p:cNvPr id="35" name="Straight Connector 34"/>
            <p:cNvCxnSpPr>
              <a:stCxn id="18" idx="3"/>
            </p:cNvCxnSpPr>
            <p:nvPr/>
          </p:nvCxnSpPr>
          <p:spPr>
            <a:xfrm flipV="1">
              <a:off x="1999694" y="1181785"/>
              <a:ext cx="2789014" cy="1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486027" y="855827"/>
              <a:ext cx="2095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.</a:t>
              </a:r>
              <a:r>
                <a:rPr lang="en-US" dirty="0" err="1" smtClean="0"/>
                <a:t>get_return_object</a:t>
              </a:r>
              <a:r>
                <a:rPr lang="en-US" dirty="0"/>
                <a:t>()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49091" y="553289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coroutine_traits</a:t>
            </a:r>
            <a:r>
              <a:rPr lang="en-US" dirty="0" smtClean="0"/>
              <a:t>&lt;</a:t>
            </a:r>
            <a:r>
              <a:rPr lang="en-US" dirty="0" err="1" smtClean="0"/>
              <a:t>R,Args</a:t>
            </a:r>
            <a:r>
              <a:rPr lang="en-US" dirty="0" smtClean="0"/>
              <a:t>…&gt; → </a:t>
            </a:r>
            <a:r>
              <a:rPr lang="en-US" dirty="0" err="1" smtClean="0"/>
              <a:t>CoroutinePromise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11/2/2014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</a:t>
            </a:r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functions v2</a:t>
            </a:r>
            <a:endParaRPr lang="it-IT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Generators and iterables and aggregate initialization</a:t>
            </a:r>
            <a:endParaRPr lang="it-IT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7061" y="1175489"/>
            <a:ext cx="5837288" cy="28931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flatten(node* n) 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flatten(n-&gt;left);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yield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n-&gt;value;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yield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flatten(n-&gt;right);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same_fringe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(node* tree1, node* tree2)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seq1 = flatten(tree1);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seq2 = flatten(tree2);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equal(begin(seq1), end(seq1), begin(seq2));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17060" y="4588117"/>
            <a:ext cx="5837289" cy="3077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a[] = []{ for(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0; x &lt; 10; ++x)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* x; 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754" y="1821820"/>
            <a:ext cx="1601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gency FB" panose="020B0503020202020204" pitchFamily="34" charset="0"/>
              </a:rPr>
              <a:t>Checks if in-order depth first traversal of two trees yields the same sequence of values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180" y="1122000"/>
            <a:ext cx="1229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</a:t>
            </a:r>
          </a:p>
          <a:p>
            <a:pPr algn="r"/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3377" y="4329455"/>
            <a:ext cx="1190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constexpr</a:t>
            </a:r>
          </a:p>
          <a:p>
            <a:pPr algn="r"/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enerators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422" y="5181922"/>
            <a:ext cx="160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gency FB" panose="020B0503020202020204" pitchFamily="34" charset="0"/>
              </a:rPr>
              <a:t>Equivalent to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7059" y="5235103"/>
            <a:ext cx="5837289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a[] = {0,1,4,9,16,25,36,49,64,81};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8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11/2/2014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14527" y="3076189"/>
            <a:ext cx="2299214" cy="1273817"/>
            <a:chOff x="5740105" y="4434576"/>
            <a:chExt cx="2299214" cy="1273817"/>
          </a:xfrm>
        </p:grpSpPr>
        <p:sp>
          <p:nvSpPr>
            <p:cNvPr id="3" name="Rectangle 2"/>
            <p:cNvSpPr/>
            <p:nvPr/>
          </p:nvSpPr>
          <p:spPr>
            <a:xfrm>
              <a:off x="5740106" y="4434576"/>
              <a:ext cx="2299213" cy="375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coroutine_handle</a:t>
              </a:r>
              <a:r>
                <a:rPr lang="en-US" b="1" dirty="0" smtClean="0"/>
                <a:t>&lt;&gt;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40105" y="4808967"/>
              <a:ext cx="2299213" cy="8994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operator()()</a:t>
              </a:r>
              <a:br>
                <a:rPr lang="en-US" dirty="0" smtClean="0"/>
              </a:br>
              <a:r>
                <a:rPr lang="en-US" dirty="0" err="1" smtClean="0"/>
                <a:t>to_address</a:t>
              </a:r>
              <a:r>
                <a:rPr lang="en-US" dirty="0" smtClean="0"/>
                <a:t>() -&gt; void*</a:t>
              </a:r>
            </a:p>
            <a:p>
              <a:r>
                <a:rPr lang="en-US" u="sng" dirty="0" err="1" smtClean="0"/>
                <a:t>from_address</a:t>
              </a:r>
              <a:r>
                <a:rPr lang="en-US" u="sng" dirty="0" smtClean="0"/>
                <a:t>(void*)</a:t>
              </a:r>
              <a:endParaRPr lang="en-US" u="sng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14527" y="4727431"/>
            <a:ext cx="2299213" cy="36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coroutine_handle</a:t>
            </a:r>
            <a:r>
              <a:rPr lang="en-US" b="1" dirty="0" smtClean="0"/>
              <a:t>&lt;P&gt;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4527" y="4350006"/>
            <a:ext cx="2299213" cy="1442956"/>
            <a:chOff x="5914527" y="4350006"/>
            <a:chExt cx="2299213" cy="1442956"/>
          </a:xfrm>
        </p:grpSpPr>
        <p:sp>
          <p:nvSpPr>
            <p:cNvPr id="6" name="Isosceles Triangle 5"/>
            <p:cNvSpPr/>
            <p:nvPr/>
          </p:nvSpPr>
          <p:spPr>
            <a:xfrm>
              <a:off x="6982207" y="4350006"/>
              <a:ext cx="163852" cy="17442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7064133" y="4524429"/>
              <a:ext cx="0" cy="20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14527" y="5092134"/>
              <a:ext cx="2299213" cy="700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promise() -&gt; P&amp;</a:t>
              </a:r>
            </a:p>
            <a:p>
              <a:r>
                <a:rPr lang="en-US" u="sng" dirty="0" err="1" smtClean="0"/>
                <a:t>from_promise</a:t>
              </a:r>
              <a:r>
                <a:rPr lang="en-US" u="sng" dirty="0" smtClean="0"/>
                <a:t>(P&amp;)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8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11/2/2014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11/2/2014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await_suspend return type is not void, then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 &amp;&amp;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 smtClean="0"/>
              <a:t>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 smtClean="0"/>
              <a:t> &lt;end&gt;;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8115" y="3919791"/>
            <a:ext cx="7605422" cy="629429"/>
            <a:chOff x="1240403" y="3919791"/>
            <a:chExt cx="7605422" cy="62942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1775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79888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5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69" y="105711"/>
            <a:ext cx="8129505" cy="644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4381"/>
              </p:ext>
            </p:extLst>
          </p:nvPr>
        </p:nvGraphicFramePr>
        <p:xfrm>
          <a:off x="576125" y="900158"/>
          <a:ext cx="8055507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69"/>
                <a:gridCol w="2108824"/>
                <a:gridCol w="3261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p.get_return_object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convertible to return</a:t>
                      </a:r>
                      <a:r>
                        <a:rPr lang="en-US" baseline="0" dirty="0" smtClean="0"/>
                        <a:t> type of coroutine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allows connecting Coroutine Promise with Coroutine Return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p.set_result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an eventual result of the coroutine. “return &lt;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&gt;;” or “return;”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p.set_exception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eptr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Unhandled exception will</a:t>
                      </a:r>
                      <a:r>
                        <a:rPr lang="en-US" baseline="0" dirty="0" smtClean="0"/>
                        <a:t> be forwarded to </a:t>
                      </a:r>
                      <a:r>
                        <a:rPr lang="en-US" baseline="0" dirty="0" err="1" smtClean="0"/>
                        <a:t>p.set_exception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If not present exceptions will propagate out of the coroutine even to callers that resumed the coroutine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cancellation_requested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present, await will have if (</a:t>
                      </a:r>
                      <a:r>
                        <a:rPr lang="en-US" baseline="0" dirty="0" err="1" smtClean="0"/>
                        <a:t>cancellation_requested</a:t>
                      </a:r>
                      <a:r>
                        <a:rPr lang="en-US" baseline="0" dirty="0" smtClean="0"/>
                        <a:t>) goto &lt;end&gt; check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But, what about exceptions?</a:t>
            </a:r>
            <a:endParaRPr lang="en-US" sz="3600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awaitable for Read is not (yet) as efficient than the hand-rolled state machine, due to exception throwing</a:t>
            </a:r>
          </a:p>
          <a:p>
            <a:r>
              <a:rPr lang="en-US" dirty="0" smtClean="0"/>
              <a:t>No, it does not have to be this way</a:t>
            </a:r>
          </a:p>
          <a:p>
            <a:r>
              <a:rPr lang="en-US" dirty="0" smtClean="0"/>
              <a:t>The answer is in a few slides</a:t>
            </a:r>
          </a:p>
          <a:p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DD3A-ECD3-4AEC-B151-C09197B5BA66}" type="datetime1">
              <a:rPr lang="en-US" smtClean="0"/>
              <a:t>11/1/2014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7926" y="2167075"/>
            <a:ext cx="520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Intermission</a:t>
            </a:r>
            <a:endParaRPr lang="en-US" sz="7200" dirty="0"/>
          </a:p>
        </p:txBody>
      </p:sp>
      <p:sp>
        <p:nvSpPr>
          <p:cNvPr id="10" name="Rectangle 9"/>
          <p:cNvSpPr/>
          <p:nvPr/>
        </p:nvSpPr>
        <p:spPr>
          <a:xfrm>
            <a:off x="1044618" y="3873179"/>
            <a:ext cx="661277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674" y="577516"/>
            <a:ext cx="7427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first three intro slides, I will do detailed walkthrough comparing handwritten async state-machine for the tcp_reader example and comparing with coroutine based solution.</a:t>
            </a:r>
          </a:p>
          <a:p>
            <a:endParaRPr lang="en-US" dirty="0"/>
          </a:p>
          <a:p>
            <a:r>
              <a:rPr lang="en-US" dirty="0" smtClean="0"/>
              <a:t>I am going to shock people that N4134 is a negative-overhead abstraction. It beats in </a:t>
            </a:r>
            <a:r>
              <a:rPr lang="en-US" dirty="0" err="1" smtClean="0"/>
              <a:t>perf</a:t>
            </a:r>
            <a:r>
              <a:rPr lang="en-US" dirty="0" smtClean="0"/>
              <a:t>, code size, memory footprint and number of heap allocations what people traditionally do writing high quality async software with hand-written state machines, because they cannot afford that kind of efficient micro-management for every async I/O.</a:t>
            </a:r>
          </a:p>
          <a:p>
            <a:endParaRPr lang="en-US" dirty="0"/>
          </a:p>
          <a:p>
            <a:r>
              <a:rPr lang="en-US" dirty="0" smtClean="0"/>
              <a:t>Then, I </a:t>
            </a:r>
            <a:r>
              <a:rPr lang="en-US" dirty="0" err="1" smtClean="0"/>
              <a:t>segway</a:t>
            </a:r>
            <a:r>
              <a:rPr lang="en-US" dirty="0" smtClean="0"/>
              <a:t> into generators, since I need them to introduce async streams. A foundation of future async STL </a:t>
            </a:r>
            <a:r>
              <a:rPr lang="en-US" dirty="0" smtClean="0">
                <a:sym typeface="Wingdings" panose="05000000000000000000" pitchFamily="2" charset="2"/>
              </a:rPr>
              <a:t>, I might not say it aloud, but, it is implied.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STL = algorithms x iterators x containers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ASTL = algorithms (resumable functions) x async streams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 smtClean="0"/>
              <a:t>I also prepared a little bit of theory slides to show that proposal is “small”. and concepts introduced are strictly </a:t>
            </a:r>
            <a:r>
              <a:rPr lang="en-US" b="1" dirty="0" smtClean="0"/>
              <a:t>minimal</a:t>
            </a:r>
            <a:r>
              <a:rPr lang="en-US" dirty="0" smtClean="0"/>
              <a:t> (Concept of Awaitable and Concept of the Coroutine Promise) and also </a:t>
            </a:r>
            <a:r>
              <a:rPr lang="en-US" b="1" dirty="0" smtClean="0"/>
              <a:t>complete</a:t>
            </a:r>
            <a:r>
              <a:rPr lang="en-US" dirty="0" smtClean="0"/>
              <a:t> (N4134 dimensions slide).</a:t>
            </a:r>
          </a:p>
        </p:txBody>
      </p:sp>
    </p:spTree>
    <p:extLst>
      <p:ext uri="{BB962C8B-B14F-4D97-AF65-F5344CB8AC3E}">
        <p14:creationId xmlns:p14="http://schemas.microsoft.com/office/powerpoint/2010/main" val="16459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580" y="0"/>
            <a:ext cx="514484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9198" y="962511"/>
            <a:ext cx="6160168" cy="5122794"/>
          </a:xfrm>
        </p:spPr>
        <p:txBody>
          <a:bodyPr>
            <a:noAutofit/>
          </a:bodyPr>
          <a:lstStyle/>
          <a:p>
            <a:r>
              <a:rPr lang="en-US" sz="3600" dirty="0"/>
              <a:t>Two new keywords</a:t>
            </a:r>
          </a:p>
          <a:p>
            <a:pPr lvl="1"/>
            <a:r>
              <a:rPr lang="en-US" sz="3600" b="1" dirty="0"/>
              <a:t>await</a:t>
            </a:r>
          </a:p>
          <a:p>
            <a:pPr lvl="1"/>
            <a:r>
              <a:rPr lang="en-US" sz="3600" b="1" dirty="0"/>
              <a:t>yield</a:t>
            </a:r>
          </a:p>
          <a:p>
            <a:r>
              <a:rPr lang="en-US" sz="3600" dirty="0"/>
              <a:t>Two new concepts</a:t>
            </a:r>
          </a:p>
          <a:p>
            <a:pPr lvl="1"/>
            <a:r>
              <a:rPr lang="en-US" sz="3600" dirty="0"/>
              <a:t>Awaitable</a:t>
            </a:r>
          </a:p>
          <a:p>
            <a:pPr lvl="1"/>
            <a:r>
              <a:rPr lang="en-US" sz="3600" dirty="0"/>
              <a:t>Coroutine Promise</a:t>
            </a:r>
          </a:p>
          <a:p>
            <a:r>
              <a:rPr lang="en-US" sz="4000" dirty="0"/>
              <a:t>Two new types</a:t>
            </a:r>
          </a:p>
          <a:p>
            <a:pPr lvl="1"/>
            <a:r>
              <a:rPr lang="en-US" sz="3200" dirty="0" err="1" smtClean="0"/>
              <a:t>coroutine_handle</a:t>
            </a:r>
            <a:endParaRPr lang="en-US" sz="3200" dirty="0"/>
          </a:p>
          <a:p>
            <a:pPr lvl="1"/>
            <a:r>
              <a:rPr lang="en-US" sz="3200" dirty="0" err="1" smtClean="0"/>
              <a:t>coroutine_traits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61C0-A7F4-4C6B-BEDF-02A092CC516B}" type="datetime1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99" y="469938"/>
            <a:ext cx="7886700" cy="61073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Coroutine Promise – Concept of an Output Stream</a:t>
            </a:r>
            <a:endParaRPr lang="en-US" sz="2800" dirty="0"/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2C86-879E-430E-BD7E-CAF4B7F0CD8F}" type="datetime1">
              <a:rPr lang="en-US" smtClean="0"/>
              <a:t>10/31/2014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639" y="1712015"/>
            <a:ext cx="172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Future&lt;R,E&gt;: (R or 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4617" y="1712015"/>
            <a:ext cx="2084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Stream&lt;T,R,E&gt;: T* (R or E)?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679" y="2639634"/>
            <a:ext cx="5831378" cy="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061558" y="2374441"/>
            <a:ext cx="269626" cy="356633"/>
            <a:chOff x="2748740" y="2022922"/>
            <a:chExt cx="359500" cy="475510"/>
          </a:xfrm>
        </p:grpSpPr>
        <p:sp>
          <p:nvSpPr>
            <p:cNvPr id="9" name="Oval 8"/>
            <p:cNvSpPr/>
            <p:nvPr/>
          </p:nvSpPr>
          <p:spPr>
            <a:xfrm>
              <a:off x="2827905" y="2354345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740" y="20229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37419" y="2374442"/>
            <a:ext cx="269626" cy="361602"/>
            <a:chOff x="2901140" y="2175322"/>
            <a:chExt cx="359500" cy="482136"/>
          </a:xfrm>
        </p:grpSpPr>
        <p:sp>
          <p:nvSpPr>
            <p:cNvPr id="12" name="Oval 11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1979" y="2366609"/>
            <a:ext cx="269626" cy="361602"/>
            <a:chOff x="2901140" y="2175322"/>
            <a:chExt cx="359500" cy="482136"/>
          </a:xfrm>
        </p:grpSpPr>
        <p:sp>
          <p:nvSpPr>
            <p:cNvPr id="18" name="Oval 17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52021" y="2371578"/>
            <a:ext cx="269626" cy="361602"/>
            <a:chOff x="2901140" y="2175322"/>
            <a:chExt cx="359500" cy="482136"/>
          </a:xfrm>
        </p:grpSpPr>
        <p:sp>
          <p:nvSpPr>
            <p:cNvPr id="21" name="Oval 20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44620" y="2366609"/>
            <a:ext cx="269626" cy="361602"/>
            <a:chOff x="2901140" y="2175322"/>
            <a:chExt cx="359500" cy="482136"/>
          </a:xfrm>
        </p:grpSpPr>
        <p:sp>
          <p:nvSpPr>
            <p:cNvPr id="24" name="Oval 23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93977" y="2366609"/>
            <a:ext cx="269626" cy="361602"/>
            <a:chOff x="2901140" y="2175322"/>
            <a:chExt cx="359500" cy="482136"/>
          </a:xfrm>
        </p:grpSpPr>
        <p:sp>
          <p:nvSpPr>
            <p:cNvPr id="27" name="Oval 26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9897" y="2346501"/>
            <a:ext cx="279244" cy="381710"/>
            <a:chOff x="5748457" y="3234792"/>
            <a:chExt cx="372325" cy="508947"/>
          </a:xfrm>
        </p:grpSpPr>
        <p:sp>
          <p:nvSpPr>
            <p:cNvPr id="34" name="TextBox 33"/>
            <p:cNvSpPr txBox="1"/>
            <p:nvPr/>
          </p:nvSpPr>
          <p:spPr>
            <a:xfrm>
              <a:off x="5748457" y="3234792"/>
              <a:ext cx="37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3032" y="3584713"/>
              <a:ext cx="160325" cy="1590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03623" y="2812635"/>
            <a:ext cx="271071" cy="470157"/>
            <a:chOff x="7738171" y="2607180"/>
            <a:chExt cx="361428" cy="626876"/>
          </a:xfrm>
        </p:grpSpPr>
        <p:sp>
          <p:nvSpPr>
            <p:cNvPr id="31" name="TextBox 30"/>
            <p:cNvSpPr txBox="1"/>
            <p:nvPr/>
          </p:nvSpPr>
          <p:spPr>
            <a:xfrm>
              <a:off x="7740098" y="283394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</a:t>
              </a:r>
            </a:p>
          </p:txBody>
        </p:sp>
        <p:sp>
          <p:nvSpPr>
            <p:cNvPr id="37" name="Multiply 36"/>
            <p:cNvSpPr/>
            <p:nvPr/>
          </p:nvSpPr>
          <p:spPr>
            <a:xfrm>
              <a:off x="7738171" y="2607180"/>
              <a:ext cx="318053" cy="317568"/>
            </a:xfrm>
            <a:prstGeom prst="mathMultiply">
              <a:avLst>
                <a:gd name="adj1" fmla="val 923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0222" y="3192947"/>
            <a:ext cx="1958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yield_value</a:t>
            </a:r>
            <a:r>
              <a:rPr lang="en-US" sz="1350" dirty="0"/>
              <a:t>(T)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3563" y="3525908"/>
            <a:ext cx="1872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set_result</a:t>
            </a:r>
            <a:r>
              <a:rPr lang="en-US" sz="1350" dirty="0"/>
              <a:t>(R)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3563" y="3993046"/>
            <a:ext cx="21484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set_exception</a:t>
            </a:r>
            <a:r>
              <a:rPr lang="en-US" sz="1350" dirty="0"/>
              <a:t>(E)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0222" y="4703694"/>
            <a:ext cx="3260035" cy="92333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r>
              <a:rPr lang="en-US" sz="1350" b="1" dirty="0" err="1"/>
              <a:t>Bikeshed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on_next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on_complete</a:t>
            </a:r>
            <a:endParaRPr lang="en-US" sz="1350" dirty="0"/>
          </a:p>
          <a:p>
            <a:r>
              <a:rPr lang="en-US" sz="1350" dirty="0" err="1"/>
              <a:t>on_error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 err="1"/>
              <a:t>emit_value</a:t>
            </a:r>
            <a:endParaRPr lang="en-US" sz="1350" dirty="0"/>
          </a:p>
          <a:p>
            <a:r>
              <a:rPr lang="en-US" sz="1350" dirty="0" err="1"/>
              <a:t>return_value</a:t>
            </a:r>
            <a:endParaRPr lang="en-US" sz="1350" dirty="0"/>
          </a:p>
          <a:p>
            <a:r>
              <a:rPr lang="en-US" sz="1350" dirty="0" err="1"/>
              <a:t>return_error</a:t>
            </a:r>
            <a:r>
              <a:rPr lang="en-US" sz="1350" dirty="0"/>
              <a:t>	</a:t>
            </a:r>
          </a:p>
          <a:p>
            <a:r>
              <a:rPr lang="en-US" sz="1350" dirty="0"/>
              <a:t>-</a:t>
            </a:r>
          </a:p>
          <a:p>
            <a:r>
              <a:rPr lang="en-US" sz="1350" dirty="0"/>
              <a:t>complete(T)</a:t>
            </a:r>
          </a:p>
          <a:p>
            <a:r>
              <a:rPr lang="en-US" sz="1350" dirty="0"/>
              <a:t>complete(E)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92800" y="3200905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92800" y="3535067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implicit return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799859" y="3993046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 exception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07789" y="3516562"/>
            <a:ext cx="1916971" cy="951026"/>
            <a:chOff x="5877052" y="3545750"/>
            <a:chExt cx="2555961" cy="1028723"/>
          </a:xfrm>
        </p:grpSpPr>
        <p:sp>
          <p:nvSpPr>
            <p:cNvPr id="47" name="Right Brace 46"/>
            <p:cNvSpPr/>
            <p:nvPr/>
          </p:nvSpPr>
          <p:spPr>
            <a:xfrm>
              <a:off x="5877052" y="3545750"/>
              <a:ext cx="345507" cy="10287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8185" y="3663604"/>
              <a:ext cx="2214828" cy="77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Could be called from await_suspend or</a:t>
              </a:r>
            </a:p>
            <a:p>
              <a:r>
                <a:rPr lang="en-US" sz="1350" dirty="0"/>
                <a:t>completion callback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4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0" grpId="0"/>
      <p:bldP spid="41" grpId="0"/>
      <p:bldP spid="42" grpId="0"/>
      <p:bldP spid="43" grpId="0" animBg="1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How to come up with generic zero-overhead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Alex Stepanov:</a:t>
            </a:r>
          </a:p>
          <a:p>
            <a:pPr marL="514350" indent="-514350">
              <a:buAutoNum type="arabicPeriod"/>
            </a:pPr>
            <a:r>
              <a:rPr lang="en-US" dirty="0" smtClean="0"/>
              <a:t>Start with the best known solution solving an important problem on a particular hardware.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Think of an abstraction that can capture the pattern of that solution and make it safe and repeatable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Recode the original problem, check that no overhead was introduced</a:t>
            </a:r>
          </a:p>
          <a:p>
            <a:pPr marL="514350" indent="-514350">
              <a:buAutoNum type="arabicPeriod"/>
            </a:pPr>
            <a:r>
              <a:rPr lang="en-US" dirty="0" smtClean="0"/>
              <a:t>See if you can lessen the requirements and make it more generic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 applicability to other problems (go to step 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C5A0-365D-4DBD-8E71-F214446DDEF9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N4134 dimension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49C-5993-45CC-9A68-34E7E897B741}" type="datetime1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12594"/>
              </p:ext>
            </p:extLst>
          </p:nvPr>
        </p:nvGraphicFramePr>
        <p:xfrm>
          <a:off x="1310104" y="1946440"/>
          <a:ext cx="6817896" cy="227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632"/>
                <a:gridCol w="2272632"/>
                <a:gridCol w="2272632"/>
              </a:tblGrid>
              <a:tr h="60985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One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0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Iterable</a:t>
                      </a:r>
                      <a:r>
                        <a:rPr lang="en-US" sz="2000" dirty="0" smtClean="0"/>
                        <a:t>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Async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Future&lt;T&gt;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AsyncIterable</a:t>
                      </a:r>
                      <a:r>
                        <a:rPr lang="en-US" sz="2000" dirty="0" smtClean="0"/>
                        <a:t>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0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694" y="880612"/>
            <a:ext cx="84167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done;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total): total(total) 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499" y="5578430"/>
            <a:ext cx="8155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44715" y="959368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93810" y="2842582"/>
            <a:ext cx="1112253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Failed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389150" y="880612"/>
            <a:ext cx="1156034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6374397" y="2235684"/>
            <a:ext cx="1234908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949075" y="880611"/>
            <a:ext cx="1112253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5026526" y="1043707"/>
            <a:ext cx="362624" cy="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 flipV="1">
            <a:off x="6545184" y="1043706"/>
            <a:ext cx="40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7701717" y="684095"/>
            <a:ext cx="163095" cy="556126"/>
          </a:xfrm>
          <a:prstGeom prst="curvedConnector4">
            <a:avLst>
              <a:gd name="adj1" fmla="val -140164"/>
              <a:gd name="adj2" fmla="val 141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N4244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Nicer syntax, shorter simpler code</a:t>
            </a:r>
          </a:p>
          <a:p>
            <a:r>
              <a:rPr lang="en-US" dirty="0" smtClean="0"/>
              <a:t>Directly consumable by Standard Library facilities</a:t>
            </a:r>
            <a:endParaRPr lang="en-US" dirty="0"/>
          </a:p>
          <a:p>
            <a:r>
              <a:rPr lang="en-US" dirty="0" smtClean="0"/>
              <a:t>Easier to adapt to async I/O libraries</a:t>
            </a:r>
            <a:endParaRPr lang="en-US" dirty="0"/>
          </a:p>
          <a:p>
            <a:r>
              <a:rPr lang="en-US" dirty="0" smtClean="0"/>
              <a:t>Safe </a:t>
            </a:r>
            <a:r>
              <a:rPr lang="en-US" dirty="0"/>
              <a:t>by default (due to design point of making coroutine stationary and not directly accessible to the user unless he plays with allocators)</a:t>
            </a:r>
          </a:p>
          <a:p>
            <a:r>
              <a:rPr lang="en-US" dirty="0" smtClean="0"/>
              <a:t>Exception-less error propagation possible</a:t>
            </a:r>
          </a:p>
          <a:p>
            <a:r>
              <a:rPr lang="en-US" dirty="0" smtClean="0"/>
              <a:t>Layered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689-26DB-4087-99CC-13061D0F9D31}" type="datetime1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2286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N4134: Generic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3571" y="1225689"/>
            <a:ext cx="808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M&lt;T&gt; f()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f1();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f2(); 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91988"/>
              </p:ext>
            </p:extLst>
          </p:nvPr>
        </p:nvGraphicFramePr>
        <p:xfrm>
          <a:off x="5694477" y="1273746"/>
          <a:ext cx="2729724" cy="185173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6635"/>
                <a:gridCol w="1723089"/>
              </a:tblGrid>
              <a:tr h="36837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f1: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en-US" dirty="0" smtClean="0"/>
                        <a:t> → M’&lt;X&gt;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f2: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en-US" dirty="0" smtClean="0"/>
                        <a:t> → M’’&lt;Y&gt;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(X,Y)</a:t>
                      </a:r>
                      <a:r>
                        <a:rPr lang="en-US" dirty="0" smtClean="0"/>
                        <a:t> →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M*&lt;T&gt;</a:t>
                      </a:r>
                      <a:r>
                        <a:rPr lang="en-US" dirty="0" smtClean="0"/>
                        <a:t> →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T</a:t>
                      </a:r>
                      <a:r>
                        <a:rPr lang="en-US" dirty="0" smtClean="0"/>
                        <a:t> → M&lt;T&gt;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85551" y="125696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6561" y="3741358"/>
            <a:ext cx="7063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await: unwraps a value from a container M&lt;T&gt;</a:t>
            </a:r>
          </a:p>
          <a:p>
            <a:endParaRPr lang="en-US" dirty="0"/>
          </a:p>
          <a:p>
            <a:r>
              <a:rPr lang="en-US" dirty="0" smtClean="0"/>
              <a:t>Future&lt;T&gt;: container of T, unwrapping strips temporal aspect</a:t>
            </a:r>
          </a:p>
          <a:p>
            <a:r>
              <a:rPr lang="en-US" dirty="0" smtClean="0"/>
              <a:t>optional&lt;T&gt;: container of T, unwrapping strips “not there aspect”</a:t>
            </a:r>
          </a:p>
          <a:p>
            <a:r>
              <a:rPr lang="en-US" dirty="0" smtClean="0"/>
              <a:t>expected&lt;T&gt;: container of T, unwrapping strips “or an error aspect”</a:t>
            </a:r>
          </a:p>
          <a:p>
            <a:r>
              <a:rPr lang="en-US" dirty="0" smtClean="0"/>
              <a:t>std::future&lt;T&gt;: unwrapping strips temporal and may have error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437" y="1087694"/>
            <a:ext cx="661277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220" y="2047782"/>
            <a:ext cx="659199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Every [STL] component is as abstract as theoretically possible and as efficient as its hand-coded, non-abstract version in C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Alexander Stepanov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8720" y="2206099"/>
            <a:ext cx="6858000" cy="1790700"/>
          </a:xfrm>
        </p:spPr>
        <p:txBody>
          <a:bodyPr/>
          <a:lstStyle/>
          <a:p>
            <a:r>
              <a:rPr lang="en-US" dirty="0" smtClean="0"/>
              <a:t>N4134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88720" y="4065855"/>
            <a:ext cx="6858000" cy="1241822"/>
          </a:xfrm>
        </p:spPr>
        <p:txBody>
          <a:bodyPr/>
          <a:lstStyle/>
          <a:p>
            <a:r>
              <a:rPr lang="en-US" dirty="0" smtClean="0"/>
              <a:t>Resumable Functions v2.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</a:t>
            </a:r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resumable </a:t>
            </a:r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66138" y="62010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 lambdas</a:t>
            </a:r>
            <a:endParaRPr lang="it-IT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012771"/>
            <a:ext cx="5205164" cy="1901985"/>
            <a:chOff x="990600" y="1106985"/>
            <a:chExt cx="5205164" cy="1901985"/>
          </a:xfrm>
        </p:grpSpPr>
        <p:sp>
          <p:nvSpPr>
            <p:cNvPr id="4" name="Rectangle 3"/>
            <p:cNvSpPr/>
            <p:nvPr/>
          </p:nvSpPr>
          <p:spPr>
            <a:xfrm>
              <a:off x="2743200" y="1193088"/>
              <a:ext cx="3452564" cy="181588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0;; ++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sleep_for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(1ms);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1491204"/>
              <a:ext cx="1601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Produces 0.1.2.3…</a:t>
              </a:r>
            </a:p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each 1ms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931" y="1106985"/>
              <a:ext cx="1450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 Stream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" y="3010943"/>
            <a:ext cx="8503920" cy="1623521"/>
            <a:chOff x="259080" y="3138409"/>
            <a:chExt cx="8503920" cy="1623521"/>
          </a:xfrm>
        </p:grpSpPr>
        <p:sp>
          <p:nvSpPr>
            <p:cNvPr id="11" name="Rectangle 10"/>
            <p:cNvSpPr/>
            <p:nvPr/>
          </p:nvSpPr>
          <p:spPr>
            <a:xfrm>
              <a:off x="2743200" y="3260449"/>
              <a:ext cx="6019800" cy="138499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pair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i="1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i="1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time_point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&gt;&gt;</a:t>
              </a:r>
            </a:p>
            <a:p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Add</a:t>
              </a:r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Timestamp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i="1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i="1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now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};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" y="3438491"/>
              <a:ext cx="236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Transforms stream of </a:t>
              </a:r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…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into a stream of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)…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where </a:t>
              </a:r>
              <a:r>
                <a:rPr lang="en-US" sz="1600" dirty="0" err="1" smtClean="0">
                  <a:latin typeface="Agency FB" panose="020B0503020202020204" pitchFamily="34" charset="0"/>
                </a:rPr>
                <a:t>t</a:t>
              </a:r>
              <a:r>
                <a:rPr lang="en-US" sz="1600" baseline="-25000" dirty="0" err="1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is a timestamp of when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was received</a:t>
              </a:r>
              <a:endParaRPr lang="en-US" sz="1600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9843" y="3138409"/>
              <a:ext cx="1079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 I/O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664" y="4792156"/>
            <a:ext cx="6871462" cy="1441968"/>
            <a:chOff x="288664" y="4969495"/>
            <a:chExt cx="6871462" cy="1441968"/>
          </a:xfrm>
        </p:grpSpPr>
        <p:sp>
          <p:nvSpPr>
            <p:cNvPr id="18" name="Rectangle 17"/>
            <p:cNvSpPr/>
            <p:nvPr/>
          </p:nvSpPr>
          <p:spPr>
            <a:xfrm>
              <a:off x="2743200" y="5005349"/>
              <a:ext cx="4416926" cy="30777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squares = [&amp;]{ for(x: V)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x*x; };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664" y="5765132"/>
              <a:ext cx="2343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Reduces an asynchronous stream to a sum of its values</a:t>
              </a:r>
              <a:endParaRPr lang="en-US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4688" y="4969495"/>
              <a:ext cx="2288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 Expressions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62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81" y="972068"/>
            <a:ext cx="7886700" cy="610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Coroutine Promise – Concept of an Output Stream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29AF-C840-4870-B309-B97D9D2D8BC3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639" y="1712015"/>
            <a:ext cx="172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Future&lt;R,E&gt;: (R or 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4617" y="1712015"/>
            <a:ext cx="2084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Stream&lt;T,R,E&gt;: T* (R or E)?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679" y="2639634"/>
            <a:ext cx="5831378" cy="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061558" y="2374441"/>
            <a:ext cx="269626" cy="356633"/>
            <a:chOff x="2748740" y="2022922"/>
            <a:chExt cx="359500" cy="475510"/>
          </a:xfrm>
        </p:grpSpPr>
        <p:sp>
          <p:nvSpPr>
            <p:cNvPr id="9" name="Oval 8"/>
            <p:cNvSpPr/>
            <p:nvPr/>
          </p:nvSpPr>
          <p:spPr>
            <a:xfrm>
              <a:off x="2827905" y="2354345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740" y="20229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37419" y="2374442"/>
            <a:ext cx="269626" cy="361602"/>
            <a:chOff x="2901140" y="2175322"/>
            <a:chExt cx="359500" cy="482136"/>
          </a:xfrm>
        </p:grpSpPr>
        <p:sp>
          <p:nvSpPr>
            <p:cNvPr id="12" name="Oval 11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1979" y="2366609"/>
            <a:ext cx="269626" cy="361602"/>
            <a:chOff x="2901140" y="2175322"/>
            <a:chExt cx="359500" cy="482136"/>
          </a:xfrm>
        </p:grpSpPr>
        <p:sp>
          <p:nvSpPr>
            <p:cNvPr id="18" name="Oval 17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52021" y="2371578"/>
            <a:ext cx="269626" cy="361602"/>
            <a:chOff x="2901140" y="2175322"/>
            <a:chExt cx="359500" cy="482136"/>
          </a:xfrm>
        </p:grpSpPr>
        <p:sp>
          <p:nvSpPr>
            <p:cNvPr id="21" name="Oval 20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44620" y="2366609"/>
            <a:ext cx="269626" cy="361602"/>
            <a:chOff x="2901140" y="2175322"/>
            <a:chExt cx="359500" cy="482136"/>
          </a:xfrm>
        </p:grpSpPr>
        <p:sp>
          <p:nvSpPr>
            <p:cNvPr id="24" name="Oval 23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93977" y="2366609"/>
            <a:ext cx="269626" cy="361602"/>
            <a:chOff x="2901140" y="2175322"/>
            <a:chExt cx="359500" cy="482136"/>
          </a:xfrm>
        </p:grpSpPr>
        <p:sp>
          <p:nvSpPr>
            <p:cNvPr id="27" name="Oval 26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9897" y="2346501"/>
            <a:ext cx="279244" cy="381710"/>
            <a:chOff x="5748457" y="3234792"/>
            <a:chExt cx="372325" cy="508947"/>
          </a:xfrm>
        </p:grpSpPr>
        <p:sp>
          <p:nvSpPr>
            <p:cNvPr id="34" name="TextBox 33"/>
            <p:cNvSpPr txBox="1"/>
            <p:nvPr/>
          </p:nvSpPr>
          <p:spPr>
            <a:xfrm>
              <a:off x="5748457" y="3234792"/>
              <a:ext cx="37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3032" y="3584713"/>
              <a:ext cx="160325" cy="1590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03623" y="2812635"/>
            <a:ext cx="271071" cy="470157"/>
            <a:chOff x="7738171" y="2607180"/>
            <a:chExt cx="361428" cy="626876"/>
          </a:xfrm>
        </p:grpSpPr>
        <p:sp>
          <p:nvSpPr>
            <p:cNvPr id="31" name="TextBox 30"/>
            <p:cNvSpPr txBox="1"/>
            <p:nvPr/>
          </p:nvSpPr>
          <p:spPr>
            <a:xfrm>
              <a:off x="7740098" y="283394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</a:t>
              </a:r>
            </a:p>
          </p:txBody>
        </p:sp>
        <p:sp>
          <p:nvSpPr>
            <p:cNvPr id="37" name="Multiply 36"/>
            <p:cNvSpPr/>
            <p:nvPr/>
          </p:nvSpPr>
          <p:spPr>
            <a:xfrm>
              <a:off x="7738171" y="2607180"/>
              <a:ext cx="318053" cy="317568"/>
            </a:xfrm>
            <a:prstGeom prst="mathMultiply">
              <a:avLst>
                <a:gd name="adj1" fmla="val 923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0222" y="3192947"/>
            <a:ext cx="1958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yield_value</a:t>
            </a:r>
            <a:r>
              <a:rPr lang="en-US" sz="1350" dirty="0"/>
              <a:t>(T)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3563" y="3525908"/>
            <a:ext cx="1872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set_result</a:t>
            </a:r>
            <a:r>
              <a:rPr lang="en-US" sz="1350" dirty="0"/>
              <a:t>(R)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3563" y="3858869"/>
            <a:ext cx="21484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set_exception</a:t>
            </a:r>
            <a:r>
              <a:rPr lang="en-US" sz="1350" dirty="0"/>
              <a:t>(E)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0222" y="4703694"/>
            <a:ext cx="3260035" cy="92333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r>
              <a:rPr lang="en-US" sz="1350" b="1" dirty="0" err="1"/>
              <a:t>Bikeshed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on_next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on_complete</a:t>
            </a:r>
            <a:endParaRPr lang="en-US" sz="1350" dirty="0"/>
          </a:p>
          <a:p>
            <a:r>
              <a:rPr lang="en-US" sz="1350" dirty="0" err="1"/>
              <a:t>on_error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 err="1"/>
              <a:t>emit_value</a:t>
            </a:r>
            <a:endParaRPr lang="en-US" sz="1350" dirty="0"/>
          </a:p>
          <a:p>
            <a:r>
              <a:rPr lang="en-US" sz="1350" dirty="0" err="1"/>
              <a:t>return_value</a:t>
            </a:r>
            <a:endParaRPr lang="en-US" sz="1350" dirty="0"/>
          </a:p>
          <a:p>
            <a:r>
              <a:rPr lang="en-US" sz="1350" dirty="0" err="1"/>
              <a:t>return_error</a:t>
            </a:r>
            <a:r>
              <a:rPr lang="en-US" sz="1350" dirty="0"/>
              <a:t>	</a:t>
            </a:r>
          </a:p>
          <a:p>
            <a:r>
              <a:rPr lang="en-US" sz="1350" dirty="0"/>
              <a:t>-</a:t>
            </a:r>
          </a:p>
          <a:p>
            <a:r>
              <a:rPr lang="en-US" sz="1350" dirty="0"/>
              <a:t>complete(T)</a:t>
            </a:r>
          </a:p>
          <a:p>
            <a:r>
              <a:rPr lang="en-US" sz="1350" dirty="0"/>
              <a:t>complete(E)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92800" y="320090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92800" y="3535067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799859" y="3858870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 exception</a:t>
            </a:r>
            <a:endParaRPr lang="en-US" sz="1200" dirty="0"/>
          </a:p>
        </p:txBody>
      </p:sp>
      <p:sp>
        <p:nvSpPr>
          <p:cNvPr id="47" name="Right Brace 46"/>
          <p:cNvSpPr/>
          <p:nvPr/>
        </p:nvSpPr>
        <p:spPr>
          <a:xfrm>
            <a:off x="4407790" y="3516563"/>
            <a:ext cx="259130" cy="771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4636682" y="3802908"/>
            <a:ext cx="16611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Could be called from await_suspend or</a:t>
            </a:r>
          </a:p>
          <a:p>
            <a:r>
              <a:rPr lang="en-US" sz="1350" dirty="0"/>
              <a:t>completion callback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0232" y="1722167"/>
            <a:ext cx="8306629" cy="3352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Promise&gt;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kernel_future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&lt;Promise&gt; p) 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-&gt;then([p](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kernel_future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const&amp; result)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result.has_error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p(); // resume the coroutine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" y="1006403"/>
            <a:ext cx="7886700" cy="677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Awaitable – Concept of the Future&lt;T,E&gt;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6D2B-9CDE-48EF-8A02-C773B0E7604C}" type="datetime1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39585" y="2033501"/>
            <a:ext cx="1540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.await_ready()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bool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85" y="3090659"/>
            <a:ext cx="252408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.await_suspend(cb1,cb2)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x Fn1 x Fn2  → void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39585" y="4203418"/>
            <a:ext cx="17147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.await_resume()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5772" y="1739877"/>
            <a:ext cx="5831378" cy="617821"/>
            <a:chOff x="1185949" y="1176835"/>
            <a:chExt cx="7775171" cy="823761"/>
          </a:xfrm>
        </p:grpSpPr>
        <p:grpSp>
          <p:nvGrpSpPr>
            <p:cNvPr id="10" name="Group 9"/>
            <p:cNvGrpSpPr/>
            <p:nvPr/>
          </p:nvGrpSpPr>
          <p:grpSpPr>
            <a:xfrm>
              <a:off x="1185949" y="1176835"/>
              <a:ext cx="7775171" cy="823761"/>
              <a:chOff x="1185949" y="1176835"/>
              <a:chExt cx="7775171" cy="82376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754283" y="1856509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75118" y="1518460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5772" y="2772732"/>
            <a:ext cx="5831378" cy="599117"/>
            <a:chOff x="1185949" y="2553976"/>
            <a:chExt cx="7775171" cy="79882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5949" y="2553976"/>
              <a:ext cx="7775171" cy="798822"/>
              <a:chOff x="1185949" y="1176835"/>
              <a:chExt cx="7775171" cy="7988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759140" y="2833836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772" y="3831460"/>
            <a:ext cx="5831378" cy="1017459"/>
            <a:chOff x="1185949" y="4124635"/>
            <a:chExt cx="7775171" cy="1356611"/>
          </a:xfrm>
        </p:grpSpPr>
        <p:grpSp>
          <p:nvGrpSpPr>
            <p:cNvPr id="17" name="Group 16"/>
            <p:cNvGrpSpPr/>
            <p:nvPr/>
          </p:nvGrpSpPr>
          <p:grpSpPr>
            <a:xfrm>
              <a:off x="1185949" y="4124635"/>
              <a:ext cx="7775171" cy="881952"/>
              <a:chOff x="1185949" y="1093705"/>
              <a:chExt cx="7775171" cy="8819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5907578" y="146303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58737" y="109370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59140" y="508113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39636" y="528708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-of-awaitable-type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/>
              <a:t>Yeah, pretty, but what about </a:t>
            </a:r>
            <a:r>
              <a:rPr lang="en-US" dirty="0" err="1"/>
              <a:t>perf</a:t>
            </a:r>
            <a:r>
              <a:rPr lang="en-US" dirty="0"/>
              <a:t>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6444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21466.77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21477.13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362,496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360,448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-2048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allocations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15259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263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N4134: Design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0863" y="1861105"/>
            <a:ext cx="6746142" cy="345990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Scalable (1,000,000,000)</a:t>
            </a:r>
          </a:p>
          <a:p>
            <a:pPr lvl="0"/>
            <a:r>
              <a:rPr lang="en-US" sz="3000" dirty="0"/>
              <a:t>Suspend/Resume ≤ Function Call</a:t>
            </a:r>
          </a:p>
          <a:p>
            <a:pPr lvl="0"/>
            <a:r>
              <a:rPr lang="en-US" sz="3000" dirty="0" smtClean="0"/>
              <a:t>Zero-overhead </a:t>
            </a:r>
            <a:r>
              <a:rPr lang="en-US" sz="3000" dirty="0" err="1" smtClean="0"/>
              <a:t>interop</a:t>
            </a:r>
            <a:r>
              <a:rPr lang="en-US" sz="3000" dirty="0" smtClean="0"/>
              <a:t> with </a:t>
            </a:r>
            <a:r>
              <a:rPr lang="en-US" sz="3000" dirty="0" smtClean="0"/>
              <a:t>C/Hardware</a:t>
            </a:r>
            <a:endParaRPr lang="en-US" sz="3000" b="1" u="sng" dirty="0"/>
          </a:p>
          <a:p>
            <a:pPr lvl="0"/>
            <a:r>
              <a:rPr lang="en-US" sz="3000" dirty="0"/>
              <a:t>Open </a:t>
            </a:r>
          </a:p>
          <a:p>
            <a:r>
              <a:rPr lang="en-US" sz="3000" dirty="0"/>
              <a:t>Exceptions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70018" y="1903664"/>
            <a:ext cx="4398149" cy="1395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0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87425" y="2534649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37921" y="3871667"/>
            <a:ext cx="1438443" cy="511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Failed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502558" y="2358191"/>
            <a:ext cx="1935747" cy="516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Connecting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506580" y="3863407"/>
            <a:ext cx="2071944" cy="504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Completed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4842196" y="2358192"/>
            <a:ext cx="1430267" cy="516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1969236" y="2616683"/>
            <a:ext cx="533322" cy="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4438305" y="2616683"/>
            <a:ext cx="4038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5785650" y="2129871"/>
            <a:ext cx="258491" cy="715133"/>
          </a:xfrm>
          <a:prstGeom prst="curvedConnector4">
            <a:avLst>
              <a:gd name="adj1" fmla="val -88436"/>
              <a:gd name="adj2" fmla="val 1319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420892" y="5314256"/>
            <a:ext cx="243322" cy="237656"/>
            <a:chOff x="1949099" y="3544818"/>
            <a:chExt cx="243322" cy="237656"/>
          </a:xfrm>
        </p:grpSpPr>
        <p:sp>
          <p:nvSpPr>
            <p:cNvPr id="59" name="Oval 58"/>
            <p:cNvSpPr/>
            <p:nvPr/>
          </p:nvSpPr>
          <p:spPr>
            <a:xfrm>
              <a:off x="1949099" y="3544818"/>
              <a:ext cx="243322" cy="237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78017" y="3572042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>
            <a:stCxn id="13" idx="2"/>
            <a:endCxn id="59" idx="0"/>
          </p:cNvCxnSpPr>
          <p:nvPr/>
        </p:nvCxnSpPr>
        <p:spPr>
          <a:xfrm>
            <a:off x="5542552" y="4367615"/>
            <a:ext cx="1" cy="946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" idx="0"/>
          </p:cNvCxnSpPr>
          <p:nvPr/>
        </p:nvCxnSpPr>
        <p:spPr>
          <a:xfrm flipH="1">
            <a:off x="3357143" y="3299325"/>
            <a:ext cx="11699" cy="572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4" idx="2"/>
            <a:endCxn id="13" idx="0"/>
          </p:cNvCxnSpPr>
          <p:nvPr/>
        </p:nvCxnSpPr>
        <p:spPr>
          <a:xfrm flipH="1">
            <a:off x="5542552" y="2875174"/>
            <a:ext cx="14778" cy="988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2"/>
            <a:endCxn id="59" idx="2"/>
          </p:cNvCxnSpPr>
          <p:nvPr/>
        </p:nvCxnSpPr>
        <p:spPr>
          <a:xfrm rot="16200000" flipH="1">
            <a:off x="3864065" y="3876257"/>
            <a:ext cx="1049904" cy="206374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AEE1-B851-47A2-9EFF-778DCC123D81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986" y="2726214"/>
            <a:ext cx="8071364" cy="116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126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N4134: Layered complexity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0172" y="1572869"/>
            <a:ext cx="8455715" cy="3866320"/>
          </a:xfrm>
        </p:spPr>
        <p:txBody>
          <a:bodyPr>
            <a:normAutofit/>
          </a:bodyPr>
          <a:lstStyle/>
          <a:p>
            <a:r>
              <a:rPr lang="en-US" sz="2700" dirty="0"/>
              <a:t>Everybody</a:t>
            </a:r>
          </a:p>
          <a:p>
            <a:pPr lvl="1"/>
            <a:r>
              <a:rPr lang="en-US" sz="2400" dirty="0"/>
              <a:t>Safe by default, novice friendly</a:t>
            </a:r>
          </a:p>
          <a:p>
            <a:pPr marL="685800" lvl="2" indent="0">
              <a:buNone/>
            </a:pPr>
            <a:r>
              <a:rPr lang="en-US" sz="2100" dirty="0"/>
              <a:t>Use coroutines and </a:t>
            </a:r>
            <a:r>
              <a:rPr lang="en-US" sz="2100" dirty="0" err="1"/>
              <a:t>awaitables</a:t>
            </a:r>
            <a:r>
              <a:rPr lang="en-US" sz="2100" dirty="0"/>
              <a:t> defined by standard library and boost and other high quality libraries</a:t>
            </a:r>
          </a:p>
          <a:p>
            <a:r>
              <a:rPr lang="en-US" sz="2700" dirty="0"/>
              <a:t>Power Users</a:t>
            </a:r>
          </a:p>
          <a:p>
            <a:pPr lvl="1"/>
            <a:r>
              <a:rPr lang="en-US" sz="2400" dirty="0"/>
              <a:t>Define new </a:t>
            </a:r>
            <a:r>
              <a:rPr lang="en-US" sz="2400" dirty="0" err="1"/>
              <a:t>awaitables</a:t>
            </a:r>
            <a:r>
              <a:rPr lang="en-US" sz="2400" dirty="0"/>
              <a:t> to customize await for their environment</a:t>
            </a:r>
          </a:p>
          <a:p>
            <a:r>
              <a:rPr lang="en-US" sz="2700" dirty="0"/>
              <a:t>Experts</a:t>
            </a:r>
          </a:p>
          <a:p>
            <a:pPr lvl="1"/>
            <a:r>
              <a:rPr lang="en-US" sz="2400" dirty="0"/>
              <a:t>Define new coroutine types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A0A4-B1D2-4EF8-9B0C-B880C2B837A0}" type="datetime1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694" y="918046"/>
            <a:ext cx="8416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total): total(total) {}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641" y="5697852"/>
            <a:ext cx="815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&lt;&lt;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13277" y="951828"/>
            <a:ext cx="3976933" cy="2001329"/>
            <a:chOff x="4538417" y="550779"/>
            <a:chExt cx="3976933" cy="2001329"/>
          </a:xfrm>
        </p:grpSpPr>
        <p:sp>
          <p:nvSpPr>
            <p:cNvPr id="24" name="Rounded Rectangle 23"/>
            <p:cNvSpPr/>
            <p:nvPr/>
          </p:nvSpPr>
          <p:spPr>
            <a:xfrm>
              <a:off x="5252961" y="550779"/>
              <a:ext cx="3262389" cy="89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38417" y="952799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9150" y="1804218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Failed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389150" y="880612"/>
              <a:ext cx="1156034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Connecting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84911" y="1798928"/>
              <a:ext cx="1234908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Completed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49075" y="880611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Reading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>
              <a:stCxn id="10" idx="6"/>
              <a:endCxn id="12" idx="1"/>
            </p:cNvCxnSpPr>
            <p:nvPr/>
          </p:nvCxnSpPr>
          <p:spPr>
            <a:xfrm>
              <a:off x="4720228" y="1043705"/>
              <a:ext cx="66892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4" idx="1"/>
            </p:cNvCxnSpPr>
            <p:nvPr/>
          </p:nvCxnSpPr>
          <p:spPr>
            <a:xfrm flipV="1">
              <a:off x="6545184" y="1043706"/>
              <a:ext cx="4038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0"/>
              <a:endCxn id="14" idx="3"/>
            </p:cNvCxnSpPr>
            <p:nvPr/>
          </p:nvCxnSpPr>
          <p:spPr>
            <a:xfrm rot="16200000" flipH="1">
              <a:off x="7701717" y="684095"/>
              <a:ext cx="163095" cy="556126"/>
            </a:xfrm>
            <a:prstGeom prst="curvedConnector4">
              <a:avLst>
                <a:gd name="adj1" fmla="val -140164"/>
                <a:gd name="adj2" fmla="val 1411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0"/>
            </p:cNvCxnSpPr>
            <p:nvPr/>
          </p:nvCxnSpPr>
          <p:spPr>
            <a:xfrm>
              <a:off x="5945276" y="1429067"/>
              <a:ext cx="1" cy="3751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2"/>
              <a:endCxn id="13" idx="0"/>
            </p:cNvCxnSpPr>
            <p:nvPr/>
          </p:nvCxnSpPr>
          <p:spPr>
            <a:xfrm flipH="1">
              <a:off x="7502365" y="1206800"/>
              <a:ext cx="2837" cy="59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386377" y="2314452"/>
              <a:ext cx="243322" cy="237656"/>
              <a:chOff x="1949099" y="3544818"/>
              <a:chExt cx="243322" cy="23765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949099" y="3544818"/>
                <a:ext cx="243322" cy="237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978017" y="3572042"/>
                <a:ext cx="181811" cy="18181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stCxn id="13" idx="2"/>
              <a:endCxn id="30" idx="0"/>
            </p:cNvCxnSpPr>
            <p:nvPr/>
          </p:nvCxnSpPr>
          <p:spPr>
            <a:xfrm>
              <a:off x="7502365" y="2125117"/>
              <a:ext cx="5673" cy="189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1" idx="2"/>
              <a:endCxn id="30" idx="2"/>
            </p:cNvCxnSpPr>
            <p:nvPr/>
          </p:nvCxnSpPr>
          <p:spPr>
            <a:xfrm rot="16200000" flipH="1">
              <a:off x="6514391" y="1561293"/>
              <a:ext cx="302873" cy="14411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856481" y="116775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①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3443" y="5095213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①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743442" y="343280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1782" y="116775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06978" y="95181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792" y="3721972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3442" y="399482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55671" y="1841908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3441" y="428224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23681" y="185407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533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2674" y="728308"/>
            <a:ext cx="6823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tcp_reader::start(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p-&gt;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[raw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p.release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980722"/>
            <a:ext cx="8518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bytesRead;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 &lt;=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|| bytesRead == 0)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Rewritten as N4134 Coroutine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DC9-817B-457E-A46C-57EB304DB3FC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0716" y="1518143"/>
            <a:ext cx="8085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cout &lt;&lt; tcp_reader(1000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1000 * 1000).get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</TotalTime>
  <Words>3852</Words>
  <Application>Microsoft Office PowerPoint</Application>
  <PresentationFormat>On-screen Show (4:3)</PresentationFormat>
  <Paragraphs>1002</Paragraphs>
  <Slides>51</Slides>
  <Notes>16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Agency FB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Q: How to come up with generic zero-overhead abstractions?</vt:lpstr>
      <vt:lpstr>Async state machine</vt:lpstr>
      <vt:lpstr>Hand-crafted async state machine (1/3)</vt:lpstr>
      <vt:lpstr>Hand-crafted async state machine (2/3)</vt:lpstr>
      <vt:lpstr>Hand-crafted async state machine (3/3)</vt:lpstr>
      <vt:lpstr>Rewritten as N4134 Coroutine</vt:lpstr>
      <vt:lpstr>Reminder what it looked before</vt:lpstr>
      <vt:lpstr>Yeah, pretty, but what about perf?</vt:lpstr>
      <vt:lpstr>Yeah, pretty, but what about perf?</vt:lpstr>
      <vt:lpstr>Negative-Overhead Abstraction</vt:lpstr>
      <vt:lpstr>15,260 allocations, How? Why?</vt:lpstr>
      <vt:lpstr>Coroutines are closer to the metal</vt:lpstr>
      <vt:lpstr>Callback machinery (1/3)</vt:lpstr>
      <vt:lpstr>Callback machinery (2/3)</vt:lpstr>
      <vt:lpstr>Callback machinery (3/3)</vt:lpstr>
      <vt:lpstr>Coroutines are closer to the metal</vt:lpstr>
      <vt:lpstr>Callback machinery (1/3)</vt:lpstr>
      <vt:lpstr>Awaitable: Overlapped Helper (1/2)</vt:lpstr>
      <vt:lpstr>N4134: 2 x 2 x 2</vt:lpstr>
      <vt:lpstr>Awaitable – Concept of the Future&lt;T&gt;</vt:lpstr>
      <vt:lpstr>Awaitable: Read (2/2)</vt:lpstr>
      <vt:lpstr>await &lt;expr&gt;</vt:lpstr>
      <vt:lpstr>await &lt;expr&gt;</vt:lpstr>
      <vt:lpstr>Awaitable: Better await_suspend</vt:lpstr>
      <vt:lpstr>Coroutine Frame &amp; Coroutine Promise</vt:lpstr>
      <vt:lpstr>Awaitable: Better await_suspend</vt:lpstr>
      <vt:lpstr>Awaitable: Better await_suspend</vt:lpstr>
      <vt:lpstr>Awaitable: Better await_suspend</vt:lpstr>
      <vt:lpstr>Awaitable: Better await_suspend</vt:lpstr>
      <vt:lpstr>await &lt;expr&gt;</vt:lpstr>
      <vt:lpstr>Coroutine Promise Requirements</vt:lpstr>
      <vt:lpstr>But, what about exceptions?</vt:lpstr>
      <vt:lpstr>PowerPoint Presentation</vt:lpstr>
      <vt:lpstr>PowerPoint Presentation</vt:lpstr>
      <vt:lpstr>2 x 2 x 2</vt:lpstr>
      <vt:lpstr>Coroutine Promise – Concept of an Output Stream</vt:lpstr>
      <vt:lpstr>N4134 dimension</vt:lpstr>
      <vt:lpstr>Async state machine</vt:lpstr>
      <vt:lpstr>Comparison with N4244</vt:lpstr>
      <vt:lpstr>N4134: Generic Abstraction</vt:lpstr>
      <vt:lpstr>N4134</vt:lpstr>
      <vt:lpstr>PowerPoint Presentation</vt:lpstr>
      <vt:lpstr>Coroutine Promise – Concept of an Output Stream</vt:lpstr>
      <vt:lpstr>Awaitable – Concept of the Future&lt;T,E&gt;</vt:lpstr>
      <vt:lpstr>Yeah, pretty, but what about perf?</vt:lpstr>
      <vt:lpstr>N4134: Design Objectives</vt:lpstr>
      <vt:lpstr>PowerPoint Presentation</vt:lpstr>
      <vt:lpstr>N4134: Layered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 Nishanov</dc:creator>
  <cp:lastModifiedBy>Gor Nishanov</cp:lastModifiedBy>
  <cp:revision>192</cp:revision>
  <dcterms:created xsi:type="dcterms:W3CDTF">2014-10-30T23:09:29Z</dcterms:created>
  <dcterms:modified xsi:type="dcterms:W3CDTF">2014-11-02T23:59:59Z</dcterms:modified>
</cp:coreProperties>
</file>