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326" r:id="rId2"/>
    <p:sldId id="272" r:id="rId3"/>
    <p:sldId id="267" r:id="rId4"/>
    <p:sldId id="309" r:id="rId5"/>
    <p:sldId id="310" r:id="rId6"/>
    <p:sldId id="308" r:id="rId7"/>
    <p:sldId id="274" r:id="rId8"/>
    <p:sldId id="264" r:id="rId9"/>
    <p:sldId id="273" r:id="rId10"/>
    <p:sldId id="276" r:id="rId11"/>
    <p:sldId id="277" r:id="rId12"/>
    <p:sldId id="279" r:id="rId13"/>
    <p:sldId id="280" r:id="rId14"/>
    <p:sldId id="283" r:id="rId15"/>
    <p:sldId id="282" r:id="rId16"/>
    <p:sldId id="284" r:id="rId17"/>
    <p:sldId id="285" r:id="rId18"/>
    <p:sldId id="261" r:id="rId19"/>
    <p:sldId id="299" r:id="rId20"/>
    <p:sldId id="265" r:id="rId21"/>
    <p:sldId id="257" r:id="rId22"/>
    <p:sldId id="259" r:id="rId23"/>
    <p:sldId id="320" r:id="rId24"/>
    <p:sldId id="328" r:id="rId25"/>
    <p:sldId id="316" r:id="rId26"/>
    <p:sldId id="318" r:id="rId27"/>
    <p:sldId id="262" r:id="rId28"/>
    <p:sldId id="300" r:id="rId29"/>
    <p:sldId id="269" r:id="rId30"/>
    <p:sldId id="307" r:id="rId31"/>
    <p:sldId id="321" r:id="rId32"/>
    <p:sldId id="298" r:id="rId33"/>
    <p:sldId id="287" r:id="rId34"/>
    <p:sldId id="286" r:id="rId35"/>
    <p:sldId id="312" r:id="rId36"/>
    <p:sldId id="289" r:id="rId37"/>
    <p:sldId id="288" r:id="rId38"/>
    <p:sldId id="295" r:id="rId39"/>
    <p:sldId id="327" r:id="rId40"/>
    <p:sldId id="313" r:id="rId41"/>
    <p:sldId id="290" r:id="rId42"/>
    <p:sldId id="292" r:id="rId43"/>
    <p:sldId id="293" r:id="rId44"/>
    <p:sldId id="294" r:id="rId45"/>
    <p:sldId id="301" r:id="rId46"/>
    <p:sldId id="303" r:id="rId47"/>
    <p:sldId id="304" r:id="rId48"/>
    <p:sldId id="305" r:id="rId49"/>
    <p:sldId id="306" r:id="rId50"/>
    <p:sldId id="322" r:id="rId51"/>
    <p:sldId id="323" r:id="rId52"/>
    <p:sldId id="324" r:id="rId53"/>
    <p:sldId id="319" r:id="rId54"/>
    <p:sldId id="315" r:id="rId55"/>
    <p:sldId id="291" r:id="rId56"/>
    <p:sldId id="296" r:id="rId57"/>
    <p:sldId id="268" r:id="rId58"/>
    <p:sldId id="275" r:id="rId59"/>
    <p:sldId id="256" r:id="rId60"/>
    <p:sldId id="271" r:id="rId61"/>
    <p:sldId id="260" r:id="rId62"/>
    <p:sldId id="258" r:id="rId63"/>
    <p:sldId id="270" r:id="rId6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44" autoAdjust="0"/>
  </p:normalViewPr>
  <p:slideViewPr>
    <p:cSldViewPr snapToGrid="0">
      <p:cViewPr varScale="1">
        <p:scale>
          <a:sx n="84" d="100"/>
          <a:sy n="84" d="100"/>
        </p:scale>
        <p:origin x="957" y="57"/>
      </p:cViewPr>
      <p:guideLst/>
    </p:cSldViewPr>
  </p:slideViewPr>
  <p:notesTextViewPr>
    <p:cViewPr>
      <p:scale>
        <a:sx n="1" d="1"/>
        <a:sy n="1" d="1"/>
      </p:scale>
      <p:origin x="0" y="0"/>
    </p:cViewPr>
  </p:notesTextViewPr>
  <p:sorterViewPr>
    <p:cViewPr>
      <p:scale>
        <a:sx n="70" d="100"/>
        <a:sy n="70" d="100"/>
      </p:scale>
      <p:origin x="0" y="-4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E6CE25EA-3C3F-46F5-A0AB-E2122DC3C3AE}" type="datetimeFigureOut">
              <a:rPr lang="en-US" smtClean="0"/>
              <a:t>11/13/2014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B5B8E18-F52D-4A53-BA22-BC8BBECDE48A}" type="slidenum">
              <a:rPr lang="en-US" smtClean="0"/>
              <a:t>‹#›</a:t>
            </a:fld>
            <a:endParaRPr lang="en-US"/>
          </a:p>
        </p:txBody>
      </p:sp>
    </p:spTree>
    <p:extLst>
      <p:ext uri="{BB962C8B-B14F-4D97-AF65-F5344CB8AC3E}">
        <p14:creationId xmlns:p14="http://schemas.microsoft.com/office/powerpoint/2010/main" val="271937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55C93514-F3EA-4DF1-B50F-E86238368428}" type="datetimeFigureOut">
              <a:rPr lang="en-US" smtClean="0"/>
              <a:t>11/13/2014</a:t>
            </a:fld>
            <a:endParaRPr lang="en-US"/>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92ECD545-06B1-4177-98AF-A3DFD8E81B81}" type="slidenum">
              <a:rPr lang="en-US" smtClean="0"/>
              <a:t>‹#›</a:t>
            </a:fld>
            <a:endParaRPr lang="en-US"/>
          </a:p>
        </p:txBody>
      </p:sp>
    </p:spTree>
    <p:extLst>
      <p:ext uri="{BB962C8B-B14F-4D97-AF65-F5344CB8AC3E}">
        <p14:creationId xmlns:p14="http://schemas.microsoft.com/office/powerpoint/2010/main" val="269108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a:t>
            </a:fld>
            <a:endParaRPr lang="en-US"/>
          </a:p>
        </p:txBody>
      </p:sp>
    </p:spTree>
    <p:extLst>
      <p:ext uri="{BB962C8B-B14F-4D97-AF65-F5344CB8AC3E}">
        <p14:creationId xmlns:p14="http://schemas.microsoft.com/office/powerpoint/2010/main" val="69506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11</a:t>
            </a:fld>
            <a:endParaRPr lang="en-US"/>
          </a:p>
        </p:txBody>
      </p:sp>
    </p:spTree>
    <p:extLst>
      <p:ext uri="{BB962C8B-B14F-4D97-AF65-F5344CB8AC3E}">
        <p14:creationId xmlns:p14="http://schemas.microsoft.com/office/powerpoint/2010/main" val="778660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12</a:t>
            </a:fld>
            <a:endParaRPr lang="en-US"/>
          </a:p>
        </p:txBody>
      </p:sp>
    </p:spTree>
    <p:extLst>
      <p:ext uri="{BB962C8B-B14F-4D97-AF65-F5344CB8AC3E}">
        <p14:creationId xmlns:p14="http://schemas.microsoft.com/office/powerpoint/2010/main" val="273238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18</a:t>
            </a:fld>
            <a:endParaRPr lang="en-US"/>
          </a:p>
        </p:txBody>
      </p:sp>
    </p:spTree>
    <p:extLst>
      <p:ext uri="{BB962C8B-B14F-4D97-AF65-F5344CB8AC3E}">
        <p14:creationId xmlns:p14="http://schemas.microsoft.com/office/powerpoint/2010/main" val="211637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23</a:t>
            </a:fld>
            <a:endParaRPr lang="en-US"/>
          </a:p>
        </p:txBody>
      </p:sp>
    </p:spTree>
    <p:extLst>
      <p:ext uri="{BB962C8B-B14F-4D97-AF65-F5344CB8AC3E}">
        <p14:creationId xmlns:p14="http://schemas.microsoft.com/office/powerpoint/2010/main" val="73016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28</a:t>
            </a:fld>
            <a:endParaRPr lang="en-US"/>
          </a:p>
        </p:txBody>
      </p:sp>
    </p:spTree>
    <p:extLst>
      <p:ext uri="{BB962C8B-B14F-4D97-AF65-F5344CB8AC3E}">
        <p14:creationId xmlns:p14="http://schemas.microsoft.com/office/powerpoint/2010/main" val="383145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31</a:t>
            </a:fld>
            <a:endParaRPr lang="en-US"/>
          </a:p>
        </p:txBody>
      </p:sp>
    </p:spTree>
    <p:extLst>
      <p:ext uri="{BB962C8B-B14F-4D97-AF65-F5344CB8AC3E}">
        <p14:creationId xmlns:p14="http://schemas.microsoft.com/office/powerpoint/2010/main" val="506741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38</a:t>
            </a:fld>
            <a:endParaRPr lang="en-US"/>
          </a:p>
        </p:txBody>
      </p:sp>
    </p:spTree>
    <p:extLst>
      <p:ext uri="{BB962C8B-B14F-4D97-AF65-F5344CB8AC3E}">
        <p14:creationId xmlns:p14="http://schemas.microsoft.com/office/powerpoint/2010/main" val="290053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40</a:t>
            </a:fld>
            <a:endParaRPr lang="en-US"/>
          </a:p>
        </p:txBody>
      </p:sp>
    </p:spTree>
    <p:extLst>
      <p:ext uri="{BB962C8B-B14F-4D97-AF65-F5344CB8AC3E}">
        <p14:creationId xmlns:p14="http://schemas.microsoft.com/office/powerpoint/2010/main" val="423661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52</a:t>
            </a:fld>
            <a:endParaRPr lang="en-US"/>
          </a:p>
        </p:txBody>
      </p:sp>
    </p:spTree>
    <p:extLst>
      <p:ext uri="{BB962C8B-B14F-4D97-AF65-F5344CB8AC3E}">
        <p14:creationId xmlns:p14="http://schemas.microsoft.com/office/powerpoint/2010/main" val="250049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54</a:t>
            </a:fld>
            <a:endParaRPr lang="en-US"/>
          </a:p>
        </p:txBody>
      </p:sp>
    </p:spTree>
    <p:extLst>
      <p:ext uri="{BB962C8B-B14F-4D97-AF65-F5344CB8AC3E}">
        <p14:creationId xmlns:p14="http://schemas.microsoft.com/office/powerpoint/2010/main" val="45619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2</a:t>
            </a:fld>
            <a:endParaRPr lang="en-US"/>
          </a:p>
        </p:txBody>
      </p:sp>
    </p:spTree>
    <p:extLst>
      <p:ext uri="{BB962C8B-B14F-4D97-AF65-F5344CB8AC3E}">
        <p14:creationId xmlns:p14="http://schemas.microsoft.com/office/powerpoint/2010/main" val="3992336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58</a:t>
            </a:fld>
            <a:endParaRPr lang="en-US"/>
          </a:p>
        </p:txBody>
      </p:sp>
    </p:spTree>
    <p:extLst>
      <p:ext uri="{BB962C8B-B14F-4D97-AF65-F5344CB8AC3E}">
        <p14:creationId xmlns:p14="http://schemas.microsoft.com/office/powerpoint/2010/main" val="351518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60</a:t>
            </a:fld>
            <a:endParaRPr lang="en-US"/>
          </a:p>
        </p:txBody>
      </p:sp>
    </p:spTree>
    <p:extLst>
      <p:ext uri="{BB962C8B-B14F-4D97-AF65-F5344CB8AC3E}">
        <p14:creationId xmlns:p14="http://schemas.microsoft.com/office/powerpoint/2010/main" val="347748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3</a:t>
            </a:fld>
            <a:endParaRPr lang="en-US"/>
          </a:p>
        </p:txBody>
      </p:sp>
    </p:spTree>
    <p:extLst>
      <p:ext uri="{BB962C8B-B14F-4D97-AF65-F5344CB8AC3E}">
        <p14:creationId xmlns:p14="http://schemas.microsoft.com/office/powerpoint/2010/main" val="296129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4</a:t>
            </a:fld>
            <a:endParaRPr lang="en-US"/>
          </a:p>
        </p:txBody>
      </p:sp>
    </p:spTree>
    <p:extLst>
      <p:ext uri="{BB962C8B-B14F-4D97-AF65-F5344CB8AC3E}">
        <p14:creationId xmlns:p14="http://schemas.microsoft.com/office/powerpoint/2010/main" val="245706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5</a:t>
            </a:fld>
            <a:endParaRPr lang="en-US"/>
          </a:p>
        </p:txBody>
      </p:sp>
    </p:spTree>
    <p:extLst>
      <p:ext uri="{BB962C8B-B14F-4D97-AF65-F5344CB8AC3E}">
        <p14:creationId xmlns:p14="http://schemas.microsoft.com/office/powerpoint/2010/main" val="223887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7</a:t>
            </a:fld>
            <a:endParaRPr lang="en-US"/>
          </a:p>
        </p:txBody>
      </p:sp>
    </p:spTree>
    <p:extLst>
      <p:ext uri="{BB962C8B-B14F-4D97-AF65-F5344CB8AC3E}">
        <p14:creationId xmlns:p14="http://schemas.microsoft.com/office/powerpoint/2010/main" val="60854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8</a:t>
            </a:fld>
            <a:endParaRPr lang="en-US"/>
          </a:p>
        </p:txBody>
      </p:sp>
    </p:spTree>
    <p:extLst>
      <p:ext uri="{BB962C8B-B14F-4D97-AF65-F5344CB8AC3E}">
        <p14:creationId xmlns:p14="http://schemas.microsoft.com/office/powerpoint/2010/main" val="179816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9</a:t>
            </a:fld>
            <a:endParaRPr lang="en-US"/>
          </a:p>
        </p:txBody>
      </p:sp>
    </p:spTree>
    <p:extLst>
      <p:ext uri="{BB962C8B-B14F-4D97-AF65-F5344CB8AC3E}">
        <p14:creationId xmlns:p14="http://schemas.microsoft.com/office/powerpoint/2010/main" val="376148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71813" y="876300"/>
            <a:ext cx="3152775" cy="23653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D545-06B1-4177-98AF-A3DFD8E81B81}" type="slidenum">
              <a:rPr lang="en-US" smtClean="0"/>
              <a:t>10</a:t>
            </a:fld>
            <a:endParaRPr lang="en-US"/>
          </a:p>
        </p:txBody>
      </p:sp>
    </p:spTree>
    <p:extLst>
      <p:ext uri="{BB962C8B-B14F-4D97-AF65-F5344CB8AC3E}">
        <p14:creationId xmlns:p14="http://schemas.microsoft.com/office/powerpoint/2010/main" val="135812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87362C-52D2-43E1-850C-D6D32181CBBE}"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41878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F0D50-93FA-4E71-9A28-AF54023375A6}"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0425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E1383C-4B4B-4F8E-B00D-97A6A06C6BED}"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2643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4B382-F72E-4FBB-940D-2E06EBA61BA1}"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14813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00861-5FBF-4A20-923D-277DCB4FE217}"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188936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D4189-DF68-4CF6-B953-8F669EC13B53}"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86417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7F838E-AD08-4AC7-BF6C-60F0C8B2224B}" type="datetime1">
              <a:rPr lang="en-US" smtClean="0"/>
              <a:t>11/13/2014</a:t>
            </a:fld>
            <a:endParaRPr lang="en-US"/>
          </a:p>
        </p:txBody>
      </p:sp>
      <p:sp>
        <p:nvSpPr>
          <p:cNvPr id="8" name="Footer Placeholder 7"/>
          <p:cNvSpPr>
            <a:spLocks noGrp="1"/>
          </p:cNvSpPr>
          <p:nvPr>
            <p:ph type="ftr" sz="quarter" idx="11"/>
          </p:nvPr>
        </p:nvSpPr>
        <p:spPr/>
        <p:txBody>
          <a:bodyPr/>
          <a:lstStyle/>
          <a:p>
            <a:r>
              <a:rPr lang="en-US" smtClean="0"/>
              <a:t>Urbana 2014 • N4134 await 2.0 (short deck)</a:t>
            </a:r>
            <a:endParaRPr lang="en-US"/>
          </a:p>
        </p:txBody>
      </p:sp>
      <p:sp>
        <p:nvSpPr>
          <p:cNvPr id="9" name="Slide Number Placeholder 8"/>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89503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4EE78B-C8FB-41C2-AE85-B1D030FF3582}"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5753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59652-5EA4-4BCD-A450-7510EA9C7DB7}" type="datetime1">
              <a:rPr lang="en-US" smtClean="0"/>
              <a:t>11/13/2014</a:t>
            </a:fld>
            <a:endParaRPr lang="en-US"/>
          </a:p>
        </p:txBody>
      </p:sp>
      <p:sp>
        <p:nvSpPr>
          <p:cNvPr id="3" name="Footer Placeholder 2"/>
          <p:cNvSpPr>
            <a:spLocks noGrp="1"/>
          </p:cNvSpPr>
          <p:nvPr>
            <p:ph type="ftr" sz="quarter" idx="11"/>
          </p:nvPr>
        </p:nvSpPr>
        <p:spPr/>
        <p:txBody>
          <a:bodyPr/>
          <a:lstStyle/>
          <a:p>
            <a:r>
              <a:rPr lang="en-US" smtClean="0"/>
              <a:t>Urbana 2014 • N4134 await 2.0 (short deck)</a:t>
            </a:r>
            <a:endParaRPr lang="en-US"/>
          </a:p>
        </p:txBody>
      </p:sp>
      <p:sp>
        <p:nvSpPr>
          <p:cNvPr id="4" name="Slide Number Placeholder 3"/>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0657474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750D8-9D6A-41B7-B95D-D14214D6DCEA}"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241263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77851-BA8D-4670-B0BC-5F0BD3216244}"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a:t>
            </a:fld>
            <a:endParaRPr lang="en-US"/>
          </a:p>
        </p:txBody>
      </p:sp>
    </p:spTree>
    <p:extLst>
      <p:ext uri="{BB962C8B-B14F-4D97-AF65-F5344CB8AC3E}">
        <p14:creationId xmlns:p14="http://schemas.microsoft.com/office/powerpoint/2010/main" val="350782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46839-5CA4-42C5-A288-721A0C0D1233}" type="datetime1">
              <a:rPr lang="en-US" smtClean="0"/>
              <a:t>11/13/2014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Urbana 2014 • N4134 await 2.0 (short deck)</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2B47A-AB8C-4425-BBE2-2EEFC41D3BFC}" type="slidenum">
              <a:rPr lang="en-US" smtClean="0"/>
              <a:t>‹#›</a:t>
            </a:fld>
            <a:endParaRPr lang="en-US"/>
          </a:p>
        </p:txBody>
      </p:sp>
    </p:spTree>
    <p:extLst>
      <p:ext uri="{BB962C8B-B14F-4D97-AF65-F5344CB8AC3E}">
        <p14:creationId xmlns:p14="http://schemas.microsoft.com/office/powerpoint/2010/main" val="10380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82" y="-191001"/>
            <a:ext cx="7886700" cy="1325563"/>
          </a:xfrm>
        </p:spPr>
        <p:txBody>
          <a:bodyPr/>
          <a:lstStyle/>
          <a:p>
            <a:r>
              <a:rPr lang="en-US" dirty="0" smtClean="0"/>
              <a:t>Threads, Fibers and Coroutines</a:t>
            </a:r>
            <a:endParaRPr lang="en-US" dirty="0"/>
          </a:p>
        </p:txBody>
      </p:sp>
      <p:sp>
        <p:nvSpPr>
          <p:cNvPr id="3" name="Content Placeholder 2"/>
          <p:cNvSpPr>
            <a:spLocks noGrp="1"/>
          </p:cNvSpPr>
          <p:nvPr>
            <p:ph idx="1"/>
          </p:nvPr>
        </p:nvSpPr>
        <p:spPr>
          <a:xfrm>
            <a:off x="628650" y="983916"/>
            <a:ext cx="7886700" cy="5193047"/>
          </a:xfrm>
        </p:spPr>
        <p:txBody>
          <a:bodyPr>
            <a:normAutofit fontScale="85000" lnSpcReduction="10000"/>
          </a:bodyPr>
          <a:lstStyle/>
          <a:p>
            <a:r>
              <a:rPr lang="en-US" dirty="0" smtClean="0"/>
              <a:t>Thread</a:t>
            </a:r>
          </a:p>
          <a:p>
            <a:pPr lvl="1"/>
            <a:r>
              <a:rPr lang="en-US" dirty="0" smtClean="0"/>
              <a:t>State: User-mode stack + kernel mode stack + context</a:t>
            </a:r>
          </a:p>
          <a:p>
            <a:pPr lvl="1"/>
            <a:r>
              <a:rPr lang="en-US" dirty="0" smtClean="0"/>
              <a:t>Run by an OS scheduler</a:t>
            </a:r>
          </a:p>
          <a:p>
            <a:pPr lvl="1"/>
            <a:r>
              <a:rPr lang="en-US" dirty="0" smtClean="0"/>
              <a:t>Unit of suspension: entire thread, CPU is free to run something else</a:t>
            </a:r>
          </a:p>
          <a:p>
            <a:pPr lvl="1"/>
            <a:r>
              <a:rPr lang="en-US" dirty="0" smtClean="0"/>
              <a:t>Context: ~ entire register file +</a:t>
            </a:r>
          </a:p>
          <a:p>
            <a:r>
              <a:rPr lang="en-US" dirty="0" smtClean="0"/>
              <a:t>Fiber (aka User-Mode-Scheduled-Thread, stackful </a:t>
            </a:r>
            <a:r>
              <a:rPr lang="en-US" dirty="0" err="1" smtClean="0"/>
              <a:t>coro</a:t>
            </a:r>
            <a:r>
              <a:rPr lang="en-US" dirty="0" smtClean="0"/>
              <a:t>)</a:t>
            </a:r>
          </a:p>
          <a:p>
            <a:pPr lvl="1"/>
            <a:r>
              <a:rPr lang="en-US" dirty="0" smtClean="0"/>
              <a:t>State: User-mode stack + Context</a:t>
            </a:r>
          </a:p>
          <a:p>
            <a:pPr lvl="1"/>
            <a:r>
              <a:rPr lang="en-US" dirty="0" smtClean="0"/>
              <a:t>Run by some thread</a:t>
            </a:r>
          </a:p>
          <a:p>
            <a:pPr lvl="1"/>
            <a:r>
              <a:rPr lang="en-US" dirty="0" smtClean="0"/>
              <a:t>Unit of suspension: fiber, underlying thread is free to run</a:t>
            </a:r>
          </a:p>
          <a:p>
            <a:pPr lvl="1"/>
            <a:r>
              <a:rPr lang="en-US" dirty="0" smtClean="0"/>
              <a:t>Context: ABI mandated non-volatile </a:t>
            </a:r>
            <a:r>
              <a:rPr lang="en-US" dirty="0" err="1" smtClean="0"/>
              <a:t>regs</a:t>
            </a:r>
            <a:r>
              <a:rPr lang="en-US" dirty="0" smtClean="0"/>
              <a:t> +</a:t>
            </a:r>
          </a:p>
          <a:p>
            <a:r>
              <a:rPr lang="en-US" dirty="0" smtClean="0"/>
              <a:t>Coroutine (Stackless)</a:t>
            </a:r>
          </a:p>
          <a:p>
            <a:pPr lvl="1"/>
            <a:r>
              <a:rPr lang="en-US" dirty="0" smtClean="0"/>
              <a:t>State: Local variables + Context</a:t>
            </a:r>
          </a:p>
          <a:p>
            <a:pPr lvl="1"/>
            <a:r>
              <a:rPr lang="en-US" dirty="0" smtClean="0"/>
              <a:t>Run by some thread or fiber</a:t>
            </a:r>
          </a:p>
          <a:p>
            <a:pPr lvl="1"/>
            <a:r>
              <a:rPr lang="en-US" dirty="0" smtClean="0"/>
              <a:t>Unit of suspension: coroutine, underlying thread/fiber is free to run</a:t>
            </a:r>
          </a:p>
          <a:p>
            <a:pPr lvl="1"/>
            <a:r>
              <a:rPr lang="en-US" dirty="0" smtClean="0"/>
              <a:t>Context: ~ 4 bytes +</a:t>
            </a:r>
          </a:p>
          <a:p>
            <a:pPr lvl="1"/>
            <a:endParaRPr lang="en-US" dirty="0" smtClean="0"/>
          </a:p>
          <a:p>
            <a:endParaRPr lang="en-US" dirty="0"/>
          </a:p>
        </p:txBody>
      </p:sp>
      <p:sp>
        <p:nvSpPr>
          <p:cNvPr id="4" name="Date Placeholder 3"/>
          <p:cNvSpPr>
            <a:spLocks noGrp="1"/>
          </p:cNvSpPr>
          <p:nvPr>
            <p:ph type="dt" sz="half" idx="10"/>
          </p:nvPr>
        </p:nvSpPr>
        <p:spPr/>
        <p:txBody>
          <a:bodyPr/>
          <a:lstStyle/>
          <a:p>
            <a:fld id="{7AD359C4-B7F7-419B-8C41-C7E3508AC13B}" type="datetime1">
              <a:rPr lang="en-US" smtClean="0"/>
              <a:t>11/13/2014</a:t>
            </a:fld>
            <a:endParaRPr lang="en-US"/>
          </a:p>
        </p:txBody>
      </p:sp>
      <p:sp>
        <p:nvSpPr>
          <p:cNvPr id="5" name="Footer Placeholder 4"/>
          <p:cNvSpPr>
            <a:spLocks noGrp="1"/>
          </p:cNvSpPr>
          <p:nvPr>
            <p:ph type="ftr" sz="quarter" idx="11"/>
          </p:nvPr>
        </p:nvSpPr>
        <p:spPr/>
        <p:txBody>
          <a:bodyPr/>
          <a:lstStyle/>
          <a:p>
            <a:r>
              <a:rPr lang="en-US" dirty="0"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a:t>
            </a:fld>
            <a:endParaRPr lang="en-US"/>
          </a:p>
        </p:txBody>
      </p:sp>
      <p:sp>
        <p:nvSpPr>
          <p:cNvPr id="7" name="TextBox 6"/>
          <p:cNvSpPr txBox="1"/>
          <p:nvPr/>
        </p:nvSpPr>
        <p:spPr>
          <a:xfrm>
            <a:off x="7783043" y="2618251"/>
            <a:ext cx="801823" cy="369332"/>
          </a:xfrm>
          <a:prstGeom prst="rect">
            <a:avLst/>
          </a:prstGeom>
          <a:noFill/>
        </p:spPr>
        <p:txBody>
          <a:bodyPr wrap="none" rtlCol="0">
            <a:spAutoFit/>
          </a:bodyPr>
          <a:lstStyle/>
          <a:p>
            <a:r>
              <a:rPr lang="en-US" dirty="0" smtClean="0"/>
              <a:t>N3985</a:t>
            </a:r>
            <a:endParaRPr lang="en-US" dirty="0"/>
          </a:p>
        </p:txBody>
      </p:sp>
      <p:sp>
        <p:nvSpPr>
          <p:cNvPr id="9" name="TextBox 8"/>
          <p:cNvSpPr txBox="1"/>
          <p:nvPr/>
        </p:nvSpPr>
        <p:spPr>
          <a:xfrm>
            <a:off x="3561810" y="4269093"/>
            <a:ext cx="1529586" cy="369332"/>
          </a:xfrm>
          <a:prstGeom prst="rect">
            <a:avLst/>
          </a:prstGeom>
          <a:noFill/>
        </p:spPr>
        <p:txBody>
          <a:bodyPr wrap="none" rtlCol="0">
            <a:spAutoFit/>
          </a:bodyPr>
          <a:lstStyle/>
          <a:p>
            <a:r>
              <a:rPr lang="en-US" dirty="0" smtClean="0"/>
              <a:t>N4134, N4244</a:t>
            </a:r>
            <a:endParaRPr lang="en-US" dirty="0"/>
          </a:p>
        </p:txBody>
      </p:sp>
    </p:spTree>
    <p:extLst>
      <p:ext uri="{BB962C8B-B14F-4D97-AF65-F5344CB8AC3E}">
        <p14:creationId xmlns:p14="http://schemas.microsoft.com/office/powerpoint/2010/main" val="354848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Hand-crafted async state machine (3/3)</a:t>
            </a:r>
            <a:endParaRPr lang="en-US" dirty="0"/>
          </a:p>
        </p:txBody>
      </p:sp>
      <p:sp>
        <p:nvSpPr>
          <p:cNvPr id="4" name="Date Placeholder 3"/>
          <p:cNvSpPr>
            <a:spLocks noGrp="1"/>
          </p:cNvSpPr>
          <p:nvPr>
            <p:ph type="dt" sz="half" idx="10"/>
          </p:nvPr>
        </p:nvSpPr>
        <p:spPr/>
        <p:txBody>
          <a:bodyPr/>
          <a:lstStyle/>
          <a:p>
            <a:fld id="{C7ED48C7-B5D7-4728-8406-2FEE65B83988}"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10</a:t>
            </a:fld>
            <a:endParaRPr lang="en-US"/>
          </a:p>
        </p:txBody>
      </p:sp>
      <p:sp>
        <p:nvSpPr>
          <p:cNvPr id="7" name="Rectangle 6"/>
          <p:cNvSpPr/>
          <p:nvPr/>
        </p:nvSpPr>
        <p:spPr>
          <a:xfrm>
            <a:off x="628650" y="980722"/>
            <a:ext cx="8518358" cy="507831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tcp_reader::</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a:t>
            </a:r>
            <a:r>
              <a:rPr lang="en-US" dirty="0" err="1" smtClean="0">
                <a:solidFill>
                  <a:srgbClr val="000000"/>
                </a:solidFill>
                <a:highlight>
                  <a:srgbClr val="FFFFFF"/>
                </a:highlight>
                <a:latin typeface="Consolas" panose="020B0609020204030204" pitchFamily="49" charset="0"/>
              </a:rPr>
              <a:t>OnError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&lt;= </a:t>
            </a:r>
            <a:r>
              <a:rPr lang="en-US" dirty="0" smtClean="0">
                <a:solidFill>
                  <a:srgbClr val="000000"/>
                </a:solidFill>
                <a:highlight>
                  <a:srgbClr val="FFFFFF"/>
                </a:highlight>
                <a:latin typeface="Consolas" panose="020B0609020204030204" pitchFamily="49" charset="0"/>
              </a:rPr>
              <a:t>0 || bytesRead == 0)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OnComplete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bytesRead);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a:solidFill>
                  <a:srgbClr val="000000"/>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&lt;tcp_reader&gt;(</a:t>
            </a:r>
            <a:r>
              <a:rPr lang="en-US" dirty="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done.set_exception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make_exception_ptr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a:solidFill>
                  <a:srgbClr val="000000"/>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&lt;tcp_reader&gt;(</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done.set_value</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42461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Rewritten as N4134 Coroutine</a:t>
            </a:r>
            <a:endParaRPr lang="en-US" dirty="0"/>
          </a:p>
        </p:txBody>
      </p:sp>
      <p:sp>
        <p:nvSpPr>
          <p:cNvPr id="4" name="Date Placeholder 3"/>
          <p:cNvSpPr>
            <a:spLocks noGrp="1"/>
          </p:cNvSpPr>
          <p:nvPr>
            <p:ph type="dt" sz="half" idx="10"/>
          </p:nvPr>
        </p:nvSpPr>
        <p:spPr/>
        <p:txBody>
          <a:bodyPr/>
          <a:lstStyle/>
          <a:p>
            <a:fld id="{A00E98B8-49AF-41CA-BDBB-76524E81A10E}"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11</a:t>
            </a:fld>
            <a:endParaRPr lang="en-US"/>
          </a:p>
        </p:txBody>
      </p:sp>
      <p:sp>
        <p:nvSpPr>
          <p:cNvPr id="3" name="Rectangle 2"/>
          <p:cNvSpPr/>
          <p:nvPr/>
        </p:nvSpPr>
        <p:spPr>
          <a:xfrm>
            <a:off x="780716" y="1518143"/>
            <a:ext cx="8085221" cy="3693319"/>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(total &lt;= 0 || bytesRead == 0)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r>
              <a:rPr lang="en-US" dirty="0" smtClean="0">
                <a:solidFill>
                  <a:srgbClr val="000000"/>
                </a:solidFill>
                <a:highlight>
                  <a:srgbClr val="FFFFFF"/>
                </a:highlight>
                <a:latin typeface="Consolas" panose="020B0609020204030204" pitchFamily="49" charset="0"/>
              </a:rPr>
              <a:t>() { cout &lt;&lt; tcp_reader(1000 </a:t>
            </a:r>
            <a:r>
              <a:rPr lang="en-US" dirty="0">
                <a:solidFill>
                  <a:srgbClr val="000000"/>
                </a:solidFill>
                <a:highlight>
                  <a:srgbClr val="FFFFFF"/>
                </a:highlight>
                <a:latin typeface="Consolas" panose="020B0609020204030204" pitchFamily="49" charset="0"/>
              </a:rPr>
              <a:t>* 1000 * 1000).get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6043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a:t>Reminder what it looked before</a:t>
            </a:r>
          </a:p>
        </p:txBody>
      </p:sp>
      <p:sp>
        <p:nvSpPr>
          <p:cNvPr id="4" name="Date Placeholder 3"/>
          <p:cNvSpPr>
            <a:spLocks noGrp="1"/>
          </p:cNvSpPr>
          <p:nvPr>
            <p:ph type="dt" sz="half" idx="10"/>
          </p:nvPr>
        </p:nvSpPr>
        <p:spPr/>
        <p:txBody>
          <a:bodyPr/>
          <a:lstStyle/>
          <a:p>
            <a:fld id="{C38F9843-F70F-46DC-9D91-8163377CEE83}"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12</a:t>
            </a:fld>
            <a:endParaRPr lang="en-US"/>
          </a:p>
        </p:txBody>
      </p:sp>
      <p:sp>
        <p:nvSpPr>
          <p:cNvPr id="8" name="Rectangle 7"/>
          <p:cNvSpPr/>
          <p:nvPr/>
        </p:nvSpPr>
        <p:spPr>
          <a:xfrm>
            <a:off x="860923" y="918046"/>
            <a:ext cx="8416758" cy="4801314"/>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tcp_reader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Tcp::Connection conn;</a:t>
            </a:r>
          </a:p>
          <a:p>
            <a:r>
              <a:rPr lang="en-US" dirty="0" smtClean="0">
                <a:solidFill>
                  <a:srgbClr val="000000"/>
                </a:solidFill>
                <a:highlight>
                  <a:srgbClr val="FFFFFF"/>
                </a:highlight>
                <a:latin typeface="Consolas" panose="020B0609020204030204" pitchFamily="49" charset="0"/>
              </a:rPr>
              <a:t>    promise&lt;</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done;</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explicit </a:t>
            </a:r>
            <a:r>
              <a:rPr lang="en-US" dirty="0" smtClean="0">
                <a:solidFill>
                  <a:srgbClr val="000000"/>
                </a:solidFill>
                <a:highlight>
                  <a:srgbClr val="FFFFFF"/>
                </a:highlight>
                <a:latin typeface="Consolas" panose="020B0609020204030204" pitchFamily="49" charset="0"/>
              </a:rPr>
              <a:t>tcp_reader(</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total(total)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Tcp::Connection </a:t>
            </a:r>
            <a:r>
              <a:rPr lang="en-US" dirty="0" err="1">
                <a:solidFill>
                  <a:srgbClr val="000000"/>
                </a:solidFill>
                <a:highlight>
                  <a:srgbClr val="FFFFFF"/>
                </a:highlight>
                <a:latin typeface="Consolas" panose="020B0609020204030204" pitchFamily="49" charset="0"/>
              </a:rPr>
              <a:t>newCon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future&lt;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start(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smtClean="0">
                <a:solidFill>
                  <a:srgbClr val="000000"/>
                </a:solidFill>
                <a:highlight>
                  <a:srgbClr val="FFFFFF"/>
                </a:highlight>
                <a:latin typeface="Consolas" panose="020B0609020204030204" pitchFamily="49" charset="0"/>
              </a:rPr>
              <a:t>};</a:t>
            </a:r>
          </a:p>
        </p:txBody>
      </p:sp>
      <p:sp>
        <p:nvSpPr>
          <p:cNvPr id="9" name="Rectangle 8"/>
          <p:cNvSpPr/>
          <p:nvPr/>
        </p:nvSpPr>
        <p:spPr>
          <a:xfrm>
            <a:off x="806780" y="5851141"/>
            <a:ext cx="8155405"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 </a:t>
            </a:r>
            <a:r>
              <a:rPr lang="en-US" dirty="0" smtClean="0">
                <a:solidFill>
                  <a:srgbClr val="000000"/>
                </a:solidFill>
                <a:highlight>
                  <a:srgbClr val="FFFFFF"/>
                </a:highlight>
                <a:latin typeface="Consolas" panose="020B0609020204030204" pitchFamily="49" charset="0"/>
              </a:rPr>
              <a:t>{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cout &lt;&lt; tcp_reader</a:t>
            </a:r>
            <a:r>
              <a:rPr lang="en-US" dirty="0">
                <a:solidFill>
                  <a:srgbClr val="000000"/>
                </a:solidFill>
                <a:highlight>
                  <a:srgbClr val="FFFFFF"/>
                </a:highlight>
                <a:latin typeface="Consolas" panose="020B0609020204030204" pitchFamily="49" charset="0"/>
              </a:rPr>
              <a:t>::start(1000 * 1000 * 1000</a:t>
            </a:r>
            <a:r>
              <a:rPr lang="en-US" dirty="0" smtClean="0">
                <a:solidFill>
                  <a:srgbClr val="000000"/>
                </a:solidFill>
                <a:highlight>
                  <a:srgbClr val="FFFFFF"/>
                </a:highlight>
                <a:latin typeface="Consolas" panose="020B0609020204030204" pitchFamily="49" charset="0"/>
              </a:rPr>
              <a:t>).get(); }</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3118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469" y="44292"/>
            <a:ext cx="7886700" cy="886158"/>
          </a:xfrm>
        </p:spPr>
        <p:txBody>
          <a:bodyPr/>
          <a:lstStyle/>
          <a:p>
            <a:r>
              <a:rPr lang="en-US" dirty="0" smtClean="0"/>
              <a:t>Yeah, pretty, but what about </a:t>
            </a:r>
            <a:r>
              <a:rPr lang="en-US" dirty="0" err="1" smtClean="0"/>
              <a:t>perf</a:t>
            </a:r>
            <a:r>
              <a:rPr lang="en-US" dirty="0" smtClean="0"/>
              <a:t>?</a:t>
            </a:r>
            <a:endParaRPr lang="en-US" dirty="0"/>
          </a:p>
        </p:txBody>
      </p:sp>
      <p:sp>
        <p:nvSpPr>
          <p:cNvPr id="5" name="Date Placeholder 4"/>
          <p:cNvSpPr>
            <a:spLocks noGrp="1"/>
          </p:cNvSpPr>
          <p:nvPr>
            <p:ph type="dt" sz="half" idx="10"/>
          </p:nvPr>
        </p:nvSpPr>
        <p:spPr/>
        <p:txBody>
          <a:bodyPr/>
          <a:lstStyle/>
          <a:p>
            <a:fld id="{6103298D-12BA-4A25-B8E7-5A10C25D9808}"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13</a:t>
            </a:fld>
            <a:endParaRPr lang="en-US"/>
          </a:p>
        </p:txBody>
      </p:sp>
    </p:spTree>
    <p:extLst>
      <p:ext uri="{BB962C8B-B14F-4D97-AF65-F5344CB8AC3E}">
        <p14:creationId xmlns:p14="http://schemas.microsoft.com/office/powerpoint/2010/main" val="3574897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368"/>
            <a:ext cx="7886700" cy="827337"/>
          </a:xfrm>
        </p:spPr>
        <p:txBody>
          <a:bodyPr/>
          <a:lstStyle/>
          <a:p>
            <a:r>
              <a:rPr lang="en-US" dirty="0"/>
              <a:t>Yeah, pretty, but what about </a:t>
            </a:r>
            <a:r>
              <a:rPr lang="en-US" dirty="0" err="1"/>
              <a:t>perf</a:t>
            </a:r>
            <a:r>
              <a:rPr lang="en-US" dirty="0"/>
              <a:t>?</a:t>
            </a:r>
          </a:p>
        </p:txBody>
      </p:sp>
      <p:sp>
        <p:nvSpPr>
          <p:cNvPr id="5" name="Date Placeholder 4"/>
          <p:cNvSpPr>
            <a:spLocks noGrp="1"/>
          </p:cNvSpPr>
          <p:nvPr>
            <p:ph type="dt" sz="half" idx="10"/>
          </p:nvPr>
        </p:nvSpPr>
        <p:spPr/>
        <p:txBody>
          <a:bodyPr/>
          <a:lstStyle/>
          <a:p>
            <a:fld id="{7367E0C1-B481-4C44-B943-C25DBCD4E8C0}"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13873011"/>
              </p:ext>
            </p:extLst>
          </p:nvPr>
        </p:nvGraphicFramePr>
        <p:xfrm>
          <a:off x="1411702" y="1608824"/>
          <a:ext cx="6555876" cy="3845492"/>
        </p:xfrm>
        <a:graphic>
          <a:graphicData uri="http://schemas.openxmlformats.org/drawingml/2006/table">
            <a:tbl>
              <a:tblPr>
                <a:tableStyleId>{8799B23B-EC83-4686-B30A-512413B5E67A}</a:tableStyleId>
              </a:tblPr>
              <a:tblGrid>
                <a:gridCol w="2185292"/>
                <a:gridCol w="2185292"/>
                <a:gridCol w="2185292"/>
              </a:tblGrid>
              <a:tr h="598500">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368418">
                <a:tc>
                  <a:txBody>
                    <a:bodyPr/>
                    <a:lstStyle/>
                    <a:p>
                      <a:pPr algn="ctr" fontAlgn="b"/>
                      <a:r>
                        <a:rPr lang="en-US" sz="2400" u="none" strike="noStrike" dirty="0" smtClean="0">
                          <a:effectLst/>
                        </a:rPr>
                        <a:t>Mbps</a:t>
                      </a:r>
                    </a:p>
                    <a:p>
                      <a:pPr algn="ctr" fontAlgn="b"/>
                      <a:r>
                        <a:rPr lang="en-US" sz="2400" u="none" strike="noStrike" dirty="0" smtClean="0">
                          <a:effectLst/>
                        </a:rPr>
                        <a:t>(5 runs average)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r>
              <a:tr h="1126171">
                <a:tc>
                  <a:txBody>
                    <a:bodyPr/>
                    <a:lstStyle/>
                    <a:p>
                      <a:pPr algn="ctr" fontAlgn="b"/>
                      <a:r>
                        <a:rPr lang="en-US" sz="2400" u="none" strike="noStrike" dirty="0" smtClean="0">
                          <a:effectLst/>
                        </a:rPr>
                        <a:t>Binary</a:t>
                      </a:r>
                      <a:r>
                        <a:rPr lang="en-US" sz="2400" u="none" strike="noStrike" baseline="0" dirty="0" smtClean="0">
                          <a:effectLst/>
                        </a:rPr>
                        <a:t> </a:t>
                      </a:r>
                      <a:r>
                        <a:rPr lang="en-US" sz="2400" u="none" strike="noStrike" dirty="0" smtClean="0">
                          <a:effectLst/>
                        </a:rPr>
                        <a:t>size</a:t>
                      </a:r>
                    </a:p>
                    <a:p>
                      <a:pPr algn="ctr" fontAlgn="b"/>
                      <a:r>
                        <a:rPr lang="en-US" sz="2400" b="0" i="0" u="none" strike="noStrike" dirty="0" smtClean="0">
                          <a:solidFill>
                            <a:srgbClr val="000000"/>
                          </a:solidFill>
                          <a:effectLst/>
                          <a:latin typeface="Calibri" panose="020F0502020204030204" pitchFamily="34" charset="0"/>
                        </a:rPr>
                        <a:t>(bytes)</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B050"/>
                        </a:solidFill>
                        <a:effectLst/>
                        <a:latin typeface="Calibri" panose="020F0502020204030204" pitchFamily="34" charset="0"/>
                      </a:endParaRPr>
                    </a:p>
                  </a:txBody>
                  <a:tcPr marL="4763" marR="4763" marT="4763" marB="0" anchor="ctr"/>
                </a:tc>
              </a:tr>
              <a:tr h="752403">
                <a:tc>
                  <a:txBody>
                    <a:bodyPr/>
                    <a:lstStyle/>
                    <a:p>
                      <a:pPr algn="ctr" fontAlgn="b"/>
                      <a:r>
                        <a:rPr lang="en-US" sz="2400" u="none" strike="noStrike">
                          <a:effectLst/>
                        </a:rPr>
                        <a:t>allocations</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endParaRPr lang="en-US" sz="2400" b="1" i="0" u="none" strike="noStrike" dirty="0">
                        <a:solidFill>
                          <a:srgbClr val="FF0000"/>
                        </a:solidFill>
                        <a:effectLst/>
                        <a:latin typeface="Calibri" panose="020F0502020204030204" pitchFamily="34" charset="0"/>
                      </a:endParaRPr>
                    </a:p>
                  </a:txBody>
                  <a:tcPr marL="4763" marR="4763" marT="4763" marB="0" anchor="ct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763" marR="4763" marT="4763" marB="0" anchor="ctr"/>
                </a:tc>
              </a:tr>
            </a:tbl>
          </a:graphicData>
        </a:graphic>
      </p:graphicFrame>
      <p:sp>
        <p:nvSpPr>
          <p:cNvPr id="3" name="TextBox 2"/>
          <p:cNvSpPr txBox="1"/>
          <p:nvPr/>
        </p:nvSpPr>
        <p:spPr>
          <a:xfrm>
            <a:off x="3845761" y="1643472"/>
            <a:ext cx="1829155" cy="461665"/>
          </a:xfrm>
          <a:prstGeom prst="rect">
            <a:avLst/>
          </a:prstGeom>
          <a:noFill/>
        </p:spPr>
        <p:txBody>
          <a:bodyPr wrap="none" rtlCol="0">
            <a:spAutoFit/>
          </a:bodyPr>
          <a:lstStyle/>
          <a:p>
            <a:r>
              <a:rPr lang="en-US" sz="2400" dirty="0" smtClean="0"/>
              <a:t>Hand-crafted</a:t>
            </a:r>
            <a:endParaRPr lang="en-US" sz="2400" dirty="0"/>
          </a:p>
        </p:txBody>
      </p:sp>
      <p:sp>
        <p:nvSpPr>
          <p:cNvPr id="9" name="TextBox 8"/>
          <p:cNvSpPr txBox="1"/>
          <p:nvPr/>
        </p:nvSpPr>
        <p:spPr>
          <a:xfrm>
            <a:off x="6354295" y="1676419"/>
            <a:ext cx="1005403" cy="461665"/>
          </a:xfrm>
          <a:prstGeom prst="rect">
            <a:avLst/>
          </a:prstGeom>
          <a:noFill/>
        </p:spPr>
        <p:txBody>
          <a:bodyPr wrap="none" rtlCol="0">
            <a:spAutoFit/>
          </a:bodyPr>
          <a:lstStyle/>
          <a:p>
            <a:r>
              <a:rPr lang="en-US" sz="2400" dirty="0" smtClean="0"/>
              <a:t>N4134</a:t>
            </a:r>
            <a:endParaRPr lang="en-US" sz="2400" dirty="0"/>
          </a:p>
        </p:txBody>
      </p:sp>
      <p:sp>
        <p:nvSpPr>
          <p:cNvPr id="4" name="Rectangle 3"/>
          <p:cNvSpPr/>
          <p:nvPr/>
        </p:nvSpPr>
        <p:spPr>
          <a:xfrm>
            <a:off x="4065478" y="2653224"/>
            <a:ext cx="1350050" cy="461665"/>
          </a:xfrm>
          <a:prstGeom prst="rect">
            <a:avLst/>
          </a:prstGeom>
        </p:spPr>
        <p:txBody>
          <a:bodyPr wrap="none">
            <a:spAutoFit/>
          </a:bodyPr>
          <a:lstStyle/>
          <a:p>
            <a:r>
              <a:rPr lang="en-US" sz="2400" dirty="0"/>
              <a:t>21466.77</a:t>
            </a:r>
          </a:p>
        </p:txBody>
      </p:sp>
      <p:sp>
        <p:nvSpPr>
          <p:cNvPr id="10" name="Rectangle 9"/>
          <p:cNvSpPr/>
          <p:nvPr/>
        </p:nvSpPr>
        <p:spPr>
          <a:xfrm>
            <a:off x="6185540" y="2653223"/>
            <a:ext cx="1350050" cy="461665"/>
          </a:xfrm>
          <a:prstGeom prst="rect">
            <a:avLst/>
          </a:prstGeom>
        </p:spPr>
        <p:txBody>
          <a:bodyPr wrap="none">
            <a:spAutoFit/>
          </a:bodyPr>
          <a:lstStyle/>
          <a:p>
            <a:r>
              <a:rPr lang="en-US" sz="2400" dirty="0"/>
              <a:t>21477.13</a:t>
            </a:r>
          </a:p>
        </p:txBody>
      </p:sp>
      <p:sp>
        <p:nvSpPr>
          <p:cNvPr id="11" name="Rectangle 10"/>
          <p:cNvSpPr/>
          <p:nvPr/>
        </p:nvSpPr>
        <p:spPr>
          <a:xfrm>
            <a:off x="4143223" y="3834130"/>
            <a:ext cx="1194559" cy="461665"/>
          </a:xfrm>
          <a:prstGeom prst="rect">
            <a:avLst/>
          </a:prstGeom>
        </p:spPr>
        <p:txBody>
          <a:bodyPr wrap="none">
            <a:spAutoFit/>
          </a:bodyPr>
          <a:lstStyle/>
          <a:p>
            <a:pPr algn="ctr" fontAlgn="b"/>
            <a:r>
              <a:rPr lang="en-US" sz="2400" dirty="0"/>
              <a:t>362,496</a:t>
            </a:r>
            <a:endParaRPr lang="en-US" sz="2400" dirty="0">
              <a:solidFill>
                <a:srgbClr val="000000"/>
              </a:solidFill>
              <a:latin typeface="Calibri" panose="020F0502020204030204" pitchFamily="34" charset="0"/>
            </a:endParaRPr>
          </a:p>
        </p:txBody>
      </p:sp>
      <p:sp>
        <p:nvSpPr>
          <p:cNvPr id="12" name="Rectangle 11"/>
          <p:cNvSpPr/>
          <p:nvPr/>
        </p:nvSpPr>
        <p:spPr>
          <a:xfrm>
            <a:off x="6227345" y="3729669"/>
            <a:ext cx="1259305" cy="830997"/>
          </a:xfrm>
          <a:prstGeom prst="rect">
            <a:avLst/>
          </a:prstGeom>
        </p:spPr>
        <p:txBody>
          <a:bodyPr wrap="square">
            <a:spAutoFit/>
          </a:bodyPr>
          <a:lstStyle/>
          <a:p>
            <a:pPr algn="ctr" fontAlgn="b"/>
            <a:r>
              <a:rPr lang="en-US" sz="2400" dirty="0"/>
              <a:t>360,448</a:t>
            </a:r>
          </a:p>
          <a:p>
            <a:pPr algn="ctr" fontAlgn="b"/>
            <a:r>
              <a:rPr lang="en-US" sz="2400" dirty="0">
                <a:solidFill>
                  <a:srgbClr val="00B050"/>
                </a:solidFill>
                <a:latin typeface="Calibri" panose="020F0502020204030204" pitchFamily="34" charset="0"/>
              </a:rPr>
              <a:t>-2048</a:t>
            </a:r>
          </a:p>
        </p:txBody>
      </p:sp>
      <p:sp>
        <p:nvSpPr>
          <p:cNvPr id="13" name="Rectangle 12"/>
          <p:cNvSpPr/>
          <p:nvPr/>
        </p:nvSpPr>
        <p:spPr>
          <a:xfrm>
            <a:off x="4206839" y="4864408"/>
            <a:ext cx="1042273" cy="461665"/>
          </a:xfrm>
          <a:prstGeom prst="rect">
            <a:avLst/>
          </a:prstGeom>
        </p:spPr>
        <p:txBody>
          <a:bodyPr wrap="none">
            <a:spAutoFit/>
          </a:bodyPr>
          <a:lstStyle/>
          <a:p>
            <a:r>
              <a:rPr lang="en-US" sz="2400" b="1" dirty="0" smtClean="0">
                <a:solidFill>
                  <a:srgbClr val="FF0000"/>
                </a:solidFill>
              </a:rPr>
              <a:t>15,260</a:t>
            </a:r>
            <a:endParaRPr lang="en-US" sz="2400" dirty="0"/>
          </a:p>
        </p:txBody>
      </p:sp>
      <p:sp>
        <p:nvSpPr>
          <p:cNvPr id="14" name="Rectangle 13"/>
          <p:cNvSpPr/>
          <p:nvPr/>
        </p:nvSpPr>
        <p:spPr>
          <a:xfrm>
            <a:off x="6738236" y="4867081"/>
            <a:ext cx="340158" cy="461665"/>
          </a:xfrm>
          <a:prstGeom prst="rect">
            <a:avLst/>
          </a:prstGeom>
        </p:spPr>
        <p:txBody>
          <a:bodyPr wrap="none">
            <a:spAutoFit/>
          </a:bodyPr>
          <a:lstStyle/>
          <a:p>
            <a:r>
              <a:rPr lang="en-US" sz="2400" dirty="0"/>
              <a:t>1</a:t>
            </a:r>
          </a:p>
        </p:txBody>
      </p:sp>
    </p:spTree>
    <p:extLst>
      <p:ext uri="{BB962C8B-B14F-4D97-AF65-F5344CB8AC3E}">
        <p14:creationId xmlns:p14="http://schemas.microsoft.com/office/powerpoint/2010/main" val="11145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80">
                                          <p:stCondLst>
                                            <p:cond delay="0"/>
                                          </p:stCondLst>
                                        </p:cTn>
                                        <p:tgtEl>
                                          <p:spTgt spid="3"/>
                                        </p:tgtEl>
                                      </p:cBhvr>
                                    </p:animEffect>
                                    <p:anim calcmode="lin" valueType="num">
                                      <p:cBhvr>
                                        <p:cTn id="4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gtEl>
                                      </p:cBhvr>
                                      <p:to x="100000" y="60000"/>
                                    </p:animScale>
                                    <p:animScale>
                                      <p:cBhvr>
                                        <p:cTn id="48" dur="166" decel="50000">
                                          <p:stCondLst>
                                            <p:cond delay="676"/>
                                          </p:stCondLst>
                                        </p:cTn>
                                        <p:tgtEl>
                                          <p:spTgt spid="3"/>
                                        </p:tgtEl>
                                      </p:cBhvr>
                                      <p:to x="100000" y="100000"/>
                                    </p:animScale>
                                    <p:animScale>
                                      <p:cBhvr>
                                        <p:cTn id="49" dur="26">
                                          <p:stCondLst>
                                            <p:cond delay="1312"/>
                                          </p:stCondLst>
                                        </p:cTn>
                                        <p:tgtEl>
                                          <p:spTgt spid="3"/>
                                        </p:tgtEl>
                                      </p:cBhvr>
                                      <p:to x="100000" y="80000"/>
                                    </p:animScale>
                                    <p:animScale>
                                      <p:cBhvr>
                                        <p:cTn id="50" dur="166" decel="50000">
                                          <p:stCondLst>
                                            <p:cond delay="1338"/>
                                          </p:stCondLst>
                                        </p:cTn>
                                        <p:tgtEl>
                                          <p:spTgt spid="3"/>
                                        </p:tgtEl>
                                      </p:cBhvr>
                                      <p:to x="100000" y="100000"/>
                                    </p:animScale>
                                    <p:animScale>
                                      <p:cBhvr>
                                        <p:cTn id="51" dur="26">
                                          <p:stCondLst>
                                            <p:cond delay="1642"/>
                                          </p:stCondLst>
                                        </p:cTn>
                                        <p:tgtEl>
                                          <p:spTgt spid="3"/>
                                        </p:tgtEl>
                                      </p:cBhvr>
                                      <p:to x="100000" y="90000"/>
                                    </p:animScale>
                                    <p:animScale>
                                      <p:cBhvr>
                                        <p:cTn id="52" dur="166" decel="50000">
                                          <p:stCondLst>
                                            <p:cond delay="1668"/>
                                          </p:stCondLst>
                                        </p:cTn>
                                        <p:tgtEl>
                                          <p:spTgt spid="3"/>
                                        </p:tgtEl>
                                      </p:cBhvr>
                                      <p:to x="100000" y="100000"/>
                                    </p:animScale>
                                    <p:animScale>
                                      <p:cBhvr>
                                        <p:cTn id="53" dur="26">
                                          <p:stCondLst>
                                            <p:cond delay="1808"/>
                                          </p:stCondLst>
                                        </p:cTn>
                                        <p:tgtEl>
                                          <p:spTgt spid="3"/>
                                        </p:tgtEl>
                                      </p:cBhvr>
                                      <p:to x="100000" y="95000"/>
                                    </p:animScale>
                                    <p:animScale>
                                      <p:cBhvr>
                                        <p:cTn id="5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4" grpId="0"/>
      <p:bldP spid="10"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368"/>
            <a:ext cx="7886700" cy="827337"/>
          </a:xfrm>
        </p:spPr>
        <p:txBody>
          <a:bodyPr/>
          <a:lstStyle/>
          <a:p>
            <a:r>
              <a:rPr lang="en-US" dirty="0" smtClean="0"/>
              <a:t>Negative-Overhead Abstraction</a:t>
            </a:r>
            <a:endParaRPr lang="en-US" dirty="0"/>
          </a:p>
        </p:txBody>
      </p:sp>
      <p:sp>
        <p:nvSpPr>
          <p:cNvPr id="5" name="Date Placeholder 4"/>
          <p:cNvSpPr>
            <a:spLocks noGrp="1"/>
          </p:cNvSpPr>
          <p:nvPr>
            <p:ph type="dt" sz="half" idx="10"/>
          </p:nvPr>
        </p:nvSpPr>
        <p:spPr/>
        <p:txBody>
          <a:bodyPr/>
          <a:lstStyle/>
          <a:p>
            <a:fld id="{27E5E7ED-83B0-4839-8E29-117F9808AC95}"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268349260"/>
              </p:ext>
            </p:extLst>
          </p:nvPr>
        </p:nvGraphicFramePr>
        <p:xfrm>
          <a:off x="1411702" y="1608824"/>
          <a:ext cx="6555876" cy="3845492"/>
        </p:xfrm>
        <a:graphic>
          <a:graphicData uri="http://schemas.openxmlformats.org/drawingml/2006/table">
            <a:tbl>
              <a:tblPr>
                <a:tableStyleId>{8799B23B-EC83-4686-B30A-512413B5E67A}</a:tableStyleId>
              </a:tblPr>
              <a:tblGrid>
                <a:gridCol w="2185292"/>
                <a:gridCol w="2185292"/>
                <a:gridCol w="2185292"/>
              </a:tblGrid>
              <a:tr h="598500">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Handcrafted</a:t>
                      </a:r>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Coroutine</a:t>
                      </a:r>
                      <a:endParaRPr lang="en-US" sz="2400" b="1" i="0" u="none" strike="noStrike" dirty="0">
                        <a:solidFill>
                          <a:srgbClr val="000000"/>
                        </a:solidFill>
                        <a:effectLst/>
                        <a:latin typeface="Calibri" panose="020F0502020204030204" pitchFamily="34" charset="0"/>
                      </a:endParaRPr>
                    </a:p>
                  </a:txBody>
                  <a:tcPr marL="4763" marR="4763" marT="4763" marB="0" anchor="ctr"/>
                </a:tc>
              </a:tr>
              <a:tr h="1368418">
                <a:tc>
                  <a:txBody>
                    <a:bodyPr/>
                    <a:lstStyle/>
                    <a:p>
                      <a:pPr algn="ctr" fontAlgn="b"/>
                      <a:r>
                        <a:rPr lang="en-US" sz="2400" u="none" strike="noStrike" dirty="0" smtClean="0">
                          <a:effectLst/>
                        </a:rPr>
                        <a:t>Mbps</a:t>
                      </a:r>
                    </a:p>
                    <a:p>
                      <a:pPr algn="ctr" fontAlgn="b"/>
                      <a:r>
                        <a:rPr lang="en-US" sz="2400" u="none" strike="noStrike" dirty="0" smtClean="0">
                          <a:effectLst/>
                        </a:rPr>
                        <a:t>(5 runs average)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21466.77</a:t>
                      </a:r>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21477.13</a:t>
                      </a:r>
                      <a:endParaRPr lang="en-US" sz="2400" b="1" i="0" u="none" strike="noStrike" dirty="0">
                        <a:solidFill>
                          <a:srgbClr val="000000"/>
                        </a:solidFill>
                        <a:effectLst/>
                        <a:latin typeface="Calibri" panose="020F0502020204030204" pitchFamily="34" charset="0"/>
                      </a:endParaRPr>
                    </a:p>
                  </a:txBody>
                  <a:tcPr marL="4763" marR="4763" marT="4763" marB="0" anchor="ctr"/>
                </a:tc>
              </a:tr>
              <a:tr h="1126171">
                <a:tc>
                  <a:txBody>
                    <a:bodyPr/>
                    <a:lstStyle/>
                    <a:p>
                      <a:pPr algn="ctr" fontAlgn="b"/>
                      <a:r>
                        <a:rPr lang="en-US" sz="2400" u="none" strike="noStrike" dirty="0" smtClean="0">
                          <a:effectLst/>
                        </a:rPr>
                        <a:t>Binary</a:t>
                      </a:r>
                      <a:r>
                        <a:rPr lang="en-US" sz="2400" u="none" strike="noStrike" baseline="0" dirty="0" smtClean="0">
                          <a:effectLst/>
                        </a:rPr>
                        <a:t> </a:t>
                      </a:r>
                      <a:r>
                        <a:rPr lang="en-US" sz="2400" u="none" strike="noStrike" dirty="0" smtClean="0">
                          <a:effectLst/>
                        </a:rPr>
                        <a:t>size</a:t>
                      </a:r>
                    </a:p>
                    <a:p>
                      <a:pPr algn="ctr" fontAlgn="b"/>
                      <a:r>
                        <a:rPr lang="en-US" sz="2400" b="0" i="0" u="none" strike="noStrike" dirty="0" smtClean="0">
                          <a:solidFill>
                            <a:srgbClr val="000000"/>
                          </a:solidFill>
                          <a:effectLst/>
                          <a:latin typeface="Calibri" panose="020F0502020204030204" pitchFamily="34" charset="0"/>
                        </a:rPr>
                        <a:t>(bytes)</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a:effectLst/>
                        </a:rPr>
                        <a:t>362,496</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360,448</a:t>
                      </a:r>
                    </a:p>
                    <a:p>
                      <a:pPr algn="ctr" fontAlgn="b"/>
                      <a:r>
                        <a:rPr lang="en-US" sz="2400" b="0" i="0" u="none" strike="noStrike" dirty="0" smtClean="0">
                          <a:solidFill>
                            <a:srgbClr val="00B050"/>
                          </a:solidFill>
                          <a:effectLst/>
                          <a:latin typeface="Calibri" panose="020F0502020204030204" pitchFamily="34" charset="0"/>
                        </a:rPr>
                        <a:t>-2048</a:t>
                      </a:r>
                      <a:endParaRPr lang="en-US" sz="2400" b="0" i="0" u="none" strike="noStrike" dirty="0">
                        <a:solidFill>
                          <a:srgbClr val="00B050"/>
                        </a:solidFill>
                        <a:effectLst/>
                        <a:latin typeface="Calibri" panose="020F0502020204030204" pitchFamily="34" charset="0"/>
                      </a:endParaRPr>
                    </a:p>
                  </a:txBody>
                  <a:tcPr marL="4763" marR="4763" marT="4763" marB="0" anchor="ctr"/>
                </a:tc>
              </a:tr>
              <a:tr h="752403">
                <a:tc>
                  <a:txBody>
                    <a:bodyPr/>
                    <a:lstStyle/>
                    <a:p>
                      <a:pPr algn="ctr" fontAlgn="b"/>
                      <a:r>
                        <a:rPr lang="en-US" sz="2400" u="none" strike="noStrike" dirty="0" smtClean="0">
                          <a:effectLst/>
                        </a:rPr>
                        <a:t>allocations</a:t>
                      </a:r>
                    </a:p>
                  </a:txBody>
                  <a:tcPr marL="4763" marR="4763" marT="4763" marB="0" anchor="ctr"/>
                </a:tc>
                <a:tc>
                  <a:txBody>
                    <a:bodyPr/>
                    <a:lstStyle/>
                    <a:p>
                      <a:pPr algn="ctr" fontAlgn="b"/>
                      <a:r>
                        <a:rPr lang="en-US" sz="3600" b="1" u="none" strike="noStrike" dirty="0" smtClean="0">
                          <a:solidFill>
                            <a:srgbClr val="FF0000"/>
                          </a:solidFill>
                          <a:effectLst/>
                        </a:rPr>
                        <a:t>15260</a:t>
                      </a:r>
                      <a:endParaRPr lang="en-US" sz="2400" b="1" i="0" u="none" strike="noStrike" dirty="0">
                        <a:solidFill>
                          <a:srgbClr val="FF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4763" marR="4763" marT="4763" marB="0" anchor="ctr"/>
                </a:tc>
              </a:tr>
            </a:tbl>
          </a:graphicData>
        </a:graphic>
      </p:graphicFrame>
    </p:spTree>
    <p:extLst>
      <p:ext uri="{BB962C8B-B14F-4D97-AF65-F5344CB8AC3E}">
        <p14:creationId xmlns:p14="http://schemas.microsoft.com/office/powerpoint/2010/main" val="2713436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04" y="65675"/>
            <a:ext cx="7886700" cy="757821"/>
          </a:xfrm>
        </p:spPr>
        <p:txBody>
          <a:bodyPr/>
          <a:lstStyle/>
          <a:p>
            <a:r>
              <a:rPr lang="en-US" dirty="0" smtClean="0"/>
              <a:t>15,260 allocations, </a:t>
            </a:r>
            <a:r>
              <a:rPr lang="en-US" dirty="0"/>
              <a:t>H</a:t>
            </a:r>
            <a:r>
              <a:rPr lang="en-US" dirty="0" smtClean="0"/>
              <a:t>ow? Why?</a:t>
            </a:r>
            <a:endParaRPr lang="en-US" dirty="0"/>
          </a:p>
        </p:txBody>
      </p:sp>
      <p:sp>
        <p:nvSpPr>
          <p:cNvPr id="5" name="Date Placeholder 4"/>
          <p:cNvSpPr>
            <a:spLocks noGrp="1"/>
          </p:cNvSpPr>
          <p:nvPr>
            <p:ph type="dt" sz="half" idx="10"/>
          </p:nvPr>
        </p:nvSpPr>
        <p:spPr/>
        <p:txBody>
          <a:bodyPr/>
          <a:lstStyle/>
          <a:p>
            <a:fld id="{44933726-20DE-438E-8FE9-C8B9DED547EB}"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16</a:t>
            </a:fld>
            <a:endParaRPr lang="en-US"/>
          </a:p>
        </p:txBody>
      </p:sp>
      <p:sp>
        <p:nvSpPr>
          <p:cNvPr id="9" name="Rectangle 8"/>
          <p:cNvSpPr/>
          <p:nvPr/>
        </p:nvSpPr>
        <p:spPr>
          <a:xfrm>
            <a:off x="1332077" y="2376255"/>
            <a:ext cx="6547631"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a:t>
            </a: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&gt;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endParaRPr lang="en-US" dirty="0"/>
          </a:p>
        </p:txBody>
      </p:sp>
      <p:sp>
        <p:nvSpPr>
          <p:cNvPr id="10" name="Rectangle 9"/>
          <p:cNvSpPr/>
          <p:nvPr/>
        </p:nvSpPr>
        <p:spPr>
          <a:xfrm>
            <a:off x="1487153" y="1331821"/>
            <a:ext cx="6215974" cy="923330"/>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conn.Read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bytesRead); });</a:t>
            </a:r>
            <a:endParaRPr lang="en-US" dirty="0">
              <a:solidFill>
                <a:srgbClr val="000000"/>
              </a:solidFill>
              <a:highlight>
                <a:srgbClr val="FFFFFF"/>
              </a:highlight>
              <a:latin typeface="Consolas" panose="020B0609020204030204" pitchFamily="49" charset="0"/>
            </a:endParaRPr>
          </a:p>
        </p:txBody>
      </p:sp>
      <p:sp>
        <p:nvSpPr>
          <p:cNvPr id="11" name="TextBox 10"/>
          <p:cNvSpPr txBox="1"/>
          <p:nvPr/>
        </p:nvSpPr>
        <p:spPr>
          <a:xfrm>
            <a:off x="395704" y="871621"/>
            <a:ext cx="5719345" cy="369332"/>
          </a:xfrm>
          <a:prstGeom prst="rect">
            <a:avLst/>
          </a:prstGeom>
          <a:noFill/>
        </p:spPr>
        <p:txBody>
          <a:bodyPr wrap="square" rtlCol="0">
            <a:spAutoFit/>
          </a:bodyPr>
          <a:lstStyle/>
          <a:p>
            <a:r>
              <a:rPr lang="en-US" dirty="0" smtClean="0"/>
              <a:t>15,260 = 1 + 1 + 15258 = 1 + 1 + 1,000,000,000 / 64K</a:t>
            </a:r>
            <a:endParaRPr lang="en-US" dirty="0"/>
          </a:p>
        </p:txBody>
      </p:sp>
      <p:sp>
        <p:nvSpPr>
          <p:cNvPr id="13" name="Rectangle 12"/>
          <p:cNvSpPr/>
          <p:nvPr/>
        </p:nvSpPr>
        <p:spPr>
          <a:xfrm>
            <a:off x="391800" y="3300851"/>
            <a:ext cx="4102662"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Windows: ReadFile(fd, ..., OVERLAPPED*) </a:t>
            </a:r>
            <a:endParaRPr lang="en-US" dirty="0"/>
          </a:p>
        </p:txBody>
      </p:sp>
      <p:sp>
        <p:nvSpPr>
          <p:cNvPr id="14" name="Rectangle 13"/>
          <p:cNvSpPr/>
          <p:nvPr/>
        </p:nvSpPr>
        <p:spPr>
          <a:xfrm>
            <a:off x="5101101" y="3290125"/>
            <a:ext cx="3122201"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Posix aio: aio_read(fd, aiocbp*)</a:t>
            </a:r>
            <a:endParaRPr lang="en-US" dirty="0"/>
          </a:p>
        </p:txBody>
      </p:sp>
      <p:grpSp>
        <p:nvGrpSpPr>
          <p:cNvPr id="17" name="Group 16"/>
          <p:cNvGrpSpPr/>
          <p:nvPr/>
        </p:nvGrpSpPr>
        <p:grpSpPr>
          <a:xfrm>
            <a:off x="5931115" y="3829978"/>
            <a:ext cx="1462175" cy="1259414"/>
            <a:chOff x="917403" y="3807326"/>
            <a:chExt cx="1462175" cy="1259414"/>
          </a:xfrm>
        </p:grpSpPr>
        <p:sp>
          <p:nvSpPr>
            <p:cNvPr id="15" name="Rectangle 14"/>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aiocbp</a:t>
              </a:r>
              <a:endParaRPr lang="en-US" dirty="0"/>
            </a:p>
          </p:txBody>
        </p:sp>
        <p:sp>
          <p:nvSpPr>
            <p:cNvPr id="16" name="Rectangle 15"/>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grpSp>
        <p:nvGrpSpPr>
          <p:cNvPr id="18" name="Group 17"/>
          <p:cNvGrpSpPr/>
          <p:nvPr/>
        </p:nvGrpSpPr>
        <p:grpSpPr>
          <a:xfrm>
            <a:off x="1518978" y="3836738"/>
            <a:ext cx="1462175" cy="1259414"/>
            <a:chOff x="917403" y="3807326"/>
            <a:chExt cx="1462175" cy="1259414"/>
          </a:xfrm>
        </p:grpSpPr>
        <p:sp>
          <p:nvSpPr>
            <p:cNvPr id="19" name="Rectangle 18"/>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OVERLAPPED</a:t>
              </a:r>
              <a:endParaRPr lang="en-US" dirty="0"/>
            </a:p>
          </p:txBody>
        </p:sp>
        <p:sp>
          <p:nvSpPr>
            <p:cNvPr id="20" name="Rectangle 19"/>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sp>
        <p:nvSpPr>
          <p:cNvPr id="21" name="TextBox 20"/>
          <p:cNvSpPr txBox="1"/>
          <p:nvPr/>
        </p:nvSpPr>
        <p:spPr>
          <a:xfrm>
            <a:off x="1202856" y="6006577"/>
            <a:ext cx="7827207" cy="276999"/>
          </a:xfrm>
          <a:prstGeom prst="rect">
            <a:avLst/>
          </a:prstGeom>
          <a:noFill/>
        </p:spPr>
        <p:txBody>
          <a:bodyPr wrap="none" rtlCol="0">
            <a:spAutoFit/>
          </a:bodyPr>
          <a:lstStyle/>
          <a:p>
            <a:r>
              <a:rPr lang="en-US" sz="1200" dirty="0" smtClean="0"/>
              <a:t>Note: Same problem with boost::</a:t>
            </a:r>
            <a:r>
              <a:rPr lang="en-US" sz="1200" dirty="0" err="1" smtClean="0"/>
              <a:t>asio</a:t>
            </a:r>
            <a:r>
              <a:rPr lang="en-US" sz="1200" dirty="0" smtClean="0"/>
              <a:t>, N4243 Networking Proposal, N4045 Foundation for async, N4046, N4143: Executors</a:t>
            </a:r>
            <a:endParaRPr lang="en-US" sz="1200" dirty="0"/>
          </a:p>
        </p:txBody>
      </p:sp>
      <p:sp>
        <p:nvSpPr>
          <p:cNvPr id="22" name="TextBox 21"/>
          <p:cNvSpPr txBox="1"/>
          <p:nvPr/>
        </p:nvSpPr>
        <p:spPr>
          <a:xfrm>
            <a:off x="792481" y="5249490"/>
            <a:ext cx="691064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Callback pattern leads to code bloat</a:t>
            </a:r>
          </a:p>
        </p:txBody>
      </p:sp>
      <p:sp>
        <p:nvSpPr>
          <p:cNvPr id="23" name="Rectangle 22"/>
          <p:cNvSpPr/>
          <p:nvPr/>
        </p:nvSpPr>
        <p:spPr>
          <a:xfrm>
            <a:off x="792481" y="5566150"/>
            <a:ext cx="7467367" cy="369332"/>
          </a:xfrm>
          <a:prstGeom prst="rect">
            <a:avLst/>
          </a:prstGeom>
        </p:spPr>
        <p:txBody>
          <a:bodyPr wrap="square">
            <a:spAutoFit/>
          </a:bodyPr>
          <a:lstStyle/>
          <a:p>
            <a:pPr marL="285750" indent="-285750">
              <a:buFont typeface="Arial" panose="020B0604020202020204" pitchFamily="34" charset="0"/>
              <a:buChar char="•"/>
            </a:pPr>
            <a:r>
              <a:rPr lang="en-US" dirty="0" smtClean="0"/>
              <a:t>Retains inherent </a:t>
            </a:r>
            <a:r>
              <a:rPr lang="en-US" dirty="0"/>
              <a:t>inefficiency of allocation </a:t>
            </a:r>
            <a:r>
              <a:rPr lang="en-US" dirty="0" smtClean="0"/>
              <a:t>of a </a:t>
            </a:r>
            <a:r>
              <a:rPr lang="en-US" dirty="0"/>
              <a:t>context for every async op</a:t>
            </a:r>
          </a:p>
        </p:txBody>
      </p:sp>
    </p:spTree>
    <p:extLst>
      <p:ext uri="{BB962C8B-B14F-4D97-AF65-F5344CB8AC3E}">
        <p14:creationId xmlns:p14="http://schemas.microsoft.com/office/powerpoint/2010/main" val="23291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4" name="Date Placeholder 3"/>
          <p:cNvSpPr>
            <a:spLocks noGrp="1"/>
          </p:cNvSpPr>
          <p:nvPr>
            <p:ph type="dt" sz="half" idx="10"/>
          </p:nvPr>
        </p:nvSpPr>
        <p:spPr/>
        <p:txBody>
          <a:bodyPr/>
          <a:lstStyle/>
          <a:p>
            <a:fld id="{6BB7128F-1A35-4C34-84E8-C51AE84CF24E}"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17</a:t>
            </a:fld>
            <a:endParaRPr lang="en-US"/>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21" name="Right Arrow 20"/>
          <p:cNvSpPr/>
          <p:nvPr/>
        </p:nvSpPr>
        <p:spPr>
          <a:xfrm>
            <a:off x="1220952" y="2103335"/>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ight Arrow 22"/>
          <p:cNvSpPr/>
          <p:nvPr/>
        </p:nvSpPr>
        <p:spPr>
          <a:xfrm rot="10800000">
            <a:off x="7578587" y="2973131"/>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66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7.40741E-7 L 0.00121 0.16134 " pathEditMode="relative" rAng="0" ptsTypes="AA">
                                      <p:cBhvr>
                                        <p:cTn id="6" dur="1000" fill="hold"/>
                                        <p:tgtEl>
                                          <p:spTgt spid="21"/>
                                        </p:tgtEl>
                                        <p:attrNameLst>
                                          <p:attrName>ppt_x</p:attrName>
                                          <p:attrName>ppt_y</p:attrName>
                                        </p:attrNameLst>
                                      </p:cBhvr>
                                      <p:rCtr x="52" y="8056"/>
                                    </p:animMotion>
                                  </p:childTnLst>
                                </p:cTn>
                              </p:par>
                              <p:par>
                                <p:cTn id="7" presetID="42" presetClass="path" presetSubtype="0" accel="50000" decel="50000" fill="hold" grpId="0" nodeType="withEffect">
                                  <p:stCondLst>
                                    <p:cond delay="0"/>
                                  </p:stCondLst>
                                  <p:childTnLst>
                                    <p:animMotion origin="layout" path="M -5.55556E-7 -1.11111E-6 L -5.55556E-7 0.08542 " pathEditMode="relative" rAng="0" ptsTypes="AA">
                                      <p:cBhvr>
                                        <p:cTn id="8" dur="1000" fill="hold"/>
                                        <p:tgtEl>
                                          <p:spTgt spid="23"/>
                                        </p:tgtEl>
                                        <p:attrNameLst>
                                          <p:attrName>ppt_x</p:attrName>
                                          <p:attrName>ppt_y</p:attrName>
                                        </p:attrNameLst>
                                      </p:cBhvr>
                                      <p:rCtr x="0" y="4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0" y="0"/>
            <a:ext cx="5144840" cy="914400"/>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2 x 2 x 2</a:t>
            </a:r>
          </a:p>
        </p:txBody>
      </p:sp>
      <p:sp>
        <p:nvSpPr>
          <p:cNvPr id="3" name="Content Placeholder 2"/>
          <p:cNvSpPr>
            <a:spLocks noGrp="1"/>
          </p:cNvSpPr>
          <p:nvPr>
            <p:ph sz="half" idx="1"/>
          </p:nvPr>
        </p:nvSpPr>
        <p:spPr>
          <a:xfrm>
            <a:off x="1610558" y="871631"/>
            <a:ext cx="6160168" cy="5122794"/>
          </a:xfrm>
        </p:spPr>
        <p:txBody>
          <a:bodyPr>
            <a:noAutofit/>
          </a:bodyPr>
          <a:lstStyle/>
          <a:p>
            <a:r>
              <a:rPr lang="en-US" sz="3600" dirty="0"/>
              <a:t>Two new keywords</a:t>
            </a:r>
          </a:p>
          <a:p>
            <a:pPr lvl="1"/>
            <a:r>
              <a:rPr lang="en-US" sz="3600" b="1" dirty="0"/>
              <a:t>await</a:t>
            </a:r>
          </a:p>
          <a:p>
            <a:pPr lvl="1"/>
            <a:r>
              <a:rPr lang="en-US" sz="3600" b="1" dirty="0" smtClean="0"/>
              <a:t>yield </a:t>
            </a:r>
            <a:r>
              <a:rPr lang="en-US" sz="3600" dirty="0"/>
              <a:t/>
            </a:r>
            <a:br>
              <a:rPr lang="en-US" sz="3600" dirty="0"/>
            </a:br>
            <a:r>
              <a:rPr lang="en-US" sz="2000" dirty="0" smtClean="0"/>
              <a:t>syntactic sugar for: </a:t>
            </a:r>
            <a:r>
              <a:rPr lang="en-US" sz="2000" b="1" dirty="0" smtClean="0"/>
              <a:t>await</a:t>
            </a:r>
            <a:r>
              <a:rPr lang="en-US" sz="2000" dirty="0" smtClean="0"/>
              <a:t> $</a:t>
            </a:r>
            <a:r>
              <a:rPr lang="en-US" sz="2000" dirty="0" err="1" smtClean="0"/>
              <a:t>p.yield_value</a:t>
            </a:r>
            <a:r>
              <a:rPr lang="en-US" sz="2000" dirty="0" smtClean="0"/>
              <a:t>(</a:t>
            </a:r>
            <a:r>
              <a:rPr lang="en-US" sz="2000" dirty="0" err="1" smtClean="0"/>
              <a:t>expr</a:t>
            </a:r>
            <a:r>
              <a:rPr lang="en-US" sz="2000" dirty="0" smtClean="0"/>
              <a:t>)</a:t>
            </a:r>
            <a:endParaRPr lang="en-US" sz="3600" dirty="0"/>
          </a:p>
          <a:p>
            <a:r>
              <a:rPr lang="en-US" sz="3600" dirty="0"/>
              <a:t>Two new concepts</a:t>
            </a:r>
          </a:p>
          <a:p>
            <a:pPr lvl="1"/>
            <a:r>
              <a:rPr lang="en-US" sz="3600" dirty="0"/>
              <a:t>Awaitable</a:t>
            </a:r>
          </a:p>
          <a:p>
            <a:pPr lvl="1"/>
            <a:r>
              <a:rPr lang="en-US" sz="3600" dirty="0"/>
              <a:t>Coroutine Promise</a:t>
            </a:r>
          </a:p>
          <a:p>
            <a:r>
              <a:rPr lang="en-US" sz="4000" dirty="0"/>
              <a:t>Two </a:t>
            </a:r>
            <a:r>
              <a:rPr lang="en-US" sz="4000" dirty="0" smtClean="0"/>
              <a:t>library </a:t>
            </a:r>
            <a:r>
              <a:rPr lang="en-US" sz="4000" dirty="0"/>
              <a:t>types</a:t>
            </a:r>
          </a:p>
          <a:p>
            <a:pPr lvl="1"/>
            <a:r>
              <a:rPr lang="en-US" sz="3200" dirty="0" err="1" smtClean="0"/>
              <a:t>coroutine_handle</a:t>
            </a:r>
            <a:endParaRPr lang="en-US" sz="3200" dirty="0"/>
          </a:p>
          <a:p>
            <a:pPr lvl="1"/>
            <a:r>
              <a:rPr lang="en-US" sz="3200" dirty="0" err="1" smtClean="0"/>
              <a:t>coroutine_traits</a:t>
            </a:r>
            <a:endParaRPr lang="en-US" sz="3200" dirty="0"/>
          </a:p>
        </p:txBody>
      </p:sp>
      <p:sp>
        <p:nvSpPr>
          <p:cNvPr id="6" name="Date Placeholder 5"/>
          <p:cNvSpPr>
            <a:spLocks noGrp="1"/>
          </p:cNvSpPr>
          <p:nvPr>
            <p:ph type="dt" sz="half" idx="10"/>
          </p:nvPr>
        </p:nvSpPr>
        <p:spPr/>
        <p:txBody>
          <a:bodyPr/>
          <a:lstStyle/>
          <a:p>
            <a:fld id="{D7301F23-5CC2-4DD3-9B1F-1D18105C15C6}"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18</a:t>
            </a:fld>
            <a:endParaRPr lang="en-US"/>
          </a:p>
        </p:txBody>
      </p:sp>
    </p:spTree>
    <p:extLst>
      <p:ext uri="{BB962C8B-B14F-4D97-AF65-F5344CB8AC3E}">
        <p14:creationId xmlns:p14="http://schemas.microsoft.com/office/powerpoint/2010/main" val="67443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8734DD-46A6-4315-AF9B-CB3249BDC0B4}"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19</a:t>
            </a:fld>
            <a:endParaRPr lang="en-US"/>
          </a:p>
        </p:txBody>
      </p:sp>
      <p:sp>
        <p:nvSpPr>
          <p:cNvPr id="10" name="Rectangle 9"/>
          <p:cNvSpPr/>
          <p:nvPr/>
        </p:nvSpPr>
        <p:spPr>
          <a:xfrm>
            <a:off x="443986" y="2726214"/>
            <a:ext cx="8071364" cy="1161857"/>
          </a:xfrm>
          <a:prstGeom prst="rect">
            <a:avLst/>
          </a:prstGeom>
        </p:spPr>
        <p:txBody>
          <a:bodyPr wrap="square">
            <a:spAutoFit/>
          </a:bodyPr>
          <a:lstStyle/>
          <a:p>
            <a:pPr marL="257175" algn="r"/>
            <a:r>
              <a:rPr lang="en-US" sz="2800" i="1" dirty="0">
                <a:solidFill>
                  <a:srgbClr val="000000"/>
                </a:solidFill>
                <a:latin typeface="Calibri" panose="020F0502020204030204" pitchFamily="34" charset="0"/>
              </a:rPr>
              <a:t>STL looks like the machine language macro library of </a:t>
            </a:r>
          </a:p>
          <a:p>
            <a:pPr marL="257175" algn="r"/>
            <a:r>
              <a:rPr lang="en-US" sz="2800" i="1" dirty="0">
                <a:solidFill>
                  <a:srgbClr val="000000"/>
                </a:solidFill>
                <a:latin typeface="Calibri" panose="020F0502020204030204" pitchFamily="34" charset="0"/>
              </a:rPr>
              <a:t>an anally retentive assembly language programmer</a:t>
            </a:r>
          </a:p>
          <a:p>
            <a:pPr marL="257175" algn="r"/>
            <a:r>
              <a:rPr lang="en-US" sz="1350" dirty="0">
                <a:solidFill>
                  <a:srgbClr val="000000"/>
                </a:solidFill>
                <a:latin typeface="Calibri" panose="020F0502020204030204" pitchFamily="34" charset="0"/>
              </a:rPr>
              <a:t>Pamela Seymour, Leiden University</a:t>
            </a:r>
            <a:endParaRPr lang="en-US" sz="21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076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63"/>
            <a:ext cx="7886700" cy="994172"/>
          </a:xfrm>
        </p:spPr>
        <p:txBody>
          <a:bodyPr/>
          <a:lstStyle/>
          <a:p>
            <a:pPr algn="ctr"/>
            <a:r>
              <a:rPr lang="en-US" dirty="0" smtClean="0"/>
              <a:t>N4134: Design Objectives</a:t>
            </a:r>
            <a:endParaRPr lang="en-US" dirty="0"/>
          </a:p>
        </p:txBody>
      </p:sp>
      <p:sp>
        <p:nvSpPr>
          <p:cNvPr id="7" name="Content Placeholder 6"/>
          <p:cNvSpPr>
            <a:spLocks noGrp="1"/>
          </p:cNvSpPr>
          <p:nvPr>
            <p:ph sz="half" idx="1"/>
          </p:nvPr>
        </p:nvSpPr>
        <p:spPr>
          <a:xfrm>
            <a:off x="1090863" y="1861105"/>
            <a:ext cx="6746142" cy="3459905"/>
          </a:xfrm>
        </p:spPr>
        <p:txBody>
          <a:bodyPr>
            <a:normAutofit/>
          </a:bodyPr>
          <a:lstStyle/>
          <a:p>
            <a:pPr lvl="0"/>
            <a:r>
              <a:rPr lang="en-US" sz="3000" dirty="0"/>
              <a:t>Scalable (1,000,000,000)</a:t>
            </a:r>
          </a:p>
          <a:p>
            <a:pPr lvl="0"/>
            <a:r>
              <a:rPr lang="en-US" sz="3000" dirty="0"/>
              <a:t>Suspend/Resume ≤ Function Call</a:t>
            </a:r>
          </a:p>
          <a:p>
            <a:pPr lvl="0"/>
            <a:r>
              <a:rPr lang="en-US" sz="3000" dirty="0" smtClean="0"/>
              <a:t>Zero-overhead </a:t>
            </a:r>
            <a:r>
              <a:rPr lang="en-US" sz="3000" dirty="0" err="1" smtClean="0"/>
              <a:t>interop</a:t>
            </a:r>
            <a:r>
              <a:rPr lang="en-US" sz="3000" dirty="0" smtClean="0"/>
              <a:t> with C/Hardware</a:t>
            </a:r>
            <a:endParaRPr lang="en-US" sz="3000" b="1" u="sng" dirty="0"/>
          </a:p>
          <a:p>
            <a:pPr lvl="0"/>
            <a:r>
              <a:rPr lang="en-US" sz="3000" dirty="0" smtClean="0"/>
              <a:t>Extensible and seamless </a:t>
            </a:r>
            <a:r>
              <a:rPr lang="en-US" sz="3000" dirty="0" err="1" smtClean="0"/>
              <a:t>interop</a:t>
            </a:r>
            <a:r>
              <a:rPr lang="en-US" sz="3000" dirty="0" smtClean="0"/>
              <a:t> with STL</a:t>
            </a:r>
            <a:endParaRPr lang="en-US" sz="3000" dirty="0"/>
          </a:p>
          <a:p>
            <a:r>
              <a:rPr lang="en-US" sz="3000" dirty="0"/>
              <a:t>Exceptions optional</a:t>
            </a:r>
          </a:p>
        </p:txBody>
      </p:sp>
      <p:sp>
        <p:nvSpPr>
          <p:cNvPr id="4" name="Date Placeholder 3"/>
          <p:cNvSpPr>
            <a:spLocks noGrp="1"/>
          </p:cNvSpPr>
          <p:nvPr>
            <p:ph type="dt" sz="half" idx="10"/>
          </p:nvPr>
        </p:nvSpPr>
        <p:spPr/>
        <p:txBody>
          <a:bodyPr/>
          <a:lstStyle/>
          <a:p>
            <a:fld id="{F5488E9C-AC47-4073-A225-B2103644270C}"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2</a:t>
            </a:fld>
            <a:endParaRPr lang="en-US"/>
          </a:p>
        </p:txBody>
      </p:sp>
    </p:spTree>
    <p:extLst>
      <p:ext uri="{BB962C8B-B14F-4D97-AF65-F5344CB8AC3E}">
        <p14:creationId xmlns:p14="http://schemas.microsoft.com/office/powerpoint/2010/main" val="401328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0126"/>
            <a:ext cx="7886700" cy="994172"/>
          </a:xfrm>
        </p:spPr>
        <p:txBody>
          <a:bodyPr/>
          <a:lstStyle/>
          <a:p>
            <a:pPr algn="ctr"/>
            <a:r>
              <a:rPr lang="en-US" dirty="0" smtClean="0"/>
              <a:t>N4134: Layered complexity</a:t>
            </a:r>
            <a:endParaRPr lang="en-US" dirty="0"/>
          </a:p>
        </p:txBody>
      </p:sp>
      <p:sp>
        <p:nvSpPr>
          <p:cNvPr id="8" name="Content Placeholder 7"/>
          <p:cNvSpPr>
            <a:spLocks noGrp="1"/>
          </p:cNvSpPr>
          <p:nvPr>
            <p:ph sz="half" idx="1"/>
          </p:nvPr>
        </p:nvSpPr>
        <p:spPr>
          <a:xfrm>
            <a:off x="380172" y="1572869"/>
            <a:ext cx="8455715" cy="3866320"/>
          </a:xfrm>
        </p:spPr>
        <p:txBody>
          <a:bodyPr>
            <a:normAutofit/>
          </a:bodyPr>
          <a:lstStyle/>
          <a:p>
            <a:r>
              <a:rPr lang="en-US" sz="2700" dirty="0"/>
              <a:t>Everybody</a:t>
            </a:r>
          </a:p>
          <a:p>
            <a:pPr lvl="1"/>
            <a:r>
              <a:rPr lang="en-US" sz="2400" dirty="0"/>
              <a:t>Safe by default, novice friendly</a:t>
            </a:r>
          </a:p>
          <a:p>
            <a:pPr marL="685800" lvl="2" indent="0">
              <a:buNone/>
            </a:pPr>
            <a:r>
              <a:rPr lang="en-US" sz="2100" dirty="0"/>
              <a:t>Use coroutines and </a:t>
            </a:r>
            <a:r>
              <a:rPr lang="en-US" sz="2100" dirty="0" err="1"/>
              <a:t>awaitables</a:t>
            </a:r>
            <a:r>
              <a:rPr lang="en-US" sz="2100" dirty="0"/>
              <a:t> defined by standard library and boost and other high quality libraries</a:t>
            </a:r>
          </a:p>
          <a:p>
            <a:r>
              <a:rPr lang="en-US" sz="2700" dirty="0"/>
              <a:t>Power Users</a:t>
            </a:r>
          </a:p>
          <a:p>
            <a:pPr lvl="1"/>
            <a:r>
              <a:rPr lang="en-US" sz="2400" dirty="0"/>
              <a:t>Define new </a:t>
            </a:r>
            <a:r>
              <a:rPr lang="en-US" sz="2400" dirty="0" err="1"/>
              <a:t>awaitables</a:t>
            </a:r>
            <a:r>
              <a:rPr lang="en-US" sz="2400" dirty="0"/>
              <a:t> to customize await for their </a:t>
            </a:r>
            <a:r>
              <a:rPr lang="en-US" sz="2400" dirty="0" smtClean="0"/>
              <a:t>environment using existing coroutine types</a:t>
            </a:r>
            <a:endParaRPr lang="en-US" sz="2400" dirty="0"/>
          </a:p>
          <a:p>
            <a:r>
              <a:rPr lang="en-US" sz="2700" dirty="0"/>
              <a:t>Experts</a:t>
            </a:r>
          </a:p>
          <a:p>
            <a:pPr lvl="1"/>
            <a:r>
              <a:rPr lang="en-US" sz="2400" dirty="0"/>
              <a:t>Define new coroutine types </a:t>
            </a:r>
          </a:p>
        </p:txBody>
      </p:sp>
      <p:sp>
        <p:nvSpPr>
          <p:cNvPr id="4" name="Date Placeholder 3"/>
          <p:cNvSpPr>
            <a:spLocks noGrp="1"/>
          </p:cNvSpPr>
          <p:nvPr>
            <p:ph type="dt" sz="half" idx="10"/>
          </p:nvPr>
        </p:nvSpPr>
        <p:spPr/>
        <p:txBody>
          <a:bodyPr/>
          <a:lstStyle/>
          <a:p>
            <a:fld id="{B1FF68B1-53A5-4303-84C1-7885BABCE354}"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20</a:t>
            </a:fld>
            <a:endParaRPr lang="en-US"/>
          </a:p>
        </p:txBody>
      </p:sp>
    </p:spTree>
    <p:extLst>
      <p:ext uri="{BB962C8B-B14F-4D97-AF65-F5344CB8AC3E}">
        <p14:creationId xmlns:p14="http://schemas.microsoft.com/office/powerpoint/2010/main" val="278844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40" y="243989"/>
            <a:ext cx="7886700" cy="677963"/>
          </a:xfrm>
        </p:spPr>
        <p:txBody>
          <a:bodyPr>
            <a:normAutofit/>
          </a:bodyPr>
          <a:lstStyle/>
          <a:p>
            <a:r>
              <a:rPr lang="en-US" sz="3600" dirty="0" smtClean="0"/>
              <a:t>Awaitable – Concept of the Future&lt;T&gt;</a:t>
            </a:r>
            <a:endParaRPr lang="en-US" sz="3600" dirty="0"/>
          </a:p>
        </p:txBody>
      </p:sp>
      <p:sp>
        <p:nvSpPr>
          <p:cNvPr id="33" name="Date Placeholder 32"/>
          <p:cNvSpPr>
            <a:spLocks noGrp="1"/>
          </p:cNvSpPr>
          <p:nvPr>
            <p:ph type="dt" sz="half" idx="10"/>
          </p:nvPr>
        </p:nvSpPr>
        <p:spPr/>
        <p:txBody>
          <a:bodyPr/>
          <a:lstStyle/>
          <a:p>
            <a:fld id="{32E6E8C4-5B61-4E49-9732-DD5B1BF8B5B3}"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21</a:t>
            </a:fld>
            <a:endParaRPr lang="en-US"/>
          </a:p>
        </p:txBody>
      </p:sp>
      <p:sp>
        <p:nvSpPr>
          <p:cNvPr id="22" name="TextBox 21"/>
          <p:cNvSpPr txBox="1"/>
          <p:nvPr/>
        </p:nvSpPr>
        <p:spPr>
          <a:xfrm>
            <a:off x="6853275" y="2033501"/>
            <a:ext cx="1540037" cy="577081"/>
          </a:xfrm>
          <a:prstGeom prst="rect">
            <a:avLst/>
          </a:prstGeom>
          <a:noFill/>
        </p:spPr>
        <p:txBody>
          <a:bodyPr wrap="none" rtlCol="0">
            <a:spAutoFit/>
          </a:bodyPr>
          <a:lstStyle/>
          <a:p>
            <a:r>
              <a:rPr lang="en-US" dirty="0"/>
              <a:t>.await_ready()</a:t>
            </a:r>
            <a:br>
              <a:rPr lang="en-US" dirty="0"/>
            </a:br>
            <a:r>
              <a:rPr lang="en-US" sz="1350" dirty="0">
                <a:latin typeface="Consolas" panose="020B0609020204030204" pitchFamily="49" charset="0"/>
                <a:cs typeface="Consolas" panose="020B0609020204030204" pitchFamily="49" charset="0"/>
              </a:rPr>
              <a:t>F&lt;T&gt; → bool</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6853275" y="3090659"/>
            <a:ext cx="2012730" cy="577081"/>
          </a:xfrm>
          <a:prstGeom prst="rect">
            <a:avLst/>
          </a:prstGeom>
          <a:noFill/>
        </p:spPr>
        <p:txBody>
          <a:bodyPr wrap="none" rtlCol="0">
            <a:spAutoFit/>
          </a:bodyPr>
          <a:lstStyle/>
          <a:p>
            <a:r>
              <a:rPr lang="en-US" dirty="0"/>
              <a:t>.await_suspend(</a:t>
            </a:r>
            <a:r>
              <a:rPr lang="en-US" dirty="0" err="1"/>
              <a:t>cb</a:t>
            </a:r>
            <a:r>
              <a:rPr lang="en-US" dirty="0"/>
              <a:t>)</a:t>
            </a:r>
            <a:br>
              <a:rPr lang="en-US" dirty="0"/>
            </a:br>
            <a:r>
              <a:rPr lang="en-US" sz="1350" dirty="0">
                <a:latin typeface="Consolas" panose="020B0609020204030204" pitchFamily="49" charset="0"/>
                <a:cs typeface="Consolas" panose="020B0609020204030204" pitchFamily="49" charset="0"/>
              </a:rPr>
              <a:t>F&lt;T&gt; x </a:t>
            </a:r>
            <a:r>
              <a:rPr lang="en-US" sz="1350" dirty="0" err="1">
                <a:latin typeface="Consolas" panose="020B0609020204030204" pitchFamily="49" charset="0"/>
                <a:cs typeface="Consolas" panose="020B0609020204030204" pitchFamily="49" charset="0"/>
              </a:rPr>
              <a:t>Fn</a:t>
            </a:r>
            <a:r>
              <a:rPr lang="en-US" sz="1350" dirty="0">
                <a:latin typeface="Consolas" panose="020B0609020204030204" pitchFamily="49" charset="0"/>
                <a:cs typeface="Consolas" panose="020B0609020204030204" pitchFamily="49" charset="0"/>
              </a:rPr>
              <a:t> → void</a:t>
            </a:r>
            <a:endParaRPr lang="en-US" dirty="0"/>
          </a:p>
        </p:txBody>
      </p:sp>
      <p:sp>
        <p:nvSpPr>
          <p:cNvPr id="24" name="TextBox 23"/>
          <p:cNvSpPr txBox="1"/>
          <p:nvPr/>
        </p:nvSpPr>
        <p:spPr>
          <a:xfrm>
            <a:off x="6853275" y="4203418"/>
            <a:ext cx="1714765" cy="577081"/>
          </a:xfrm>
          <a:prstGeom prst="rect">
            <a:avLst/>
          </a:prstGeom>
          <a:noFill/>
        </p:spPr>
        <p:txBody>
          <a:bodyPr wrap="none" rtlCol="0">
            <a:spAutoFit/>
          </a:bodyPr>
          <a:lstStyle/>
          <a:p>
            <a:r>
              <a:rPr lang="en-US" dirty="0"/>
              <a:t>.await_resume()</a:t>
            </a:r>
            <a:br>
              <a:rPr lang="en-US" dirty="0"/>
            </a:br>
            <a:r>
              <a:rPr lang="en-US" sz="1350" dirty="0">
                <a:latin typeface="Consolas" panose="020B0609020204030204" pitchFamily="49" charset="0"/>
                <a:cs typeface="Consolas" panose="020B0609020204030204" pitchFamily="49" charset="0"/>
              </a:rPr>
              <a:t>F&lt;T&gt; → T</a:t>
            </a:r>
            <a:endParaRPr lang="en-US" dirty="0"/>
          </a:p>
        </p:txBody>
      </p:sp>
      <p:grpSp>
        <p:nvGrpSpPr>
          <p:cNvPr id="29" name="Group 28"/>
          <p:cNvGrpSpPr/>
          <p:nvPr/>
        </p:nvGrpSpPr>
        <p:grpSpPr>
          <a:xfrm>
            <a:off x="889462" y="1739877"/>
            <a:ext cx="5831378" cy="617821"/>
            <a:chOff x="1185949" y="1176835"/>
            <a:chExt cx="7775171" cy="823761"/>
          </a:xfrm>
        </p:grpSpPr>
        <p:grpSp>
          <p:nvGrpSpPr>
            <p:cNvPr id="10" name="Group 9"/>
            <p:cNvGrpSpPr/>
            <p:nvPr/>
          </p:nvGrpSpPr>
          <p:grpSpPr>
            <a:xfrm>
              <a:off x="1185949" y="1176835"/>
              <a:ext cx="7775171" cy="823761"/>
              <a:chOff x="1185949" y="1176835"/>
              <a:chExt cx="7775171" cy="823761"/>
            </a:xfrm>
          </p:grpSpPr>
          <p:cxnSp>
            <p:nvCxnSpPr>
              <p:cNvPr id="4" name="Straight Arrow Connector 3"/>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754283" y="1856509"/>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7" name="Straight Arrow Connector 6"/>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6" name="TextBox 25"/>
            <p:cNvSpPr txBox="1"/>
            <p:nvPr/>
          </p:nvSpPr>
          <p:spPr>
            <a:xfrm>
              <a:off x="2675118" y="1518460"/>
              <a:ext cx="359501" cy="400109"/>
            </a:xfrm>
            <a:prstGeom prst="rect">
              <a:avLst/>
            </a:prstGeom>
            <a:noFill/>
          </p:spPr>
          <p:txBody>
            <a:bodyPr wrap="none" rtlCol="0">
              <a:spAutoFit/>
            </a:bodyPr>
            <a:lstStyle/>
            <a:p>
              <a:r>
                <a:rPr lang="en-US" sz="1350" dirty="0"/>
                <a:t>T</a:t>
              </a:r>
            </a:p>
          </p:txBody>
        </p:sp>
      </p:grpSp>
      <p:grpSp>
        <p:nvGrpSpPr>
          <p:cNvPr id="30" name="Group 29"/>
          <p:cNvGrpSpPr/>
          <p:nvPr/>
        </p:nvGrpSpPr>
        <p:grpSpPr>
          <a:xfrm>
            <a:off x="889462" y="2772732"/>
            <a:ext cx="5831378" cy="599117"/>
            <a:chOff x="1185949" y="2553976"/>
            <a:chExt cx="7775171" cy="798822"/>
          </a:xfrm>
        </p:grpSpPr>
        <p:grpSp>
          <p:nvGrpSpPr>
            <p:cNvPr id="12" name="Group 11"/>
            <p:cNvGrpSpPr/>
            <p:nvPr/>
          </p:nvGrpSpPr>
          <p:grpSpPr>
            <a:xfrm>
              <a:off x="1185949" y="2553976"/>
              <a:ext cx="7775171" cy="798822"/>
              <a:chOff x="1185949" y="1176835"/>
              <a:chExt cx="7775171" cy="798822"/>
            </a:xfrm>
          </p:grpSpPr>
          <p:cxnSp>
            <p:nvCxnSpPr>
              <p:cNvPr id="13" name="Straight Arrow Connector 12"/>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5" name="Straight Arrow Connector 14"/>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7" name="TextBox 26"/>
            <p:cNvSpPr txBox="1"/>
            <p:nvPr/>
          </p:nvSpPr>
          <p:spPr>
            <a:xfrm>
              <a:off x="5759140" y="2833836"/>
              <a:ext cx="359501" cy="400109"/>
            </a:xfrm>
            <a:prstGeom prst="rect">
              <a:avLst/>
            </a:prstGeom>
            <a:noFill/>
          </p:spPr>
          <p:txBody>
            <a:bodyPr wrap="none" rtlCol="0">
              <a:spAutoFit/>
            </a:bodyPr>
            <a:lstStyle/>
            <a:p>
              <a:r>
                <a:rPr lang="en-US" sz="1350" dirty="0"/>
                <a:t>T</a:t>
              </a:r>
            </a:p>
          </p:txBody>
        </p:sp>
      </p:grpSp>
      <p:grpSp>
        <p:nvGrpSpPr>
          <p:cNvPr id="31" name="Group 30"/>
          <p:cNvGrpSpPr/>
          <p:nvPr/>
        </p:nvGrpSpPr>
        <p:grpSpPr>
          <a:xfrm>
            <a:off x="889462" y="3831460"/>
            <a:ext cx="5831378" cy="1017459"/>
            <a:chOff x="1185949" y="4124635"/>
            <a:chExt cx="7775171" cy="1356611"/>
          </a:xfrm>
        </p:grpSpPr>
        <p:grpSp>
          <p:nvGrpSpPr>
            <p:cNvPr id="17" name="Group 16"/>
            <p:cNvGrpSpPr/>
            <p:nvPr/>
          </p:nvGrpSpPr>
          <p:grpSpPr>
            <a:xfrm>
              <a:off x="1185949" y="4124635"/>
              <a:ext cx="7775171" cy="881952"/>
              <a:chOff x="1185949" y="1093705"/>
              <a:chExt cx="7775171" cy="881952"/>
            </a:xfrm>
          </p:grpSpPr>
          <p:cxnSp>
            <p:nvCxnSpPr>
              <p:cNvPr id="18" name="Straight Arrow Connector 17"/>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0" name="Straight Arrow Connector 19"/>
              <p:cNvCxnSpPr/>
              <p:nvPr/>
            </p:nvCxnSpPr>
            <p:spPr>
              <a:xfrm>
                <a:off x="5907578" y="146303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58737" y="1093705"/>
                <a:ext cx="961289" cy="400109"/>
              </a:xfrm>
              <a:prstGeom prst="rect">
                <a:avLst/>
              </a:prstGeom>
              <a:noFill/>
            </p:spPr>
            <p:txBody>
              <a:bodyPr wrap="none" rtlCol="0">
                <a:spAutoFit/>
              </a:bodyPr>
              <a:lstStyle/>
              <a:p>
                <a:r>
                  <a:rPr lang="en-US" sz="1350" dirty="0"/>
                  <a:t>Present</a:t>
                </a:r>
              </a:p>
            </p:txBody>
          </p:sp>
        </p:grpSp>
        <p:sp>
          <p:nvSpPr>
            <p:cNvPr id="28" name="TextBox 27"/>
            <p:cNvSpPr txBox="1"/>
            <p:nvPr/>
          </p:nvSpPr>
          <p:spPr>
            <a:xfrm>
              <a:off x="5759140" y="5081137"/>
              <a:ext cx="359501" cy="400109"/>
            </a:xfrm>
            <a:prstGeom prst="rect">
              <a:avLst/>
            </a:prstGeom>
            <a:noFill/>
          </p:spPr>
          <p:txBody>
            <a:bodyPr wrap="none" rtlCol="0">
              <a:spAutoFit/>
            </a:bodyPr>
            <a:lstStyle/>
            <a:p>
              <a:r>
                <a:rPr lang="en-US" sz="1350" dirty="0"/>
                <a:t>T</a:t>
              </a:r>
            </a:p>
          </p:txBody>
        </p:sp>
      </p:grpSp>
      <p:sp>
        <p:nvSpPr>
          <p:cNvPr id="32" name="Rectangle 31"/>
          <p:cNvSpPr/>
          <p:nvPr/>
        </p:nvSpPr>
        <p:spPr>
          <a:xfrm>
            <a:off x="2431456" y="5391925"/>
            <a:ext cx="3730508" cy="369332"/>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expr</a:t>
            </a:r>
            <a:r>
              <a:rPr lang="en-US" dirty="0">
                <a:solidFill>
                  <a:srgbClr val="000000"/>
                </a:solidFill>
                <a:highlight>
                  <a:srgbClr val="FFFFFF"/>
                </a:highlight>
                <a:latin typeface="Consolas" panose="020B0609020204030204" pitchFamily="49" charset="0"/>
              </a:rPr>
              <a:t>-of-awaitable-type</a:t>
            </a:r>
            <a:endParaRPr lang="en-US" dirty="0"/>
          </a:p>
        </p:txBody>
      </p:sp>
    </p:spTree>
    <p:extLst>
      <p:ext uri="{BB962C8B-B14F-4D97-AF65-F5344CB8AC3E}">
        <p14:creationId xmlns:p14="http://schemas.microsoft.com/office/powerpoint/2010/main" val="118552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99" y="469938"/>
            <a:ext cx="7886700" cy="610739"/>
          </a:xfrm>
        </p:spPr>
        <p:txBody>
          <a:bodyPr>
            <a:noAutofit/>
          </a:bodyPr>
          <a:lstStyle/>
          <a:p>
            <a:r>
              <a:rPr lang="en-US" sz="2800" dirty="0" smtClean="0"/>
              <a:t>Coroutine Promise – Concept of an Output Stream</a:t>
            </a:r>
            <a:endParaRPr lang="en-US" sz="2800" dirty="0"/>
          </a:p>
        </p:txBody>
      </p:sp>
      <p:sp>
        <p:nvSpPr>
          <p:cNvPr id="52" name="Date Placeholder 51"/>
          <p:cNvSpPr>
            <a:spLocks noGrp="1"/>
          </p:cNvSpPr>
          <p:nvPr>
            <p:ph type="dt" sz="half" idx="10"/>
          </p:nvPr>
        </p:nvSpPr>
        <p:spPr/>
        <p:txBody>
          <a:bodyPr/>
          <a:lstStyle/>
          <a:p>
            <a:fld id="{64D6F233-0C1B-4E63-ACDA-0383BFFA3D76}" type="datetime1">
              <a:rPr lang="en-US" smtClean="0"/>
              <a:t>11/13/2014</a:t>
            </a:fld>
            <a:endParaRPr lang="en-US"/>
          </a:p>
        </p:txBody>
      </p:sp>
      <p:sp>
        <p:nvSpPr>
          <p:cNvPr id="53" name="Footer Placeholder 52"/>
          <p:cNvSpPr>
            <a:spLocks noGrp="1"/>
          </p:cNvSpPr>
          <p:nvPr>
            <p:ph type="ftr" sz="quarter" idx="11"/>
          </p:nvPr>
        </p:nvSpPr>
        <p:spPr/>
        <p:txBody>
          <a:bodyPr/>
          <a:lstStyle/>
          <a:p>
            <a:r>
              <a:rPr lang="en-US" smtClean="0"/>
              <a:t>Urbana 2014 • N4134 await 2.0 (short deck)</a:t>
            </a:r>
            <a:endParaRPr lang="en-US"/>
          </a:p>
        </p:txBody>
      </p:sp>
      <p:sp>
        <p:nvSpPr>
          <p:cNvPr id="54" name="Slide Number Placeholder 53"/>
          <p:cNvSpPr>
            <a:spLocks noGrp="1"/>
          </p:cNvSpPr>
          <p:nvPr>
            <p:ph type="sldNum" sz="quarter" idx="12"/>
          </p:nvPr>
        </p:nvSpPr>
        <p:spPr/>
        <p:txBody>
          <a:bodyPr/>
          <a:lstStyle/>
          <a:p>
            <a:fld id="{0B32B47A-AB8C-4425-BBE2-2EEFC41D3BFC}" type="slidenum">
              <a:rPr lang="en-US" smtClean="0"/>
              <a:t>22</a:t>
            </a:fld>
            <a:endParaRPr lang="en-US"/>
          </a:p>
        </p:txBody>
      </p:sp>
      <p:sp>
        <p:nvSpPr>
          <p:cNvPr id="3" name="TextBox 2"/>
          <p:cNvSpPr txBox="1"/>
          <p:nvPr/>
        </p:nvSpPr>
        <p:spPr>
          <a:xfrm>
            <a:off x="2181639" y="1712015"/>
            <a:ext cx="1726050" cy="300082"/>
          </a:xfrm>
          <a:prstGeom prst="rect">
            <a:avLst/>
          </a:prstGeom>
          <a:noFill/>
        </p:spPr>
        <p:txBody>
          <a:bodyPr wrap="none" rtlCol="0">
            <a:spAutoFit/>
          </a:bodyPr>
          <a:lstStyle/>
          <a:p>
            <a:r>
              <a:rPr lang="en-US" sz="1350" dirty="0"/>
              <a:t>Future&lt;R,E&gt;: (R or E)?</a:t>
            </a:r>
          </a:p>
        </p:txBody>
      </p:sp>
      <p:sp>
        <p:nvSpPr>
          <p:cNvPr id="4" name="TextBox 3"/>
          <p:cNvSpPr txBox="1"/>
          <p:nvPr/>
        </p:nvSpPr>
        <p:spPr>
          <a:xfrm>
            <a:off x="4144617" y="1712015"/>
            <a:ext cx="2084994" cy="300082"/>
          </a:xfrm>
          <a:prstGeom prst="rect">
            <a:avLst/>
          </a:prstGeom>
          <a:noFill/>
        </p:spPr>
        <p:txBody>
          <a:bodyPr wrap="none" rtlCol="0">
            <a:spAutoFit/>
          </a:bodyPr>
          <a:lstStyle/>
          <a:p>
            <a:r>
              <a:rPr lang="en-US" sz="1350" dirty="0"/>
              <a:t>Stream&lt;T,R,E&gt;: T* (R or E)?</a:t>
            </a:r>
          </a:p>
        </p:txBody>
      </p:sp>
      <p:cxnSp>
        <p:nvCxnSpPr>
          <p:cNvPr id="8" name="Straight Arrow Connector 7"/>
          <p:cNvCxnSpPr/>
          <p:nvPr/>
        </p:nvCxnSpPr>
        <p:spPr>
          <a:xfrm flipV="1">
            <a:off x="944679" y="2639634"/>
            <a:ext cx="5831378" cy="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061558" y="2374441"/>
            <a:ext cx="269626" cy="356633"/>
            <a:chOff x="2748740" y="2022922"/>
            <a:chExt cx="359500" cy="475510"/>
          </a:xfrm>
        </p:grpSpPr>
        <p:sp>
          <p:nvSpPr>
            <p:cNvPr id="9" name="Oval 8"/>
            <p:cNvSpPr/>
            <p:nvPr/>
          </p:nvSpPr>
          <p:spPr>
            <a:xfrm>
              <a:off x="2827905" y="2354345"/>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TextBox 6"/>
            <p:cNvSpPr txBox="1"/>
            <p:nvPr/>
          </p:nvSpPr>
          <p:spPr>
            <a:xfrm>
              <a:off x="2748740" y="2022922"/>
              <a:ext cx="359500" cy="400109"/>
            </a:xfrm>
            <a:prstGeom prst="rect">
              <a:avLst/>
            </a:prstGeom>
            <a:noFill/>
          </p:spPr>
          <p:txBody>
            <a:bodyPr wrap="none" rtlCol="0">
              <a:spAutoFit/>
            </a:bodyPr>
            <a:lstStyle/>
            <a:p>
              <a:r>
                <a:rPr lang="en-US" sz="1350" dirty="0"/>
                <a:t>T</a:t>
              </a:r>
            </a:p>
          </p:txBody>
        </p:sp>
      </p:grpSp>
      <p:grpSp>
        <p:nvGrpSpPr>
          <p:cNvPr id="14" name="Group 13"/>
          <p:cNvGrpSpPr/>
          <p:nvPr/>
        </p:nvGrpSpPr>
        <p:grpSpPr>
          <a:xfrm>
            <a:off x="2737419" y="2374442"/>
            <a:ext cx="269626" cy="361602"/>
            <a:chOff x="2901140" y="2175322"/>
            <a:chExt cx="359500" cy="482136"/>
          </a:xfrm>
        </p:grpSpPr>
        <p:sp>
          <p:nvSpPr>
            <p:cNvPr id="12" name="Oval 11"/>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TextBox 12"/>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17" name="Group 16"/>
          <p:cNvGrpSpPr/>
          <p:nvPr/>
        </p:nvGrpSpPr>
        <p:grpSpPr>
          <a:xfrm>
            <a:off x="3331979" y="2366609"/>
            <a:ext cx="269626" cy="361602"/>
            <a:chOff x="2901140" y="2175322"/>
            <a:chExt cx="359500" cy="482136"/>
          </a:xfrm>
        </p:grpSpPr>
        <p:sp>
          <p:nvSpPr>
            <p:cNvPr id="18" name="Oval 17"/>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 name="TextBox 18"/>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0" name="Group 19"/>
          <p:cNvGrpSpPr/>
          <p:nvPr/>
        </p:nvGrpSpPr>
        <p:grpSpPr>
          <a:xfrm>
            <a:off x="1852021" y="2371578"/>
            <a:ext cx="269626" cy="361602"/>
            <a:chOff x="2901140" y="2175322"/>
            <a:chExt cx="359500" cy="482136"/>
          </a:xfrm>
        </p:grpSpPr>
        <p:sp>
          <p:nvSpPr>
            <p:cNvPr id="21" name="Oval 20"/>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TextBox 21"/>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3" name="Group 22"/>
          <p:cNvGrpSpPr/>
          <p:nvPr/>
        </p:nvGrpSpPr>
        <p:grpSpPr>
          <a:xfrm>
            <a:off x="4144620" y="2366609"/>
            <a:ext cx="269626" cy="361602"/>
            <a:chOff x="2901140" y="2175322"/>
            <a:chExt cx="359500" cy="482136"/>
          </a:xfrm>
        </p:grpSpPr>
        <p:sp>
          <p:nvSpPr>
            <p:cNvPr id="24" name="Oval 23"/>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TextBox 24"/>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6" name="Group 25"/>
          <p:cNvGrpSpPr/>
          <p:nvPr/>
        </p:nvGrpSpPr>
        <p:grpSpPr>
          <a:xfrm>
            <a:off x="4793977" y="2366609"/>
            <a:ext cx="269626" cy="361602"/>
            <a:chOff x="2901140" y="2175322"/>
            <a:chExt cx="359500" cy="482136"/>
          </a:xfrm>
        </p:grpSpPr>
        <p:sp>
          <p:nvSpPr>
            <p:cNvPr id="27" name="Oval 26"/>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8" name="TextBox 27"/>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36" name="Group 35"/>
          <p:cNvGrpSpPr/>
          <p:nvPr/>
        </p:nvGrpSpPr>
        <p:grpSpPr>
          <a:xfrm>
            <a:off x="5809897" y="2346501"/>
            <a:ext cx="279244" cy="381710"/>
            <a:chOff x="5748457" y="3234792"/>
            <a:chExt cx="372325" cy="508947"/>
          </a:xfrm>
        </p:grpSpPr>
        <p:sp>
          <p:nvSpPr>
            <p:cNvPr id="34" name="TextBox 33"/>
            <p:cNvSpPr txBox="1"/>
            <p:nvPr/>
          </p:nvSpPr>
          <p:spPr>
            <a:xfrm>
              <a:off x="5748457" y="3234792"/>
              <a:ext cx="372325" cy="400110"/>
            </a:xfrm>
            <a:prstGeom prst="rect">
              <a:avLst/>
            </a:prstGeom>
            <a:noFill/>
          </p:spPr>
          <p:txBody>
            <a:bodyPr wrap="none" rtlCol="0">
              <a:spAutoFit/>
            </a:bodyPr>
            <a:lstStyle/>
            <a:p>
              <a:r>
                <a:rPr lang="en-US" sz="1350" dirty="0"/>
                <a:t>R</a:t>
              </a:r>
            </a:p>
          </p:txBody>
        </p:sp>
        <p:sp>
          <p:nvSpPr>
            <p:cNvPr id="35" name="Rectangle 34"/>
            <p:cNvSpPr/>
            <p:nvPr/>
          </p:nvSpPr>
          <p:spPr>
            <a:xfrm>
              <a:off x="5823032" y="3584713"/>
              <a:ext cx="160325" cy="1590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39" name="Group 38"/>
          <p:cNvGrpSpPr/>
          <p:nvPr/>
        </p:nvGrpSpPr>
        <p:grpSpPr>
          <a:xfrm>
            <a:off x="5803623" y="2812635"/>
            <a:ext cx="271071" cy="470157"/>
            <a:chOff x="7738171" y="2607180"/>
            <a:chExt cx="361428" cy="626876"/>
          </a:xfrm>
        </p:grpSpPr>
        <p:sp>
          <p:nvSpPr>
            <p:cNvPr id="31" name="TextBox 30"/>
            <p:cNvSpPr txBox="1"/>
            <p:nvPr/>
          </p:nvSpPr>
          <p:spPr>
            <a:xfrm>
              <a:off x="7740098" y="2833947"/>
              <a:ext cx="359501" cy="400109"/>
            </a:xfrm>
            <a:prstGeom prst="rect">
              <a:avLst/>
            </a:prstGeom>
            <a:noFill/>
          </p:spPr>
          <p:txBody>
            <a:bodyPr wrap="none" rtlCol="0">
              <a:spAutoFit/>
            </a:bodyPr>
            <a:lstStyle/>
            <a:p>
              <a:r>
                <a:rPr lang="en-US" sz="1350" dirty="0"/>
                <a:t>E</a:t>
              </a:r>
            </a:p>
          </p:txBody>
        </p:sp>
        <p:sp>
          <p:nvSpPr>
            <p:cNvPr id="37" name="Multiply 36"/>
            <p:cNvSpPr/>
            <p:nvPr/>
          </p:nvSpPr>
          <p:spPr>
            <a:xfrm>
              <a:off x="7738171" y="2607180"/>
              <a:ext cx="318053" cy="317568"/>
            </a:xfrm>
            <a:prstGeom prst="mathMultiply">
              <a:avLst>
                <a:gd name="adj1" fmla="val 92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40" name="TextBox 39"/>
          <p:cNvSpPr txBox="1"/>
          <p:nvPr/>
        </p:nvSpPr>
        <p:spPr>
          <a:xfrm>
            <a:off x="780222" y="3192947"/>
            <a:ext cx="1958485" cy="300082"/>
          </a:xfrm>
          <a:prstGeom prst="rect">
            <a:avLst/>
          </a:prstGeom>
          <a:noFill/>
        </p:spPr>
        <p:txBody>
          <a:bodyPr wrap="none" rtlCol="0">
            <a:spAutoFit/>
          </a:bodyPr>
          <a:lstStyle/>
          <a:p>
            <a:r>
              <a:rPr lang="en-US" sz="1350" dirty="0"/>
              <a:t>&lt;promise&gt;.</a:t>
            </a:r>
            <a:r>
              <a:rPr lang="en-US" sz="1350" dirty="0" err="1"/>
              <a:t>yield_value</a:t>
            </a:r>
            <a:r>
              <a:rPr lang="en-US" sz="1350" dirty="0"/>
              <a:t>(T)</a:t>
            </a:r>
          </a:p>
        </p:txBody>
      </p:sp>
      <p:sp>
        <p:nvSpPr>
          <p:cNvPr id="41" name="TextBox 40"/>
          <p:cNvSpPr txBox="1"/>
          <p:nvPr/>
        </p:nvSpPr>
        <p:spPr>
          <a:xfrm>
            <a:off x="783563" y="3525908"/>
            <a:ext cx="1872949" cy="300082"/>
          </a:xfrm>
          <a:prstGeom prst="rect">
            <a:avLst/>
          </a:prstGeom>
          <a:noFill/>
        </p:spPr>
        <p:txBody>
          <a:bodyPr wrap="none" rtlCol="0">
            <a:spAutoFit/>
          </a:bodyPr>
          <a:lstStyle/>
          <a:p>
            <a:r>
              <a:rPr lang="en-US" sz="1350" dirty="0"/>
              <a:t>&lt;promise&gt;.</a:t>
            </a:r>
            <a:r>
              <a:rPr lang="en-US" sz="1350" dirty="0" err="1"/>
              <a:t>set_result</a:t>
            </a:r>
            <a:r>
              <a:rPr lang="en-US" sz="1350" dirty="0"/>
              <a:t>(R)</a:t>
            </a:r>
          </a:p>
        </p:txBody>
      </p:sp>
      <p:sp>
        <p:nvSpPr>
          <p:cNvPr id="42" name="TextBox 41"/>
          <p:cNvSpPr txBox="1"/>
          <p:nvPr/>
        </p:nvSpPr>
        <p:spPr>
          <a:xfrm>
            <a:off x="783563" y="3993046"/>
            <a:ext cx="2148473" cy="300082"/>
          </a:xfrm>
          <a:prstGeom prst="rect">
            <a:avLst/>
          </a:prstGeom>
          <a:noFill/>
        </p:spPr>
        <p:txBody>
          <a:bodyPr wrap="none" rtlCol="0">
            <a:spAutoFit/>
          </a:bodyPr>
          <a:lstStyle/>
          <a:p>
            <a:r>
              <a:rPr lang="en-US" sz="1350" dirty="0"/>
              <a:t>&lt;promise&gt;.</a:t>
            </a:r>
            <a:r>
              <a:rPr lang="en-US" sz="1350" dirty="0" err="1"/>
              <a:t>set_exception</a:t>
            </a:r>
            <a:r>
              <a:rPr lang="en-US" sz="1350" dirty="0"/>
              <a:t>(E)</a:t>
            </a:r>
          </a:p>
        </p:txBody>
      </p:sp>
      <p:sp>
        <p:nvSpPr>
          <p:cNvPr id="43" name="TextBox 42"/>
          <p:cNvSpPr txBox="1"/>
          <p:nvPr/>
        </p:nvSpPr>
        <p:spPr>
          <a:xfrm>
            <a:off x="780222" y="4703694"/>
            <a:ext cx="3260035" cy="923330"/>
          </a:xfrm>
          <a:prstGeom prst="rect">
            <a:avLst/>
          </a:prstGeom>
          <a:effectLst>
            <a:glow rad="101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numCol="3" rtlCol="0">
            <a:spAutoFit/>
          </a:bodyPr>
          <a:lstStyle/>
          <a:p>
            <a:r>
              <a:rPr lang="en-US" sz="1350" b="1" dirty="0" err="1"/>
              <a:t>Bikeshed</a:t>
            </a:r>
            <a:r>
              <a:rPr lang="en-US" sz="1350" dirty="0"/>
              <a:t/>
            </a:r>
            <a:br>
              <a:rPr lang="en-US" sz="1350" dirty="0"/>
            </a:br>
            <a:r>
              <a:rPr lang="en-US" sz="1350" dirty="0" err="1"/>
              <a:t>on_next</a:t>
            </a:r>
            <a:r>
              <a:rPr lang="en-US" sz="1350" dirty="0"/>
              <a:t/>
            </a:r>
            <a:br>
              <a:rPr lang="en-US" sz="1350" dirty="0"/>
            </a:br>
            <a:r>
              <a:rPr lang="en-US" sz="1350" dirty="0" err="1"/>
              <a:t>on_complete</a:t>
            </a:r>
            <a:endParaRPr lang="en-US" sz="1350" dirty="0"/>
          </a:p>
          <a:p>
            <a:r>
              <a:rPr lang="en-US" sz="1350" dirty="0" err="1"/>
              <a:t>on_error</a:t>
            </a:r>
            <a:endParaRPr lang="en-US" sz="1350" dirty="0"/>
          </a:p>
          <a:p>
            <a:endParaRPr lang="en-US" sz="1350" dirty="0"/>
          </a:p>
          <a:p>
            <a:r>
              <a:rPr lang="en-US" sz="1350" dirty="0" err="1"/>
              <a:t>emit_value</a:t>
            </a:r>
            <a:endParaRPr lang="en-US" sz="1350" dirty="0"/>
          </a:p>
          <a:p>
            <a:r>
              <a:rPr lang="en-US" sz="1350" dirty="0" err="1"/>
              <a:t>return_value</a:t>
            </a:r>
            <a:endParaRPr lang="en-US" sz="1350" dirty="0"/>
          </a:p>
          <a:p>
            <a:r>
              <a:rPr lang="en-US" sz="1350" dirty="0" err="1"/>
              <a:t>return_error</a:t>
            </a:r>
            <a:r>
              <a:rPr lang="en-US" sz="1350" dirty="0"/>
              <a:t>	</a:t>
            </a:r>
          </a:p>
          <a:p>
            <a:endParaRPr lang="en-US" sz="1350" dirty="0" smtClean="0"/>
          </a:p>
          <a:p>
            <a:r>
              <a:rPr lang="en-US" sz="1350" dirty="0" smtClean="0"/>
              <a:t>-</a:t>
            </a:r>
            <a:endParaRPr lang="en-US" sz="1350" dirty="0"/>
          </a:p>
          <a:p>
            <a:r>
              <a:rPr lang="en-US" sz="1350" dirty="0"/>
              <a:t>complete(T)</a:t>
            </a:r>
          </a:p>
          <a:p>
            <a:r>
              <a:rPr lang="en-US" sz="1350" dirty="0"/>
              <a:t>complete(E)</a:t>
            </a:r>
          </a:p>
        </p:txBody>
      </p:sp>
      <p:sp>
        <p:nvSpPr>
          <p:cNvPr id="44" name="Rectangle 43"/>
          <p:cNvSpPr/>
          <p:nvPr/>
        </p:nvSpPr>
        <p:spPr>
          <a:xfrm>
            <a:off x="2792800" y="3200905"/>
            <a:ext cx="1119217" cy="276999"/>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yield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endParaRPr lang="en-US" sz="1200" dirty="0"/>
          </a:p>
        </p:txBody>
      </p:sp>
      <p:sp>
        <p:nvSpPr>
          <p:cNvPr id="45" name="Rectangle 44"/>
          <p:cNvSpPr/>
          <p:nvPr/>
        </p:nvSpPr>
        <p:spPr>
          <a:xfrm>
            <a:off x="2792800" y="3535067"/>
            <a:ext cx="1459054" cy="461665"/>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br>
              <a:rPr lang="en-US" sz="1200" dirty="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implicit return</a:t>
            </a:r>
            <a:endParaRPr lang="en-US" sz="1200" dirty="0"/>
          </a:p>
        </p:txBody>
      </p:sp>
      <p:sp>
        <p:nvSpPr>
          <p:cNvPr id="46" name="Rectangle 45"/>
          <p:cNvSpPr/>
          <p:nvPr/>
        </p:nvSpPr>
        <p:spPr>
          <a:xfrm>
            <a:off x="2799859" y="3993046"/>
            <a:ext cx="1798890" cy="461665"/>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a:t>
            </a:r>
            <a:br>
              <a:rPr lang="en-US" sz="1200" dirty="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unhandled exception</a:t>
            </a:r>
            <a:endParaRPr lang="en-US" sz="1200" dirty="0"/>
          </a:p>
        </p:txBody>
      </p:sp>
      <p:grpSp>
        <p:nvGrpSpPr>
          <p:cNvPr id="51" name="Group 50"/>
          <p:cNvGrpSpPr/>
          <p:nvPr/>
        </p:nvGrpSpPr>
        <p:grpSpPr>
          <a:xfrm>
            <a:off x="4407789" y="3516562"/>
            <a:ext cx="1916971" cy="951026"/>
            <a:chOff x="5877052" y="3545750"/>
            <a:chExt cx="2555961" cy="1028723"/>
          </a:xfrm>
        </p:grpSpPr>
        <p:sp>
          <p:nvSpPr>
            <p:cNvPr id="47" name="Right Brace 46"/>
            <p:cNvSpPr/>
            <p:nvPr/>
          </p:nvSpPr>
          <p:spPr>
            <a:xfrm>
              <a:off x="5877052" y="3545750"/>
              <a:ext cx="345507" cy="1028723"/>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TextBox 48"/>
            <p:cNvSpPr txBox="1"/>
            <p:nvPr/>
          </p:nvSpPr>
          <p:spPr>
            <a:xfrm>
              <a:off x="6218185" y="3663604"/>
              <a:ext cx="2214828" cy="774043"/>
            </a:xfrm>
            <a:prstGeom prst="rect">
              <a:avLst/>
            </a:prstGeom>
            <a:noFill/>
          </p:spPr>
          <p:txBody>
            <a:bodyPr wrap="square" rtlCol="0">
              <a:spAutoFit/>
            </a:bodyPr>
            <a:lstStyle/>
            <a:p>
              <a:r>
                <a:rPr lang="en-US" sz="1350" dirty="0"/>
                <a:t>Could be called from await_suspend or</a:t>
              </a:r>
            </a:p>
            <a:p>
              <a:r>
                <a:rPr lang="en-US" sz="1350" dirty="0"/>
                <a:t>completion callback</a:t>
              </a:r>
            </a:p>
          </p:txBody>
        </p:sp>
      </p:grpSp>
    </p:spTree>
    <p:extLst>
      <p:ext uri="{BB962C8B-B14F-4D97-AF65-F5344CB8AC3E}">
        <p14:creationId xmlns:p14="http://schemas.microsoft.com/office/powerpoint/2010/main" val="251644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nodeType="afterEffect">
                                  <p:stCondLst>
                                    <p:cond delay="10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nodeType="afterEffect">
                                  <p:stCondLst>
                                    <p:cond delay="10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nodeType="afterEffect">
                                  <p:stCondLst>
                                    <p:cond delay="100"/>
                                  </p:stCondLst>
                                  <p:childTnLst>
                                    <p:set>
                                      <p:cBhvr>
                                        <p:cTn id="26" dur="1" fill="hold">
                                          <p:stCondLst>
                                            <p:cond delay="0"/>
                                          </p:stCondLst>
                                        </p:cTn>
                                        <p:tgtEl>
                                          <p:spTgt spid="17"/>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nodeType="afterEffect">
                                  <p:stCondLst>
                                    <p:cond delay="100"/>
                                  </p:stCondLst>
                                  <p:childTnLst>
                                    <p:set>
                                      <p:cBhvr>
                                        <p:cTn id="29" dur="1" fill="hold">
                                          <p:stCondLst>
                                            <p:cond delay="0"/>
                                          </p:stCondLst>
                                        </p:cTn>
                                        <p:tgtEl>
                                          <p:spTgt spid="23"/>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10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0" grpId="0"/>
      <p:bldP spid="41" grpId="0"/>
      <p:bldP spid="42" grpId="0"/>
      <p:bldP spid="43" grpId="0" animBg="1"/>
      <p:bldP spid="44"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Coroutine Frame &amp; Coroutine Promise</a:t>
            </a:r>
            <a:endParaRPr lang="en-US" dirty="0"/>
          </a:p>
        </p:txBody>
      </p:sp>
      <p:sp>
        <p:nvSpPr>
          <p:cNvPr id="4" name="Date Placeholder 3"/>
          <p:cNvSpPr>
            <a:spLocks noGrp="1"/>
          </p:cNvSpPr>
          <p:nvPr>
            <p:ph type="dt" sz="half" idx="10"/>
          </p:nvPr>
        </p:nvSpPr>
        <p:spPr/>
        <p:txBody>
          <a:bodyPr/>
          <a:lstStyle/>
          <a:p>
            <a:fld id="{9652F330-7D2B-447F-8B23-83A8331D7103}"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23</a:t>
            </a:fld>
            <a:endParaRPr lang="en-US"/>
          </a:p>
        </p:txBody>
      </p:sp>
      <p:sp>
        <p:nvSpPr>
          <p:cNvPr id="3" name="Rectangle 2"/>
          <p:cNvSpPr/>
          <p:nvPr/>
        </p:nvSpPr>
        <p:spPr>
          <a:xfrm>
            <a:off x="495297" y="2036111"/>
            <a:ext cx="8085221" cy="341632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do</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conn.read(</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total -= bytesRead;</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(total &gt; </a:t>
            </a:r>
            <a:r>
              <a:rPr lang="en-US" dirty="0" smtClean="0">
                <a:solidFill>
                  <a:srgbClr val="000000"/>
                </a:solidFill>
                <a:highlight>
                  <a:srgbClr val="FFFFFF"/>
                </a:highlight>
                <a:latin typeface="Consolas" panose="020B0609020204030204" pitchFamily="49" charset="0"/>
              </a:rPr>
              <a:t>0 &amp;&amp; bytesRead &gt; 0);</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return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3782275801"/>
              </p:ext>
            </p:extLst>
          </p:nvPr>
        </p:nvGraphicFramePr>
        <p:xfrm>
          <a:off x="4806304" y="936341"/>
          <a:ext cx="4181200" cy="1930400"/>
        </p:xfrm>
        <a:graphic>
          <a:graphicData uri="http://schemas.openxmlformats.org/drawingml/2006/table">
            <a:tbl>
              <a:tblPr firstCol="1">
                <a:tableStyleId>{793D81CF-94F2-401A-BA57-92F5A7B2D0C5}</a:tableStyleId>
              </a:tblPr>
              <a:tblGrid>
                <a:gridCol w="2005719"/>
                <a:gridCol w="2175481"/>
              </a:tblGrid>
              <a:tr h="370840">
                <a:tc>
                  <a:txBody>
                    <a:bodyPr/>
                    <a:lstStyle/>
                    <a:p>
                      <a:pPr algn="r"/>
                      <a:r>
                        <a:rPr lang="en-US" dirty="0" smtClean="0"/>
                        <a:t>Coroutine Promise</a:t>
                      </a:r>
                      <a:endParaRPr lang="en-US" dirty="0"/>
                    </a:p>
                  </a:txBody>
                  <a:tcPr/>
                </a:tc>
                <a:tc>
                  <a:txBody>
                    <a:bodyPr/>
                    <a:lstStyle/>
                    <a:p>
                      <a:r>
                        <a:rPr lang="en-US" dirty="0" smtClean="0">
                          <a:solidFill>
                            <a:schemeClr val="bg1">
                              <a:lumMod val="65000"/>
                            </a:schemeClr>
                          </a:solidFill>
                        </a:rPr>
                        <a:t>std::promise&lt;int&gt; $p;</a:t>
                      </a:r>
                      <a:endParaRPr lang="en-US" dirty="0">
                        <a:solidFill>
                          <a:schemeClr val="bg1">
                            <a:lumMod val="65000"/>
                          </a:schemeClr>
                        </a:solidFill>
                      </a:endParaRPr>
                    </a:p>
                  </a:txBody>
                  <a:tcPr/>
                </a:tc>
              </a:tr>
              <a:tr h="370840">
                <a:tc>
                  <a:txBody>
                    <a:bodyPr/>
                    <a:lstStyle/>
                    <a:p>
                      <a:pPr algn="r"/>
                      <a:r>
                        <a:rPr lang="en-US" dirty="0" smtClean="0"/>
                        <a:t>Suspend</a:t>
                      </a:r>
                      <a:r>
                        <a:rPr lang="en-US" baseline="0" dirty="0" smtClean="0"/>
                        <a:t> Context</a:t>
                      </a:r>
                      <a:endParaRPr lang="en-US" dirty="0"/>
                    </a:p>
                  </a:txBody>
                  <a:tcPr/>
                </a:tc>
                <a:tc>
                  <a:txBody>
                    <a:bodyPr/>
                    <a:lstStyle/>
                    <a:p>
                      <a:r>
                        <a:rPr lang="en-US" dirty="0" smtClean="0">
                          <a:solidFill>
                            <a:schemeClr val="bg1">
                              <a:lumMod val="65000"/>
                            </a:schemeClr>
                          </a:solidFill>
                        </a:rPr>
                        <a:t>void * $</a:t>
                      </a:r>
                      <a:r>
                        <a:rPr lang="en-US" dirty="0" err="1" smtClean="0">
                          <a:solidFill>
                            <a:schemeClr val="bg1">
                              <a:lumMod val="65000"/>
                            </a:schemeClr>
                          </a:solidFill>
                        </a:rPr>
                        <a:t>saved_IP</a:t>
                      </a:r>
                      <a:r>
                        <a:rPr lang="en-US" dirty="0" smtClean="0">
                          <a:solidFill>
                            <a:schemeClr val="bg1">
                              <a:lumMod val="65000"/>
                            </a:schemeClr>
                          </a:solidFill>
                        </a:rPr>
                        <a:t>;</a:t>
                      </a:r>
                      <a:endParaRPr lang="en-US" dirty="0">
                        <a:solidFill>
                          <a:schemeClr val="bg1">
                            <a:lumMod val="65000"/>
                          </a:schemeClr>
                        </a:solidFill>
                      </a:endParaRPr>
                    </a:p>
                  </a:txBody>
                  <a:tcPr/>
                </a:tc>
              </a:tr>
              <a:tr h="370840">
                <a:tc>
                  <a:txBody>
                    <a:bodyPr/>
                    <a:lstStyle/>
                    <a:p>
                      <a:pPr algn="r"/>
                      <a:r>
                        <a:rPr lang="en-US" dirty="0" smtClean="0"/>
                        <a:t>Local</a:t>
                      </a:r>
                      <a:r>
                        <a:rPr lang="en-US" baseline="0" dirty="0" smtClean="0"/>
                        <a:t> State</a:t>
                      </a:r>
                      <a:endParaRPr lang="en-US" dirty="0"/>
                    </a:p>
                  </a:txBody>
                  <a:tcPr/>
                </a:tc>
                <a:tc>
                  <a:txBody>
                    <a:bodyPr/>
                    <a:lstStyle/>
                    <a:p>
                      <a:r>
                        <a:rPr lang="en-US" dirty="0" smtClean="0"/>
                        <a:t>char </a:t>
                      </a:r>
                      <a:r>
                        <a:rPr lang="en-US" dirty="0" err="1" smtClean="0"/>
                        <a:t>buf</a:t>
                      </a:r>
                      <a:r>
                        <a:rPr lang="en-US" dirty="0" smtClean="0"/>
                        <a:t>[64 </a:t>
                      </a:r>
                      <a:r>
                        <a:rPr lang="en-US" baseline="0" dirty="0" smtClean="0"/>
                        <a:t>* 1024];</a:t>
                      </a:r>
                    </a:p>
                    <a:p>
                      <a:r>
                        <a:rPr lang="en-US" dirty="0" smtClean="0"/>
                        <a:t>Connection conn;</a:t>
                      </a:r>
                    </a:p>
                    <a:p>
                      <a:r>
                        <a:rPr lang="en-US" dirty="0" smtClean="0"/>
                        <a:t>int total;</a:t>
                      </a:r>
                    </a:p>
                    <a:p>
                      <a:r>
                        <a:rPr lang="en-US" dirty="0" smtClean="0">
                          <a:solidFill>
                            <a:schemeClr val="bg1">
                              <a:lumMod val="65000"/>
                            </a:schemeClr>
                          </a:solidFill>
                        </a:rPr>
                        <a:t>OVERLAPPED $tmp</a:t>
                      </a:r>
                      <a:r>
                        <a:rPr lang="en-US" dirty="0" smtClean="0"/>
                        <a:t>;</a:t>
                      </a:r>
                      <a:endParaRPr lang="en-US" dirty="0"/>
                    </a:p>
                  </a:txBody>
                  <a:tcPr/>
                </a:tc>
              </a:tr>
            </a:tbl>
          </a:graphicData>
        </a:graphic>
      </p:graphicFrame>
      <p:grpSp>
        <p:nvGrpSpPr>
          <p:cNvPr id="24" name="Group 23"/>
          <p:cNvGrpSpPr/>
          <p:nvPr/>
        </p:nvGrpSpPr>
        <p:grpSpPr>
          <a:xfrm>
            <a:off x="313604" y="863175"/>
            <a:ext cx="1686090" cy="1499450"/>
            <a:chOff x="313604" y="863175"/>
            <a:chExt cx="1686090" cy="1499450"/>
          </a:xfrm>
        </p:grpSpPr>
        <p:cxnSp>
          <p:nvCxnSpPr>
            <p:cNvPr id="14" name="Straight Connector 13"/>
            <p:cNvCxnSpPr/>
            <p:nvPr/>
          </p:nvCxnSpPr>
          <p:spPr>
            <a:xfrm flipV="1">
              <a:off x="591101" y="2352054"/>
              <a:ext cx="1331958" cy="1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3604" y="863175"/>
              <a:ext cx="1686090" cy="6372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 Return Object</a:t>
              </a:r>
              <a:endParaRPr lang="en-US" dirty="0"/>
            </a:p>
          </p:txBody>
        </p:sp>
        <p:cxnSp>
          <p:nvCxnSpPr>
            <p:cNvPr id="20" name="Elbow Connector 19"/>
            <p:cNvCxnSpPr/>
            <p:nvPr/>
          </p:nvCxnSpPr>
          <p:spPr>
            <a:xfrm rot="16200000" flipH="1">
              <a:off x="110961" y="1834365"/>
              <a:ext cx="855999" cy="179377"/>
            </a:xfrm>
            <a:prstGeom prst="bentConnector3">
              <a:avLst>
                <a:gd name="adj1" fmla="val 102485"/>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50603" y="5095254"/>
            <a:ext cx="2228745" cy="972881"/>
            <a:chOff x="350603" y="5095254"/>
            <a:chExt cx="2228745" cy="972881"/>
          </a:xfrm>
        </p:grpSpPr>
        <p:grpSp>
          <p:nvGrpSpPr>
            <p:cNvPr id="30" name="Group 29"/>
            <p:cNvGrpSpPr/>
            <p:nvPr/>
          </p:nvGrpSpPr>
          <p:grpSpPr>
            <a:xfrm>
              <a:off x="350603" y="5095254"/>
              <a:ext cx="2228745" cy="972881"/>
              <a:chOff x="350603" y="5095254"/>
              <a:chExt cx="2228745" cy="972881"/>
            </a:xfrm>
          </p:grpSpPr>
          <p:cxnSp>
            <p:nvCxnSpPr>
              <p:cNvPr id="16" name="Straight Connector 15"/>
              <p:cNvCxnSpPr/>
              <p:nvPr/>
            </p:nvCxnSpPr>
            <p:spPr>
              <a:xfrm flipV="1">
                <a:off x="1093228" y="5095254"/>
                <a:ext cx="1486120" cy="969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50603" y="5468612"/>
                <a:ext cx="1649091" cy="5995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a:t>
                </a:r>
              </a:p>
              <a:p>
                <a:pPr algn="ctr"/>
                <a:r>
                  <a:rPr lang="en-US" dirty="0" smtClean="0"/>
                  <a:t>Eventual Result</a:t>
                </a:r>
                <a:endParaRPr lang="en-US" dirty="0"/>
              </a:p>
            </p:txBody>
          </p:sp>
        </p:grpSp>
        <p:cxnSp>
          <p:nvCxnSpPr>
            <p:cNvPr id="26" name="Elbow Connector 25"/>
            <p:cNvCxnSpPr/>
            <p:nvPr/>
          </p:nvCxnSpPr>
          <p:spPr>
            <a:xfrm rot="5400000" flipH="1" flipV="1">
              <a:off x="785584" y="5144788"/>
              <a:ext cx="357177" cy="258111"/>
            </a:xfrm>
            <a:prstGeom prst="bentConnector3">
              <a:avLst>
                <a:gd name="adj1" fmla="val 100314"/>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589801" y="1243708"/>
            <a:ext cx="6309501" cy="3900343"/>
            <a:chOff x="2579348" y="1268532"/>
            <a:chExt cx="6309501" cy="3900343"/>
          </a:xfrm>
        </p:grpSpPr>
        <p:cxnSp>
          <p:nvCxnSpPr>
            <p:cNvPr id="32" name="Straight Connector 31"/>
            <p:cNvCxnSpPr/>
            <p:nvPr/>
          </p:nvCxnSpPr>
          <p:spPr>
            <a:xfrm flipV="1">
              <a:off x="2579348" y="1268532"/>
              <a:ext cx="2209360" cy="3836414"/>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49629" y="4522544"/>
              <a:ext cx="3239220" cy="64633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p.set_result</a:t>
              </a:r>
              <a:r>
                <a:rPr lang="en-US" dirty="0" smtClean="0"/>
                <a:t>(&lt;</a:t>
              </a:r>
              <a:r>
                <a:rPr lang="en-US" dirty="0" err="1" smtClean="0"/>
                <a:t>expr</a:t>
              </a:r>
              <a:r>
                <a:rPr lang="en-US" dirty="0" smtClean="0"/>
                <a:t>&gt;</a:t>
              </a:r>
              <a:r>
                <a:rPr lang="en-US" baseline="30000" dirty="0" smtClean="0"/>
                <a:t>?</a:t>
              </a:r>
              <a:r>
                <a:rPr lang="en-US" dirty="0" smtClean="0"/>
                <a:t>)</a:t>
              </a:r>
              <a:r>
                <a:rPr lang="en-US" dirty="0"/>
                <a:t/>
              </a:r>
              <a:br>
                <a:rPr lang="en-US" dirty="0"/>
              </a:br>
              <a:r>
                <a:rPr lang="en-US" dirty="0" smtClean="0"/>
                <a:t>$</a:t>
              </a:r>
              <a:r>
                <a:rPr lang="en-US" dirty="0" err="1" smtClean="0"/>
                <a:t>p.set_exception</a:t>
              </a:r>
              <a:r>
                <a:rPr lang="en-US" dirty="0" smtClean="0"/>
                <a:t>(</a:t>
              </a:r>
              <a:r>
                <a:rPr lang="en-US" dirty="0" err="1" smtClean="0"/>
                <a:t>exception_ptr</a:t>
              </a:r>
              <a:r>
                <a:rPr lang="en-US" dirty="0" smtClean="0"/>
                <a:t>)</a:t>
              </a:r>
              <a:endParaRPr lang="en-US" dirty="0">
                <a:latin typeface="Consolas" panose="020B0609020204030204" pitchFamily="49" charset="0"/>
                <a:cs typeface="Consolas" panose="020B0609020204030204" pitchFamily="49" charset="0"/>
              </a:endParaRPr>
            </a:p>
          </p:txBody>
        </p:sp>
      </p:grpSp>
      <p:grpSp>
        <p:nvGrpSpPr>
          <p:cNvPr id="42" name="Group 41"/>
          <p:cNvGrpSpPr/>
          <p:nvPr/>
        </p:nvGrpSpPr>
        <p:grpSpPr>
          <a:xfrm>
            <a:off x="1999694" y="855827"/>
            <a:ext cx="2789014" cy="369332"/>
            <a:chOff x="1999694" y="855827"/>
            <a:chExt cx="2789014" cy="369332"/>
          </a:xfrm>
        </p:grpSpPr>
        <p:cxnSp>
          <p:nvCxnSpPr>
            <p:cNvPr id="35" name="Straight Connector 34"/>
            <p:cNvCxnSpPr>
              <a:stCxn id="18" idx="3"/>
            </p:cNvCxnSpPr>
            <p:nvPr/>
          </p:nvCxnSpPr>
          <p:spPr>
            <a:xfrm flipV="1">
              <a:off x="1999694" y="1181785"/>
              <a:ext cx="2789014" cy="1"/>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67284" y="855827"/>
              <a:ext cx="2314125" cy="369332"/>
            </a:xfrm>
            <a:prstGeom prst="rect">
              <a:avLst/>
            </a:prstGeom>
          </p:spPr>
          <p:txBody>
            <a:bodyPr wrap="square">
              <a:spAutoFit/>
            </a:bodyPr>
            <a:lstStyle/>
            <a:p>
              <a:r>
                <a:rPr lang="en-US" dirty="0" smtClean="0"/>
                <a:t>$</a:t>
              </a:r>
              <a:r>
                <a:rPr lang="en-US" dirty="0" err="1" smtClean="0"/>
                <a:t>p.get_return_object</a:t>
              </a:r>
              <a:r>
                <a:rPr lang="en-US" dirty="0"/>
                <a:t>()</a:t>
              </a:r>
            </a:p>
          </p:txBody>
        </p:sp>
      </p:grpSp>
      <p:sp>
        <p:nvSpPr>
          <p:cNvPr id="44" name="TextBox 43"/>
          <p:cNvSpPr txBox="1"/>
          <p:nvPr/>
        </p:nvSpPr>
        <p:spPr>
          <a:xfrm>
            <a:off x="4449091" y="553289"/>
            <a:ext cx="4706673" cy="369332"/>
          </a:xfrm>
          <a:prstGeom prst="rect">
            <a:avLst/>
          </a:prstGeom>
          <a:noFill/>
        </p:spPr>
        <p:txBody>
          <a:bodyPr wrap="none" rtlCol="0">
            <a:spAutoFit/>
          </a:bodyPr>
          <a:lstStyle/>
          <a:p>
            <a:r>
              <a:rPr lang="en-US" b="1" dirty="0" err="1" smtClean="0"/>
              <a:t>coroutine_traits</a:t>
            </a:r>
            <a:r>
              <a:rPr lang="en-US" dirty="0" smtClean="0"/>
              <a:t>&lt;</a:t>
            </a:r>
            <a:r>
              <a:rPr lang="en-US" dirty="0" err="1" smtClean="0"/>
              <a:t>R,Args</a:t>
            </a:r>
            <a:r>
              <a:rPr lang="en-US" dirty="0" smtClean="0"/>
              <a:t>…&gt; → </a:t>
            </a:r>
            <a:r>
              <a:rPr lang="en-US" dirty="0" err="1" smtClean="0"/>
              <a:t>CoroutinePromise</a:t>
            </a:r>
            <a:endParaRPr lang="en-US" dirty="0"/>
          </a:p>
        </p:txBody>
      </p:sp>
      <p:grpSp>
        <p:nvGrpSpPr>
          <p:cNvPr id="17" name="Group 16"/>
          <p:cNvGrpSpPr/>
          <p:nvPr/>
        </p:nvGrpSpPr>
        <p:grpSpPr>
          <a:xfrm>
            <a:off x="775368" y="1631673"/>
            <a:ext cx="3696053" cy="982213"/>
            <a:chOff x="775368" y="1631673"/>
            <a:chExt cx="3696053" cy="982213"/>
          </a:xfrm>
        </p:grpSpPr>
        <p:cxnSp>
          <p:nvCxnSpPr>
            <p:cNvPr id="46" name="Straight Connector 45"/>
            <p:cNvCxnSpPr/>
            <p:nvPr/>
          </p:nvCxnSpPr>
          <p:spPr>
            <a:xfrm flipH="1">
              <a:off x="775368" y="2411199"/>
              <a:ext cx="1" cy="20268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5117" y="1951789"/>
              <a:ext cx="1164577" cy="561474"/>
            </a:xfrm>
            <a:prstGeom prst="line">
              <a:avLst/>
            </a:prstGeom>
            <a:ln w="19050">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57080" y="1631673"/>
              <a:ext cx="3214341" cy="33855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a:spAutoFit/>
            </a:bodyPr>
            <a:lstStyle/>
            <a:p>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p.initial_suspend</a:t>
              </a:r>
              <a:r>
                <a:rPr lang="en-US" sz="1600" dirty="0" smtClean="0">
                  <a:solidFill>
                    <a:srgbClr val="000000"/>
                  </a:solidFill>
                  <a:highlight>
                    <a:srgbClr val="FFFFFF"/>
                  </a:highlight>
                  <a:latin typeface="Consolas" panose="020B0609020204030204" pitchFamily="49" charset="0"/>
                </a:rPr>
                <a:t>();</a:t>
              </a:r>
              <a:endParaRPr lang="en-US" sz="1600" dirty="0"/>
            </a:p>
          </p:txBody>
        </p:sp>
      </p:grpSp>
      <p:grpSp>
        <p:nvGrpSpPr>
          <p:cNvPr id="23" name="Group 22"/>
          <p:cNvGrpSpPr/>
          <p:nvPr/>
        </p:nvGrpSpPr>
        <p:grpSpPr>
          <a:xfrm>
            <a:off x="534737" y="5144051"/>
            <a:ext cx="5521524" cy="461933"/>
            <a:chOff x="534737" y="5144051"/>
            <a:chExt cx="5521524" cy="461933"/>
          </a:xfrm>
        </p:grpSpPr>
        <p:cxnSp>
          <p:nvCxnSpPr>
            <p:cNvPr id="48" name="Straight Connector 47"/>
            <p:cNvCxnSpPr/>
            <p:nvPr/>
          </p:nvCxnSpPr>
          <p:spPr>
            <a:xfrm>
              <a:off x="534737" y="5144051"/>
              <a:ext cx="5347" cy="22470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9524" y="5273843"/>
              <a:ext cx="2243887" cy="162864"/>
            </a:xfrm>
            <a:prstGeom prst="line">
              <a:avLst/>
            </a:prstGeom>
            <a:ln w="19050">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41920" y="5267430"/>
              <a:ext cx="3214341" cy="33855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p.initial_suspend</a:t>
              </a:r>
              <a:r>
                <a:rPr lang="en-US" sz="1600" dirty="0" smtClean="0">
                  <a:solidFill>
                    <a:srgbClr val="000000"/>
                  </a:solidFill>
                  <a:highlight>
                    <a:srgbClr val="FFFFFF"/>
                  </a:highlight>
                  <a:latin typeface="Consolas" panose="020B0609020204030204" pitchFamily="49" charset="0"/>
                </a:rPr>
                <a:t>();</a:t>
              </a:r>
              <a:endParaRPr lang="en-US" sz="1600" dirty="0"/>
            </a:p>
          </p:txBody>
        </p:sp>
      </p:grpSp>
    </p:spTree>
    <p:extLst>
      <p:ext uri="{BB962C8B-B14F-4D97-AF65-F5344CB8AC3E}">
        <p14:creationId xmlns:p14="http://schemas.microsoft.com/office/powerpoint/2010/main" val="20024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3063" y="-66516"/>
            <a:ext cx="3437874" cy="1333045"/>
          </a:xfrm>
        </p:spPr>
        <p:txBody>
          <a:bodyPr/>
          <a:lstStyle/>
          <a:p>
            <a:pPr algn="ctr"/>
            <a:r>
              <a:rPr lang="en-US" dirty="0" smtClean="0"/>
              <a:t>N4134 CFAEO</a:t>
            </a:r>
            <a:endParaRPr lang="en-US" dirty="0"/>
          </a:p>
        </p:txBody>
      </p:sp>
      <p:sp>
        <p:nvSpPr>
          <p:cNvPr id="9" name="Content Placeholder 8"/>
          <p:cNvSpPr>
            <a:spLocks noGrp="1"/>
          </p:cNvSpPr>
          <p:nvPr>
            <p:ph idx="1"/>
          </p:nvPr>
        </p:nvSpPr>
        <p:spPr>
          <a:xfrm>
            <a:off x="628650" y="1266529"/>
            <a:ext cx="7886700" cy="4351338"/>
          </a:xfrm>
        </p:spPr>
        <p:txBody>
          <a:bodyPr/>
          <a:lstStyle/>
          <a:p>
            <a:r>
              <a:rPr lang="en-US" dirty="0" smtClean="0"/>
              <a:t>Coroutine Frame Allocation Elision Optimization</a:t>
            </a:r>
          </a:p>
          <a:p>
            <a:pPr lvl="1"/>
            <a:r>
              <a:rPr lang="en-US" dirty="0"/>
              <a:t>An implementation is allowed to elide calls to the allocator’s allocate and deallocate functions and use stack memory of the caller instead if the meaning of the program will be unchanged except for the execution of the allocate and deallocate functions. </a:t>
            </a:r>
          </a:p>
          <a:p>
            <a:r>
              <a:rPr lang="en-US" dirty="0" smtClean="0"/>
              <a:t>Important for async coroutines</a:t>
            </a:r>
          </a:p>
          <a:p>
            <a:pPr lvl="1"/>
            <a:r>
              <a:rPr lang="en-US" dirty="0" smtClean="0"/>
              <a:t>Allows to break a big async function into many little ones without incurring </a:t>
            </a:r>
            <a:r>
              <a:rPr lang="en-US" dirty="0" err="1" smtClean="0"/>
              <a:t>perf</a:t>
            </a:r>
            <a:r>
              <a:rPr lang="en-US" dirty="0" smtClean="0"/>
              <a:t> penalty</a:t>
            </a:r>
          </a:p>
          <a:p>
            <a:r>
              <a:rPr lang="en-US" dirty="0" smtClean="0"/>
              <a:t>Important for generators</a:t>
            </a:r>
          </a:p>
          <a:p>
            <a:pPr lvl="1"/>
            <a:r>
              <a:rPr lang="en-US" dirty="0" smtClean="0"/>
              <a:t>Makes a generator into a zero-overhead abstraction</a:t>
            </a:r>
            <a:endParaRPr lang="en-US" dirty="0"/>
          </a:p>
        </p:txBody>
      </p:sp>
      <p:sp>
        <p:nvSpPr>
          <p:cNvPr id="5" name="Date Placeholder 4"/>
          <p:cNvSpPr>
            <a:spLocks noGrp="1"/>
          </p:cNvSpPr>
          <p:nvPr>
            <p:ph type="dt" sz="half" idx="10"/>
          </p:nvPr>
        </p:nvSpPr>
        <p:spPr/>
        <p:txBody>
          <a:bodyPr/>
          <a:lstStyle/>
          <a:p>
            <a:fld id="{FC7D4189-DF68-4CF6-B953-8F669EC13B53}"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24</a:t>
            </a:fld>
            <a:endParaRPr lang="en-US"/>
          </a:p>
        </p:txBody>
      </p:sp>
    </p:spTree>
    <p:extLst>
      <p:ext uri="{BB962C8B-B14F-4D97-AF65-F5344CB8AC3E}">
        <p14:creationId xmlns:p14="http://schemas.microsoft.com/office/powerpoint/2010/main" val="968532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212"/>
            <a:ext cx="7886700" cy="1325563"/>
          </a:xfrm>
        </p:spPr>
        <p:txBody>
          <a:bodyPr/>
          <a:lstStyle/>
          <a:p>
            <a:r>
              <a:rPr lang="en-US" dirty="0" err="1"/>
              <a:t>c</a:t>
            </a:r>
            <a:r>
              <a:rPr lang="en-US" dirty="0" err="1" smtClean="0"/>
              <a:t>oroutine_traits</a:t>
            </a:r>
            <a:endParaRPr lang="en-US" dirty="0"/>
          </a:p>
        </p:txBody>
      </p:sp>
      <p:sp>
        <p:nvSpPr>
          <p:cNvPr id="3" name="Date Placeholder 2"/>
          <p:cNvSpPr>
            <a:spLocks noGrp="1"/>
          </p:cNvSpPr>
          <p:nvPr>
            <p:ph type="dt" sz="half" idx="10"/>
          </p:nvPr>
        </p:nvSpPr>
        <p:spPr/>
        <p:txBody>
          <a:bodyPr/>
          <a:lstStyle/>
          <a:p>
            <a:fld id="{B6D624DE-A91D-4B8C-BFA4-2EC5A0AFD291}"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25</a:t>
            </a:fld>
            <a:endParaRPr lang="en-US"/>
          </a:p>
        </p:txBody>
      </p:sp>
      <p:sp>
        <p:nvSpPr>
          <p:cNvPr id="6" name="Rectangle 5"/>
          <p:cNvSpPr/>
          <p:nvPr/>
        </p:nvSpPr>
        <p:spPr>
          <a:xfrm>
            <a:off x="628650" y="2626789"/>
            <a:ext cx="79556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US" dirty="0" smtClean="0">
              <a:solidFill>
                <a:srgbClr val="000000"/>
              </a:solidFill>
              <a:highlight>
                <a:srgbClr val="FFFFFF"/>
              </a:highlight>
              <a:latin typeface="Consolas" panose="020B0609020204030204" pitchFamily="49" charset="0"/>
            </a:endParaRPr>
          </a:p>
        </p:txBody>
      </p:sp>
      <p:sp>
        <p:nvSpPr>
          <p:cNvPr id="10" name="Rectangle 9"/>
          <p:cNvSpPr/>
          <p:nvPr/>
        </p:nvSpPr>
        <p:spPr>
          <a:xfrm>
            <a:off x="640080" y="2634437"/>
            <a:ext cx="7520247"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resumable_traits </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promise_type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R::promise_type;</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endParaRPr lang="en-US" dirty="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static </a:t>
            </a:r>
            <a:r>
              <a:rPr lang="en-US" dirty="0">
                <a:solidFill>
                  <a:srgbClr val="000000"/>
                </a:solidFill>
                <a:highlight>
                  <a:srgbClr val="FFFFFF"/>
                </a:highlight>
                <a:latin typeface="Consolas" panose="020B0609020204030204" pitchFamily="49" charset="0"/>
              </a:rPr>
              <a:t>std::allocator&lt;</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get_allocator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&amp;&amp;…) {</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1657350" y="841623"/>
            <a:ext cx="5300888" cy="646331"/>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p>
          <a:p>
            <a:r>
              <a:rPr lang="en-US" dirty="0" smtClean="0">
                <a:solidFill>
                  <a:srgbClr val="000000"/>
                </a:solidFill>
                <a:highlight>
                  <a:srgbClr val="FFFFFF"/>
                </a:highlight>
                <a:latin typeface="Consolas" panose="020B0609020204030204" pitchFamily="49" charset="0"/>
              </a:rPr>
              <a:t>R f(</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12" name="Rectangle 11"/>
          <p:cNvSpPr/>
          <p:nvPr/>
        </p:nvSpPr>
        <p:spPr>
          <a:xfrm>
            <a:off x="1595074" y="1753321"/>
            <a:ext cx="5392188" cy="369332"/>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00FF"/>
                </a:solidFill>
                <a:highlight>
                  <a:srgbClr val="FFFFFF"/>
                </a:highlight>
                <a:latin typeface="Consolas" panose="020B0609020204030204" pitchFamily="49" charset="0"/>
              </a:rPr>
              <a:t>using</a:t>
            </a:r>
            <a:r>
              <a:rPr lang="en-US" dirty="0" smtClean="0">
                <a:solidFill>
                  <a:srgbClr val="000000"/>
                </a:solidFill>
                <a:highlight>
                  <a:srgbClr val="FFFFFF"/>
                </a:highlight>
                <a:latin typeface="Consolas" panose="020B0609020204030204" pitchFamily="49" charset="0"/>
              </a:rPr>
              <a:t> X = std::</a:t>
            </a:r>
            <a:r>
              <a:rPr lang="en-US" dirty="0" err="1" smtClean="0">
                <a:solidFill>
                  <a:srgbClr val="000000"/>
                </a:solidFill>
                <a:highlight>
                  <a:srgbClr val="FFFFFF"/>
                </a:highlight>
                <a:latin typeface="Consolas" panose="020B0609020204030204" pitchFamily="49" charset="0"/>
              </a:rPr>
              <a:t>coroutine_traits</a:t>
            </a:r>
            <a:r>
              <a:rPr lang="en-US" dirty="0" smtClean="0">
                <a:solidFill>
                  <a:srgbClr val="000000"/>
                </a:solidFill>
                <a:highlight>
                  <a:srgbClr val="FFFFFF"/>
                </a:highlight>
                <a:latin typeface="Consolas" panose="020B0609020204030204" pitchFamily="49" charset="0"/>
              </a:rPr>
              <a:t>&lt;R,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8019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97212"/>
            <a:ext cx="7886700" cy="1325563"/>
          </a:xfrm>
        </p:spPr>
        <p:txBody>
          <a:bodyPr/>
          <a:lstStyle/>
          <a:p>
            <a:r>
              <a:rPr lang="en-US" dirty="0" err="1"/>
              <a:t>c</a:t>
            </a:r>
            <a:r>
              <a:rPr lang="en-US" dirty="0" err="1" smtClean="0"/>
              <a:t>oroutine_traits</a:t>
            </a:r>
            <a:endParaRPr lang="en-US" dirty="0"/>
          </a:p>
        </p:txBody>
      </p:sp>
      <p:sp>
        <p:nvSpPr>
          <p:cNvPr id="3" name="Date Placeholder 2"/>
          <p:cNvSpPr>
            <a:spLocks noGrp="1"/>
          </p:cNvSpPr>
          <p:nvPr>
            <p:ph type="dt" sz="half" idx="10"/>
          </p:nvPr>
        </p:nvSpPr>
        <p:spPr/>
        <p:txBody>
          <a:bodyPr/>
          <a:lstStyle/>
          <a:p>
            <a:fld id="{AF1C88B4-F4BD-4BA1-BED4-05C25A53BE69}"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26</a:t>
            </a:fld>
            <a:endParaRPr lang="en-US"/>
          </a:p>
        </p:txBody>
      </p:sp>
      <p:sp>
        <p:nvSpPr>
          <p:cNvPr id="7" name="Rectangle 6"/>
          <p:cNvSpPr/>
          <p:nvPr/>
        </p:nvSpPr>
        <p:spPr>
          <a:xfrm>
            <a:off x="1657350" y="841623"/>
            <a:ext cx="5300888" cy="646331"/>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R,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p>
          <a:p>
            <a:r>
              <a:rPr lang="en-US" dirty="0" smtClean="0">
                <a:solidFill>
                  <a:srgbClr val="000000"/>
                </a:solidFill>
                <a:highlight>
                  <a:srgbClr val="FFFFFF"/>
                </a:highlight>
                <a:latin typeface="Consolas" panose="020B0609020204030204" pitchFamily="49" charset="0"/>
              </a:rPr>
              <a:t>R f(</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8" name="Rectangle 7"/>
          <p:cNvSpPr/>
          <p:nvPr/>
        </p:nvSpPr>
        <p:spPr>
          <a:xfrm>
            <a:off x="1595074" y="1753321"/>
            <a:ext cx="5392188" cy="369332"/>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00FF"/>
                </a:solidFill>
                <a:highlight>
                  <a:srgbClr val="FFFFFF"/>
                </a:highlight>
                <a:latin typeface="Consolas" panose="020B0609020204030204" pitchFamily="49" charset="0"/>
              </a:rPr>
              <a:t>using</a:t>
            </a:r>
            <a:r>
              <a:rPr lang="en-US" dirty="0" smtClean="0">
                <a:solidFill>
                  <a:srgbClr val="000000"/>
                </a:solidFill>
                <a:highlight>
                  <a:srgbClr val="FFFFFF"/>
                </a:highlight>
                <a:latin typeface="Consolas" panose="020B0609020204030204" pitchFamily="49" charset="0"/>
              </a:rPr>
              <a:t> X = std::</a:t>
            </a:r>
            <a:r>
              <a:rPr lang="en-US" dirty="0" err="1" smtClean="0">
                <a:solidFill>
                  <a:srgbClr val="000000"/>
                </a:solidFill>
                <a:highlight>
                  <a:srgbClr val="FFFFFF"/>
                </a:highlight>
                <a:latin typeface="Consolas" panose="020B0609020204030204" pitchFamily="49" charset="0"/>
              </a:rPr>
              <a:t>coroutine_traits</a:t>
            </a:r>
            <a:r>
              <a:rPr lang="en-US" dirty="0" smtClean="0">
                <a:solidFill>
                  <a:srgbClr val="000000"/>
                </a:solidFill>
                <a:highlight>
                  <a:srgbClr val="FFFFFF"/>
                </a:highlight>
                <a:latin typeface="Consolas" panose="020B0609020204030204" pitchFamily="49" charset="0"/>
              </a:rPr>
              <a:t>&lt;R,</a:t>
            </a: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63538582"/>
              </p:ext>
            </p:extLst>
          </p:nvPr>
        </p:nvGraphicFramePr>
        <p:xfrm>
          <a:off x="274319" y="2421172"/>
          <a:ext cx="8573193" cy="3477029"/>
        </p:xfrm>
        <a:graphic>
          <a:graphicData uri="http://schemas.openxmlformats.org/drawingml/2006/table">
            <a:tbl>
              <a:tblPr firstRow="1" bandRow="1">
                <a:tableStyleId>{2D5ABB26-0587-4C30-8999-92F81FD0307C}</a:tableStyleId>
              </a:tblPr>
              <a:tblGrid>
                <a:gridCol w="2496590"/>
                <a:gridCol w="3834938"/>
                <a:gridCol w="2241665"/>
              </a:tblGrid>
              <a:tr h="0">
                <a:tc>
                  <a:txBody>
                    <a:bodyPr/>
                    <a:lstStyle/>
                    <a:p>
                      <a:pPr algn="ctr"/>
                      <a:r>
                        <a:rPr lang="en-US" dirty="0" smtClean="0"/>
                        <a:t>Expression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t>Note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smtClean="0"/>
                        <a:t>If not present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008149">
                <a:tc>
                  <a:txBody>
                    <a:bodyPr/>
                    <a:lstStyle/>
                    <a:p>
                      <a:r>
                        <a:rPr lang="en-US" dirty="0" smtClean="0"/>
                        <a:t>X::promise_type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Fo</a:t>
                      </a:r>
                      <a:r>
                        <a:rPr lang="en-US" baseline="0" dirty="0" smtClean="0"/>
                        <a:t>r coroutines with signature above, compiler will place the promise of the specified type on the coroutine frame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R::promise_type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985">
                <a:tc>
                  <a:txBody>
                    <a:bodyPr/>
                    <a:lstStyle/>
                    <a:p>
                      <a:r>
                        <a:rPr lang="en-US" dirty="0" smtClean="0"/>
                        <a:t>X::get_allocator(args…)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Coroutine</a:t>
                      </a:r>
                      <a:r>
                        <a:rPr lang="en-US" baseline="0" dirty="0" smtClean="0"/>
                        <a:t> will use it to allocate a coroutine frame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smtClean="0"/>
                        <a:t>std::allocator&lt;char&gt;{}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985">
                <a:tc>
                  <a:txBody>
                    <a:bodyPr/>
                    <a:lstStyle/>
                    <a:p>
                      <a:r>
                        <a:rPr lang="en-US" dirty="0" smtClean="0"/>
                        <a:t>X::get_return_object_on_allocation_failure()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If present, result of allocate(n)</a:t>
                      </a:r>
                      <a:r>
                        <a:rPr lang="en-US" baseline="0" dirty="0" smtClean="0"/>
                        <a:t> will be checked for nullptr, if nullptr, result of the coroutine will be constructed using X::get_return_object_on_allocation_failture()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assumes that allocate</a:t>
                      </a:r>
                      <a:r>
                        <a:rPr lang="en-US" baseline="0" dirty="0" smtClean="0"/>
                        <a:t> throws (as it should) on failure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215940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N4134 dimensions</a:t>
            </a:r>
            <a:endParaRPr lang="en-US" dirty="0"/>
          </a:p>
        </p:txBody>
      </p:sp>
      <p:sp>
        <p:nvSpPr>
          <p:cNvPr id="3" name="Date Placeholder 2"/>
          <p:cNvSpPr>
            <a:spLocks noGrp="1"/>
          </p:cNvSpPr>
          <p:nvPr>
            <p:ph type="dt" sz="half" idx="10"/>
          </p:nvPr>
        </p:nvSpPr>
        <p:spPr/>
        <p:txBody>
          <a:bodyPr/>
          <a:lstStyle/>
          <a:p>
            <a:fld id="{4C3F8F8E-596A-493D-98F9-A0DC74ED358B}"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07983630"/>
              </p:ext>
            </p:extLst>
          </p:nvPr>
        </p:nvGraphicFramePr>
        <p:xfrm>
          <a:off x="1310104" y="1946440"/>
          <a:ext cx="6817896" cy="2277980"/>
        </p:xfrm>
        <a:graphic>
          <a:graphicData uri="http://schemas.openxmlformats.org/drawingml/2006/table">
            <a:tbl>
              <a:tblPr firstRow="1" bandRow="1">
                <a:tableStyleId>{2D5ABB26-0587-4C30-8999-92F81FD0307C}</a:tableStyleId>
              </a:tblPr>
              <a:tblGrid>
                <a:gridCol w="2272632"/>
                <a:gridCol w="2272632"/>
                <a:gridCol w="2272632"/>
              </a:tblGrid>
              <a:tr h="609855">
                <a:tc>
                  <a:txBody>
                    <a:bodyPr/>
                    <a:lstStyle/>
                    <a:p>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One</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Many</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3054">
                <a:tc>
                  <a:txBody>
                    <a:bodyPr/>
                    <a:lstStyle/>
                    <a:p>
                      <a:r>
                        <a:rPr lang="en-US" sz="2000" dirty="0" smtClean="0"/>
                        <a:t>Sync</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T / Expected&lt;T&gt;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Iterable</a:t>
                      </a:r>
                      <a:r>
                        <a:rPr lang="en-US" sz="2000" dirty="0" smtClean="0"/>
                        <a:t>&lt;T&gt;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5071">
                <a:tc>
                  <a:txBody>
                    <a:bodyPr/>
                    <a:lstStyle/>
                    <a:p>
                      <a:r>
                        <a:rPr lang="en-US" sz="2000" dirty="0" smtClean="0"/>
                        <a:t>Async</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Future&lt;T&gt;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AsyncIterable</a:t>
                      </a:r>
                      <a:r>
                        <a:rPr lang="en-US" sz="2000" dirty="0" smtClean="0"/>
                        <a:t>&lt;T&gt;</a:t>
                      </a:r>
                      <a:endParaRPr lang="en-US" sz="2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2004865" y="4645834"/>
            <a:ext cx="4110185" cy="646331"/>
          </a:xfrm>
          <a:prstGeom prst="rect">
            <a:avLst/>
          </a:prstGeom>
          <a:noFill/>
        </p:spPr>
        <p:txBody>
          <a:bodyPr wrap="square" rtlCol="0">
            <a:spAutoFit/>
          </a:bodyPr>
          <a:lstStyle/>
          <a:p>
            <a:r>
              <a:rPr lang="en-US" dirty="0" smtClean="0"/>
              <a:t>N4134 can work as a consumer and/or producer for all cases in the table above  </a:t>
            </a:r>
            <a:endParaRPr lang="en-US" dirty="0"/>
          </a:p>
        </p:txBody>
      </p:sp>
    </p:spTree>
    <p:extLst>
      <p:ext uri="{BB962C8B-B14F-4D97-AF65-F5344CB8AC3E}">
        <p14:creationId xmlns:p14="http://schemas.microsoft.com/office/powerpoint/2010/main" val="3999966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N4134: Generic Abstraction</a:t>
            </a:r>
            <a:endParaRPr lang="en-US" dirty="0"/>
          </a:p>
        </p:txBody>
      </p:sp>
      <p:sp>
        <p:nvSpPr>
          <p:cNvPr id="4" name="Date Placeholder 3"/>
          <p:cNvSpPr>
            <a:spLocks noGrp="1"/>
          </p:cNvSpPr>
          <p:nvPr>
            <p:ph type="dt" sz="half" idx="10"/>
          </p:nvPr>
        </p:nvSpPr>
        <p:spPr/>
        <p:txBody>
          <a:bodyPr/>
          <a:lstStyle/>
          <a:p>
            <a:fld id="{BB5DFCA4-F826-4B47-B708-2BF43D866B38}"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28</a:t>
            </a:fld>
            <a:endParaRPr lang="en-US"/>
          </a:p>
        </p:txBody>
      </p:sp>
      <p:sp>
        <p:nvSpPr>
          <p:cNvPr id="3" name="Rectangle 2"/>
          <p:cNvSpPr/>
          <p:nvPr/>
        </p:nvSpPr>
        <p:spPr>
          <a:xfrm>
            <a:off x="833571" y="1225689"/>
            <a:ext cx="8085221" cy="3416320"/>
          </a:xfrm>
          <a:prstGeom prst="rect">
            <a:avLst/>
          </a:prstGeom>
        </p:spPr>
        <p:txBody>
          <a:bodyPr wrap="square">
            <a:spAutoFit/>
          </a:bodyPr>
          <a:lstStyle/>
          <a:p>
            <a:r>
              <a:rPr lang="en-US" sz="2400" dirty="0" smtClean="0">
                <a:solidFill>
                  <a:srgbClr val="000000"/>
                </a:solidFill>
                <a:highlight>
                  <a:srgbClr val="FFFFFF"/>
                </a:highlight>
                <a:latin typeface="Consolas" panose="020B0609020204030204" pitchFamily="49" charset="0"/>
              </a:rPr>
              <a:t>M&lt;T&gt; f()</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    auto</a:t>
            </a:r>
            <a:r>
              <a:rPr lang="en-US" sz="2400" dirty="0" smtClean="0">
                <a:solidFill>
                  <a:srgbClr val="000000"/>
                </a:solidFill>
                <a:highlight>
                  <a:srgbClr val="FFFFFF"/>
                </a:highlight>
                <a:latin typeface="Consolas" panose="020B0609020204030204" pitchFamily="49" charset="0"/>
              </a:rPr>
              <a:t> x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f1();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y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f2(); </a:t>
            </a:r>
          </a:p>
          <a:p>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g(</a:t>
            </a:r>
            <a:r>
              <a:rPr lang="en-US" sz="2400" dirty="0" err="1" smtClean="0">
                <a:solidFill>
                  <a:srgbClr val="000000"/>
                </a:solidFill>
                <a:highlight>
                  <a:srgbClr val="FFFFFF"/>
                </a:highlight>
                <a:latin typeface="Consolas" panose="020B0609020204030204" pitchFamily="49" charset="0"/>
              </a:rPr>
              <a:t>x,y</a:t>
            </a:r>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29191988"/>
              </p:ext>
            </p:extLst>
          </p:nvPr>
        </p:nvGraphicFramePr>
        <p:xfrm>
          <a:off x="5694477" y="1273746"/>
          <a:ext cx="2729724" cy="1851733"/>
        </p:xfrm>
        <a:graphic>
          <a:graphicData uri="http://schemas.openxmlformats.org/drawingml/2006/table">
            <a:tbl>
              <a:tblPr bandRow="1">
                <a:tableStyleId>{2D5ABB26-0587-4C30-8999-92F81FD0307C}</a:tableStyleId>
              </a:tblPr>
              <a:tblGrid>
                <a:gridCol w="1006635"/>
                <a:gridCol w="1723089"/>
              </a:tblGrid>
              <a:tr h="368373">
                <a:tc>
                  <a:txBody>
                    <a:bodyPr/>
                    <a:lstStyle/>
                    <a:p>
                      <a:pPr algn="r"/>
                      <a:r>
                        <a:rPr lang="en-US" dirty="0" smtClean="0"/>
                        <a:t>f1:</a:t>
                      </a:r>
                      <a:endParaRPr lang="en-US" dirty="0"/>
                    </a:p>
                  </a:txBody>
                  <a:tcPr/>
                </a:tc>
                <a:tc>
                  <a:txBody>
                    <a:bodyPr/>
                    <a:lstStyle/>
                    <a:p>
                      <a:r>
                        <a:rPr lang="en-US" dirty="0" smtClean="0">
                          <a:highlight>
                            <a:srgbClr val="FFFFFF"/>
                          </a:highlight>
                        </a:rPr>
                        <a:t>()</a:t>
                      </a:r>
                      <a:r>
                        <a:rPr lang="en-US" dirty="0" smtClean="0"/>
                        <a:t> → M’&lt;X&gt;</a:t>
                      </a:r>
                      <a:endParaRPr lang="en-US" dirty="0"/>
                    </a:p>
                  </a:txBody>
                  <a:tcPr/>
                </a:tc>
              </a:tr>
              <a:tr h="370840">
                <a:tc>
                  <a:txBody>
                    <a:bodyPr/>
                    <a:lstStyle/>
                    <a:p>
                      <a:pPr algn="r"/>
                      <a:r>
                        <a:rPr lang="en-US" dirty="0" smtClean="0"/>
                        <a:t>f2:</a:t>
                      </a:r>
                      <a:endParaRPr lang="en-US" dirty="0"/>
                    </a:p>
                  </a:txBody>
                  <a:tcPr/>
                </a:tc>
                <a:tc>
                  <a:txBody>
                    <a:bodyPr/>
                    <a:lstStyle/>
                    <a:p>
                      <a:r>
                        <a:rPr lang="en-US" dirty="0" smtClean="0">
                          <a:highlight>
                            <a:srgbClr val="FFFFFF"/>
                          </a:highlight>
                        </a:rPr>
                        <a:t>()</a:t>
                      </a:r>
                      <a:r>
                        <a:rPr lang="en-US" dirty="0" smtClean="0"/>
                        <a:t> → M’’&lt;Y&gt;</a:t>
                      </a:r>
                      <a:endParaRPr lang="en-US" dirty="0"/>
                    </a:p>
                  </a:txBody>
                  <a:tcPr/>
                </a:tc>
              </a:tr>
              <a:tr h="370840">
                <a:tc>
                  <a:txBody>
                    <a:bodyPr/>
                    <a:lstStyle/>
                    <a:p>
                      <a:pPr algn="r"/>
                      <a:r>
                        <a:rPr lang="en-US" dirty="0" smtClean="0"/>
                        <a:t>g:</a:t>
                      </a:r>
                      <a:endParaRPr lang="en-US" dirty="0"/>
                    </a:p>
                  </a:txBody>
                  <a:tcPr/>
                </a:tc>
                <a:tc>
                  <a:txBody>
                    <a:bodyPr/>
                    <a:lstStyle/>
                    <a:p>
                      <a:r>
                        <a:rPr lang="en-US" dirty="0" smtClean="0">
                          <a:highlight>
                            <a:srgbClr val="FFFFFF"/>
                          </a:highlight>
                        </a:rPr>
                        <a:t>(X,Y)</a:t>
                      </a:r>
                      <a:r>
                        <a:rPr lang="en-US" dirty="0" smtClean="0"/>
                        <a:t> → T</a:t>
                      </a:r>
                      <a:endParaRPr lang="en-US" dirty="0"/>
                    </a:p>
                  </a:txBody>
                  <a:tcPr/>
                </a:tc>
              </a:tr>
              <a:tr h="370840">
                <a:tc>
                  <a:txBody>
                    <a:bodyPr/>
                    <a:lstStyle/>
                    <a:p>
                      <a:pPr algn="r"/>
                      <a:r>
                        <a:rPr lang="en-US" dirty="0" smtClean="0">
                          <a:solidFill>
                            <a:srgbClr val="0000FF"/>
                          </a:solidFill>
                          <a:highlight>
                            <a:srgbClr val="FFFFFF"/>
                          </a:highlight>
                          <a:latin typeface="Consolas" panose="020B0609020204030204" pitchFamily="49" charset="0"/>
                        </a:rPr>
                        <a:t>await</a:t>
                      </a:r>
                      <a:r>
                        <a:rPr lang="en-US" dirty="0" smtClean="0"/>
                        <a:t>:</a:t>
                      </a:r>
                      <a:endParaRPr lang="en-US" dirty="0"/>
                    </a:p>
                  </a:txBody>
                  <a:tcPr/>
                </a:tc>
                <a:tc>
                  <a:txBody>
                    <a:bodyPr/>
                    <a:lstStyle/>
                    <a:p>
                      <a:r>
                        <a:rPr lang="en-US" dirty="0" smtClean="0">
                          <a:highlight>
                            <a:srgbClr val="FFFFFF"/>
                          </a:highlight>
                        </a:rPr>
                        <a:t>M*&lt;T&gt;</a:t>
                      </a:r>
                      <a:r>
                        <a:rPr lang="en-US" dirty="0" smtClean="0"/>
                        <a:t> → T</a:t>
                      </a:r>
                      <a:endParaRPr lang="en-US" dirty="0"/>
                    </a:p>
                  </a:txBody>
                  <a:tcPr/>
                </a:tc>
              </a:tr>
              <a:tr h="370840">
                <a:tc>
                  <a:txBody>
                    <a:bodyPr/>
                    <a:lstStyle/>
                    <a:p>
                      <a:pPr algn="r"/>
                      <a:r>
                        <a:rPr lang="en-US" dirty="0" smtClean="0">
                          <a:solidFill>
                            <a:srgbClr val="0000FF"/>
                          </a:solidFill>
                          <a:highlight>
                            <a:srgbClr val="FFFFFF"/>
                          </a:highlight>
                          <a:latin typeface="Consolas" panose="020B0609020204030204" pitchFamily="49" charset="0"/>
                        </a:rPr>
                        <a:t>return</a:t>
                      </a:r>
                      <a:r>
                        <a:rPr lang="en-US" dirty="0" smtClean="0"/>
                        <a:t>:</a:t>
                      </a:r>
                      <a:endParaRPr lang="en-US" dirty="0"/>
                    </a:p>
                  </a:txBody>
                  <a:tcPr/>
                </a:tc>
                <a:tc>
                  <a:txBody>
                    <a:bodyPr/>
                    <a:lstStyle/>
                    <a:p>
                      <a:r>
                        <a:rPr lang="en-US" dirty="0" smtClean="0">
                          <a:highlight>
                            <a:srgbClr val="FFFFFF"/>
                          </a:highlight>
                        </a:rPr>
                        <a:t>T</a:t>
                      </a:r>
                      <a:r>
                        <a:rPr lang="en-US" dirty="0" smtClean="0"/>
                        <a:t> → M&lt;T&gt;</a:t>
                      </a:r>
                      <a:endParaRPr lang="en-US" dirty="0"/>
                    </a:p>
                  </a:txBody>
                  <a:tcPr/>
                </a:tc>
              </a:tr>
            </a:tbl>
          </a:graphicData>
        </a:graphic>
      </p:graphicFrame>
      <p:sp>
        <p:nvSpPr>
          <p:cNvPr id="9" name="Rectangle 8"/>
          <p:cNvSpPr/>
          <p:nvPr/>
        </p:nvSpPr>
        <p:spPr>
          <a:xfrm>
            <a:off x="5285551" y="1256969"/>
            <a:ext cx="817853" cy="369332"/>
          </a:xfrm>
          <a:prstGeom prst="rect">
            <a:avLst/>
          </a:prstGeom>
        </p:spPr>
        <p:txBody>
          <a:bodyPr wrap="none">
            <a:spAutoFit/>
          </a:bodyPr>
          <a:lstStyle/>
          <a:p>
            <a:r>
              <a:rPr lang="en-US" dirty="0">
                <a:solidFill>
                  <a:srgbClr val="000000"/>
                </a:solidFill>
                <a:highlight>
                  <a:srgbClr val="FFFFFF"/>
                </a:highlight>
                <a:latin typeface="Consolas" panose="020B0609020204030204" pitchFamily="49" charset="0"/>
              </a:rPr>
              <a:t>Where</a:t>
            </a:r>
          </a:p>
        </p:txBody>
      </p:sp>
      <p:sp>
        <p:nvSpPr>
          <p:cNvPr id="10" name="TextBox 9"/>
          <p:cNvSpPr txBox="1"/>
          <p:nvPr/>
        </p:nvSpPr>
        <p:spPr>
          <a:xfrm>
            <a:off x="1166561" y="3741358"/>
            <a:ext cx="7063039" cy="1754326"/>
          </a:xfrm>
          <a:prstGeom prst="rect">
            <a:avLst/>
          </a:prstGeom>
          <a:noFill/>
        </p:spPr>
        <p:txBody>
          <a:bodyPr wrap="square" rtlCol="0">
            <a:spAutoFit/>
          </a:bodyPr>
          <a:lstStyle/>
          <a:p>
            <a:r>
              <a:rPr lang="en-US" dirty="0" smtClean="0"/>
              <a:t>await: unwraps a value from a container M&lt;T&gt;</a:t>
            </a:r>
          </a:p>
          <a:p>
            <a:endParaRPr lang="en-US" dirty="0"/>
          </a:p>
          <a:p>
            <a:r>
              <a:rPr lang="en-US" dirty="0" smtClean="0"/>
              <a:t>Future&lt;T&gt;: container of T, unwrapping strips temporal aspect</a:t>
            </a:r>
          </a:p>
          <a:p>
            <a:r>
              <a:rPr lang="en-US" dirty="0" smtClean="0"/>
              <a:t>optional&lt;T&gt;: container of T, unwrapping strips “not there aspect”</a:t>
            </a:r>
          </a:p>
          <a:p>
            <a:r>
              <a:rPr lang="en-US" dirty="0" smtClean="0"/>
              <a:t>expected&lt;T&gt;: container of T, unwrapping strips “or an error aspect”</a:t>
            </a:r>
          </a:p>
          <a:p>
            <a:r>
              <a:rPr lang="en-US" dirty="0" smtClean="0"/>
              <a:t>std::future&lt;T&gt;: unwrapping strips temporal and may have error aspects</a:t>
            </a:r>
            <a:endParaRPr lang="en-US" dirty="0"/>
          </a:p>
        </p:txBody>
      </p:sp>
    </p:spTree>
    <p:extLst>
      <p:ext uri="{BB962C8B-B14F-4D97-AF65-F5344CB8AC3E}">
        <p14:creationId xmlns:p14="http://schemas.microsoft.com/office/powerpoint/2010/main" val="1741435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Comparison with N4244</a:t>
            </a:r>
            <a:endParaRPr lang="en-US" dirty="0"/>
          </a:p>
        </p:txBody>
      </p:sp>
      <p:sp>
        <p:nvSpPr>
          <p:cNvPr id="8" name="Content Placeholder 7"/>
          <p:cNvSpPr>
            <a:spLocks noGrp="1"/>
          </p:cNvSpPr>
          <p:nvPr>
            <p:ph idx="1"/>
          </p:nvPr>
        </p:nvSpPr>
        <p:spPr/>
        <p:txBody>
          <a:bodyPr/>
          <a:lstStyle/>
          <a:p>
            <a:r>
              <a:rPr lang="en-US" dirty="0" smtClean="0">
                <a:solidFill>
                  <a:schemeClr val="bg1">
                    <a:lumMod val="85000"/>
                  </a:schemeClr>
                </a:solidFill>
              </a:rPr>
              <a:t>Nicer syntax, shorter simpler code</a:t>
            </a:r>
          </a:p>
          <a:p>
            <a:r>
              <a:rPr lang="en-US" dirty="0" smtClean="0"/>
              <a:t>Directly consumable by Standard Library facilities</a:t>
            </a:r>
            <a:endParaRPr lang="en-US" dirty="0"/>
          </a:p>
          <a:p>
            <a:r>
              <a:rPr lang="en-US" dirty="0" smtClean="0"/>
              <a:t>Easier to adapt to async I/O libraries</a:t>
            </a:r>
            <a:endParaRPr lang="en-US" dirty="0"/>
          </a:p>
          <a:p>
            <a:r>
              <a:rPr lang="en-US" dirty="0" smtClean="0"/>
              <a:t>Safe </a:t>
            </a:r>
            <a:r>
              <a:rPr lang="en-US" dirty="0"/>
              <a:t>by default (due to design point of making coroutine stationary and not directly accessible to the user unless he plays with allocators)</a:t>
            </a:r>
          </a:p>
          <a:p>
            <a:r>
              <a:rPr lang="en-US" dirty="0" smtClean="0"/>
              <a:t>Exception-less error propagation possible</a:t>
            </a:r>
          </a:p>
          <a:p>
            <a:r>
              <a:rPr lang="en-US" dirty="0" smtClean="0"/>
              <a:t>Layered complexity</a:t>
            </a:r>
          </a:p>
        </p:txBody>
      </p:sp>
      <p:sp>
        <p:nvSpPr>
          <p:cNvPr id="3" name="Date Placeholder 2"/>
          <p:cNvSpPr>
            <a:spLocks noGrp="1"/>
          </p:cNvSpPr>
          <p:nvPr>
            <p:ph type="dt" sz="half" idx="10"/>
          </p:nvPr>
        </p:nvSpPr>
        <p:spPr/>
        <p:txBody>
          <a:bodyPr/>
          <a:lstStyle/>
          <a:p>
            <a:fld id="{1BF9AE50-3001-4016-B114-CCEDE253260A}"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29</a:t>
            </a:fld>
            <a:endParaRPr lang="en-US"/>
          </a:p>
        </p:txBody>
      </p:sp>
      <p:sp>
        <p:nvSpPr>
          <p:cNvPr id="6" name="Rectangle 5"/>
          <p:cNvSpPr/>
          <p:nvPr/>
        </p:nvSpPr>
        <p:spPr>
          <a:xfrm>
            <a:off x="2286000" y="2274838"/>
            <a:ext cx="4572000" cy="369332"/>
          </a:xfrm>
          <a:prstGeom prst="rect">
            <a:avLst/>
          </a:prstGeom>
        </p:spPr>
        <p:txBody>
          <a:bodyPr>
            <a:spAutoFit/>
          </a:bodyPr>
          <a:lstStyle/>
          <a:p>
            <a:pPr marL="457200" marR="0" indent="-228600">
              <a:spcBef>
                <a:spcPts val="0"/>
              </a:spcBef>
              <a:spcAft>
                <a:spcPts val="0"/>
              </a:spcAft>
            </a:pPr>
            <a:endParaRPr lang="en-US" dirty="0"/>
          </a:p>
        </p:txBody>
      </p:sp>
    </p:spTree>
    <p:extLst>
      <p:ext uri="{BB962C8B-B14F-4D97-AF65-F5344CB8AC3E}">
        <p14:creationId xmlns:p14="http://schemas.microsoft.com/office/powerpoint/2010/main" val="191245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Reactive streams meEt coroutines</a:t>
            </a:r>
          </a:p>
        </p:txBody>
      </p:sp>
      <p:grpSp>
        <p:nvGrpSpPr>
          <p:cNvPr id="10" name="Group 9"/>
          <p:cNvGrpSpPr/>
          <p:nvPr/>
        </p:nvGrpSpPr>
        <p:grpSpPr>
          <a:xfrm>
            <a:off x="990600" y="1053995"/>
            <a:ext cx="5205164" cy="1860761"/>
            <a:chOff x="990600" y="1148209"/>
            <a:chExt cx="5205164" cy="1860761"/>
          </a:xfrm>
        </p:grpSpPr>
        <p:sp>
          <p:nvSpPr>
            <p:cNvPr id="4" name="Rectangle 3"/>
            <p:cNvSpPr/>
            <p:nvPr/>
          </p:nvSpPr>
          <p:spPr>
            <a:xfrm>
              <a:off x="2743200" y="1193088"/>
              <a:ext cx="3452564" cy="1815882"/>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async_stream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a:solidFill>
                    <a:srgbClr val="880000"/>
                  </a:solidFill>
                  <a:highlight>
                    <a:srgbClr val="FFFFFF"/>
                  </a:highlight>
                  <a:latin typeface="Consolas" panose="020B0609020204030204" pitchFamily="49" charset="0"/>
                </a:rPr>
                <a:t>Ticks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 = 0;;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FF"/>
                  </a:solidFill>
                  <a:highlight>
                    <a:srgbClr val="FFFFFF"/>
                  </a:highlight>
                  <a:latin typeface="Consolas" panose="020B0609020204030204" pitchFamily="49" charset="0"/>
                </a:rPr>
                <a:t>        yield</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await</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sleep_for</a:t>
              </a:r>
              <a:r>
                <a:rPr lang="en-US" sz="1400" dirty="0">
                  <a:solidFill>
                    <a:srgbClr val="000000"/>
                  </a:solidFill>
                  <a:highlight>
                    <a:srgbClr val="FFFFFF"/>
                  </a:highlight>
                  <a:latin typeface="Consolas" panose="020B0609020204030204" pitchFamily="49" charset="0"/>
                </a:rPr>
                <a:t>(1ms);</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
          <p:nvSpPr>
            <p:cNvPr id="19" name="TextBox 18"/>
            <p:cNvSpPr txBox="1"/>
            <p:nvPr/>
          </p:nvSpPr>
          <p:spPr>
            <a:xfrm>
              <a:off x="990600" y="1491204"/>
              <a:ext cx="1601993" cy="646331"/>
            </a:xfrm>
            <a:prstGeom prst="rect">
              <a:avLst/>
            </a:prstGeom>
            <a:noFill/>
          </p:spPr>
          <p:txBody>
            <a:bodyPr wrap="square" rtlCol="0">
              <a:spAutoFit/>
            </a:bodyPr>
            <a:lstStyle/>
            <a:p>
              <a:pPr algn="r"/>
              <a:r>
                <a:rPr lang="en-US" dirty="0" smtClean="0">
                  <a:latin typeface="Agency FB" panose="020B0503020202020204" pitchFamily="34" charset="0"/>
                </a:rPr>
                <a:t>Produces 0.1.2.3…</a:t>
              </a:r>
            </a:p>
            <a:p>
              <a:pPr algn="r"/>
              <a:r>
                <a:rPr lang="en-US" dirty="0" smtClean="0">
                  <a:latin typeface="Agency FB" panose="020B0503020202020204" pitchFamily="34" charset="0"/>
                </a:rPr>
                <a:t>each 1ms</a:t>
              </a:r>
              <a:endParaRPr lang="en-US" dirty="0">
                <a:latin typeface="Agency FB" panose="020B0503020202020204" pitchFamily="34" charset="0"/>
              </a:endParaRPr>
            </a:p>
          </p:txBody>
        </p:sp>
        <p:sp>
          <p:nvSpPr>
            <p:cNvPr id="22" name="Rectangle 21"/>
            <p:cNvSpPr/>
            <p:nvPr/>
          </p:nvSpPr>
          <p:spPr>
            <a:xfrm>
              <a:off x="1755042" y="1148209"/>
              <a:ext cx="848309"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Source</a:t>
              </a:r>
              <a:endParaRPr lang="en-US" dirty="0"/>
            </a:p>
          </p:txBody>
        </p:sp>
      </p:grpSp>
      <p:grpSp>
        <p:nvGrpSpPr>
          <p:cNvPr id="12" name="Group 11"/>
          <p:cNvGrpSpPr/>
          <p:nvPr/>
        </p:nvGrpSpPr>
        <p:grpSpPr>
          <a:xfrm>
            <a:off x="259080" y="2990834"/>
            <a:ext cx="8503920" cy="1643630"/>
            <a:chOff x="259080" y="3118300"/>
            <a:chExt cx="8503920" cy="1643630"/>
          </a:xfrm>
        </p:grpSpPr>
        <p:sp>
          <p:nvSpPr>
            <p:cNvPr id="11" name="Rectangle 10"/>
            <p:cNvSpPr/>
            <p:nvPr/>
          </p:nvSpPr>
          <p:spPr>
            <a:xfrm>
              <a:off x="2743200" y="3292165"/>
              <a:ext cx="6019800" cy="1169551"/>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highlight>
                    <a:srgbClr val="FFFFFF"/>
                  </a:highlight>
                  <a:latin typeface="Consolas" panose="020B0609020204030204" pitchFamily="49" charset="0"/>
                </a:rPr>
                <a:t>template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p>
            <a:p>
              <a:r>
                <a:rPr lang="en-US" sz="1400" dirty="0" smtClean="0">
                  <a:solidFill>
                    <a:srgbClr val="0000FF"/>
                  </a:solidFill>
                  <a:highlight>
                    <a:srgbClr val="FFFFFF"/>
                  </a:highlight>
                  <a:latin typeface="Consolas" panose="020B0609020204030204" pitchFamily="49" charset="0"/>
                </a:rPr>
                <a:t>auto </a:t>
              </a:r>
              <a:r>
                <a:rPr lang="en-US" sz="1400" dirty="0" err="1" smtClean="0">
                  <a:solidFill>
                    <a:srgbClr val="880000"/>
                  </a:solidFill>
                  <a:highlight>
                    <a:srgbClr val="FFFFFF"/>
                  </a:highlight>
                  <a:latin typeface="Consolas" panose="020B0609020204030204" pitchFamily="49" charset="0"/>
                </a:rPr>
                <a:t>AddTimestamp</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216F85"/>
                  </a:solidFill>
                  <a:highlight>
                    <a:srgbClr val="FFFFFF"/>
                  </a:highlight>
                  <a:latin typeface="Consolas" panose="020B0609020204030204" pitchFamily="49" charset="0"/>
                </a:rPr>
                <a:t>T</a:t>
              </a:r>
              <a:r>
                <a:rPr lang="en-US" sz="1400" dirty="0" smtClean="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 </a:t>
              </a:r>
              <a:r>
                <a:rPr lang="en-US" sz="1400" dirty="0" err="1" smtClean="0">
                  <a:solidFill>
                    <a:srgbClr val="000000"/>
                  </a:solidFill>
                  <a:highlight>
                    <a:srgbClr val="FFFFFF"/>
                  </a:highlight>
                  <a:latin typeface="Consolas" panose="020B0609020204030204" pitchFamily="49" charset="0"/>
                </a:rPr>
                <a:t>make_pair</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80"/>
                  </a:solidFill>
                  <a:highlight>
                    <a:srgbClr val="FFFFFF"/>
                  </a:highlight>
                  <a:latin typeface="Consolas" panose="020B0609020204030204" pitchFamily="49" charset="0"/>
                </a:rPr>
                <a:t>v</a:t>
              </a:r>
              <a:r>
                <a:rPr lang="en-US" sz="1400" dirty="0" err="1"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rPr>
                <a:t>system_clock</a:t>
              </a:r>
              <a:r>
                <a:rPr lang="en-US" sz="1400" dirty="0">
                  <a:solidFill>
                    <a:srgbClr val="000000"/>
                  </a:solidFill>
                  <a:highlight>
                    <a:srgbClr val="FFFFFF"/>
                  </a:highlight>
                  <a:latin typeface="Consolas" panose="020B0609020204030204" pitchFamily="49" charset="0"/>
                </a:rPr>
                <a:t>::</a:t>
              </a:r>
              <a:r>
                <a:rPr lang="en-US" sz="1400" dirty="0">
                  <a:solidFill>
                    <a:srgbClr val="880000"/>
                  </a:solidFill>
                  <a:highlight>
                    <a:srgbClr val="FFFFFF"/>
                  </a:highlight>
                  <a:latin typeface="Consolas" panose="020B0609020204030204" pitchFamily="49" charset="0"/>
                </a:rPr>
                <a:t>now</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p:txBody>
        </p:sp>
        <p:sp>
          <p:nvSpPr>
            <p:cNvPr id="20" name="TextBox 19"/>
            <p:cNvSpPr txBox="1"/>
            <p:nvPr/>
          </p:nvSpPr>
          <p:spPr>
            <a:xfrm>
              <a:off x="259080" y="3438491"/>
              <a:ext cx="2362200" cy="1323439"/>
            </a:xfrm>
            <a:prstGeom prst="rect">
              <a:avLst/>
            </a:prstGeom>
            <a:noFill/>
          </p:spPr>
          <p:txBody>
            <a:bodyPr wrap="square" rtlCol="0">
              <a:spAutoFit/>
            </a:bodyPr>
            <a:lstStyle/>
            <a:p>
              <a:pPr algn="r"/>
              <a:r>
                <a:rPr lang="en-US" sz="1600" dirty="0" smtClean="0">
                  <a:latin typeface="Agency FB" panose="020B0503020202020204" pitchFamily="34" charset="0"/>
                </a:rPr>
                <a:t>Transforms stream of v</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endParaRPr lang="en-US" sz="1600" dirty="0">
                <a:latin typeface="Agency FB" panose="020B0503020202020204" pitchFamily="34" charset="0"/>
              </a:endParaRPr>
            </a:p>
            <a:p>
              <a:pPr algn="r"/>
              <a:r>
                <a:rPr lang="en-US" sz="1600" dirty="0" smtClean="0">
                  <a:latin typeface="Agency FB" panose="020B0503020202020204" pitchFamily="34" charset="0"/>
                </a:rPr>
                <a:t>into a stream of</a:t>
              </a:r>
              <a:endParaRPr lang="en-US" sz="1600" dirty="0">
                <a:latin typeface="Agency FB" panose="020B0503020202020204" pitchFamily="34" charset="0"/>
              </a:endParaRP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1</a:t>
              </a:r>
              <a:r>
                <a:rPr lang="en-US" sz="1600" dirty="0" smtClean="0">
                  <a:latin typeface="Agency FB" panose="020B0503020202020204" pitchFamily="34" charset="0"/>
                </a:rPr>
                <a:t>,t</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,t</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,t</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p>
            <a:p>
              <a:pPr algn="r"/>
              <a:r>
                <a:rPr lang="en-US" sz="1600" dirty="0" smtClean="0">
                  <a:latin typeface="Agency FB" panose="020B0503020202020204" pitchFamily="34" charset="0"/>
                </a:rPr>
                <a:t>where </a:t>
              </a:r>
              <a:r>
                <a:rPr lang="en-US" sz="1600" dirty="0" err="1" smtClean="0">
                  <a:latin typeface="Agency FB" panose="020B0503020202020204" pitchFamily="34" charset="0"/>
                </a:rPr>
                <a:t>t</a:t>
              </a:r>
              <a:r>
                <a:rPr lang="en-US" sz="1600" baseline="-25000" dirty="0" err="1" smtClean="0">
                  <a:latin typeface="Agency FB" panose="020B0503020202020204" pitchFamily="34" charset="0"/>
                </a:rPr>
                <a:t>i</a:t>
              </a:r>
              <a:r>
                <a:rPr lang="en-US" sz="1600" dirty="0" smtClean="0">
                  <a:latin typeface="Agency FB" panose="020B0503020202020204" pitchFamily="34" charset="0"/>
                </a:rPr>
                <a:t> is a timestamp of when</a:t>
              </a: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i</a:t>
              </a:r>
              <a:r>
                <a:rPr lang="en-US" sz="1600" dirty="0" smtClean="0">
                  <a:latin typeface="Agency FB" panose="020B0503020202020204" pitchFamily="34" charset="0"/>
                </a:rPr>
                <a:t> was received</a:t>
              </a:r>
              <a:endParaRPr lang="en-US" sz="1600" baseline="-25000" dirty="0">
                <a:latin typeface="Agency FB" panose="020B0503020202020204" pitchFamily="34" charset="0"/>
              </a:endParaRPr>
            </a:p>
          </p:txBody>
        </p:sp>
        <p:sp>
          <p:nvSpPr>
            <p:cNvPr id="23" name="Rectangle 22"/>
            <p:cNvSpPr/>
            <p:nvPr/>
          </p:nvSpPr>
          <p:spPr>
            <a:xfrm>
              <a:off x="1295400" y="3118300"/>
              <a:ext cx="1361014"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Transformer</a:t>
              </a:r>
              <a:endParaRPr lang="en-US" dirty="0"/>
            </a:p>
          </p:txBody>
        </p:sp>
      </p:grpSp>
      <p:grpSp>
        <p:nvGrpSpPr>
          <p:cNvPr id="13" name="Group 12"/>
          <p:cNvGrpSpPr/>
          <p:nvPr/>
        </p:nvGrpSpPr>
        <p:grpSpPr>
          <a:xfrm>
            <a:off x="288664" y="4744162"/>
            <a:ext cx="7636136" cy="1600438"/>
            <a:chOff x="288664" y="4921501"/>
            <a:chExt cx="7636136" cy="1600438"/>
          </a:xfrm>
        </p:grpSpPr>
        <p:sp>
          <p:nvSpPr>
            <p:cNvPr id="18" name="Rectangle 17"/>
            <p:cNvSpPr/>
            <p:nvPr/>
          </p:nvSpPr>
          <p:spPr>
            <a:xfrm>
              <a:off x="2743200" y="4921501"/>
              <a:ext cx="5181600" cy="1600438"/>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216F85"/>
                  </a:solidFill>
                  <a:highlight>
                    <a:srgbClr val="FFFFFF"/>
                  </a:highlight>
                  <a:latin typeface="Consolas" panose="020B0609020204030204" pitchFamily="49" charset="0"/>
                  <a:ea typeface="Calibri" panose="020F0502020204030204" pitchFamily="34" charset="0"/>
                </a:rPr>
                <a:t>future</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smtClean="0">
                  <a:solidFill>
                    <a:srgbClr val="880000"/>
                  </a:solidFill>
                  <a:highlight>
                    <a:srgbClr val="FFFFFF"/>
                  </a:highlight>
                  <a:latin typeface="Consolas" panose="020B0609020204030204" pitchFamily="49" charset="0"/>
                </a:rPr>
                <a:t>Sum</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sum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sum += </a:t>
              </a:r>
              <a:r>
                <a:rPr lang="en-US" sz="1400" dirty="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sum;</a:t>
              </a:r>
            </a:p>
            <a:p>
              <a:r>
                <a:rPr lang="en-US" sz="1400" dirty="0">
                  <a:solidFill>
                    <a:srgbClr val="000000"/>
                  </a:solidFill>
                  <a:highlight>
                    <a:srgbClr val="FFFFFF"/>
                  </a:highlight>
                  <a:latin typeface="Consolas" panose="020B0609020204030204" pitchFamily="49" charset="0"/>
                </a:rPr>
                <a:t>}</a:t>
              </a:r>
            </a:p>
          </p:txBody>
        </p:sp>
        <p:sp>
          <p:nvSpPr>
            <p:cNvPr id="21" name="Rectangle 20"/>
            <p:cNvSpPr/>
            <p:nvPr/>
          </p:nvSpPr>
          <p:spPr>
            <a:xfrm>
              <a:off x="288664" y="5765132"/>
              <a:ext cx="2343374" cy="646331"/>
            </a:xfrm>
            <a:prstGeom prst="rect">
              <a:avLst/>
            </a:prstGeom>
          </p:spPr>
          <p:txBody>
            <a:bodyPr wrap="square">
              <a:spAutoFit/>
            </a:bodyPr>
            <a:lstStyle/>
            <a:p>
              <a:pPr algn="r"/>
              <a:r>
                <a:rPr lang="en-US" dirty="0" smtClean="0">
                  <a:latin typeface="Agency FB" panose="020B0503020202020204" pitchFamily="34" charset="0"/>
                </a:rPr>
                <a:t>Reduces an asynchronous stream to a sum of its values</a:t>
              </a:r>
              <a:endParaRPr lang="en-US" baseline="-25000" dirty="0">
                <a:latin typeface="Agency FB" panose="020B0503020202020204" pitchFamily="34" charset="0"/>
              </a:endParaRPr>
            </a:p>
          </p:txBody>
        </p:sp>
        <p:sp>
          <p:nvSpPr>
            <p:cNvPr id="24" name="Rectangle 23"/>
            <p:cNvSpPr/>
            <p:nvPr/>
          </p:nvSpPr>
          <p:spPr>
            <a:xfrm>
              <a:off x="2011385" y="5534300"/>
              <a:ext cx="598241"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Sink</a:t>
              </a:r>
              <a:endParaRPr lang="en-US" dirty="0"/>
            </a:p>
          </p:txBody>
        </p:sp>
      </p:gr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sp>
        <p:nvSpPr>
          <p:cNvPr id="2" name="Date Placeholder 1"/>
          <p:cNvSpPr>
            <a:spLocks noGrp="1"/>
          </p:cNvSpPr>
          <p:nvPr>
            <p:ph type="dt" sz="half" idx="10"/>
          </p:nvPr>
        </p:nvSpPr>
        <p:spPr/>
        <p:txBody>
          <a:bodyPr/>
          <a:lstStyle/>
          <a:p>
            <a:fld id="{030C3447-2A2E-4A88-B83F-1985ED863000}" type="datetime1">
              <a:rPr lang="en-US" smtClean="0"/>
              <a:t>11/13/2014</a:t>
            </a:fld>
            <a:endParaRPr lang="en-US"/>
          </a:p>
        </p:txBody>
      </p:sp>
      <p:sp>
        <p:nvSpPr>
          <p:cNvPr id="3" name="Footer Placeholder 2"/>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3</a:t>
            </a:fld>
            <a:endParaRPr lang="en-US"/>
          </a:p>
        </p:txBody>
      </p:sp>
    </p:spTree>
    <p:extLst>
      <p:ext uri="{BB962C8B-B14F-4D97-AF65-F5344CB8AC3E}">
        <p14:creationId xmlns:p14="http://schemas.microsoft.com/office/powerpoint/2010/main" val="232530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69" y="105711"/>
            <a:ext cx="8129505" cy="644414"/>
          </a:xfrm>
        </p:spPr>
        <p:txBody>
          <a:bodyPr>
            <a:normAutofit fontScale="90000"/>
          </a:bodyPr>
          <a:lstStyle/>
          <a:p>
            <a:r>
              <a:rPr lang="en-US" dirty="0" smtClean="0"/>
              <a:t>Coroutine Promise Requirements</a:t>
            </a:r>
            <a:endParaRPr lang="en-US" dirty="0"/>
          </a:p>
        </p:txBody>
      </p:sp>
      <p:sp>
        <p:nvSpPr>
          <p:cNvPr id="3" name="Date Placeholder 2"/>
          <p:cNvSpPr>
            <a:spLocks noGrp="1"/>
          </p:cNvSpPr>
          <p:nvPr>
            <p:ph type="dt" sz="half" idx="10"/>
          </p:nvPr>
        </p:nvSpPr>
        <p:spPr/>
        <p:txBody>
          <a:bodyPr/>
          <a:lstStyle/>
          <a:p>
            <a:fld id="{2F64E9C2-486E-48CB-996E-739371007C5E}"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27500857"/>
              </p:ext>
            </p:extLst>
          </p:nvPr>
        </p:nvGraphicFramePr>
        <p:xfrm>
          <a:off x="321426" y="816261"/>
          <a:ext cx="8512232" cy="5318760"/>
        </p:xfrm>
        <a:graphic>
          <a:graphicData uri="http://schemas.openxmlformats.org/drawingml/2006/table">
            <a:tbl>
              <a:tblPr firstRow="1" bandRow="1">
                <a:tableStyleId>{5C22544A-7EE6-4342-B048-85BDC9FD1C3A}</a:tableStyleId>
              </a:tblPr>
              <a:tblGrid>
                <a:gridCol w="2748741"/>
                <a:gridCol w="1911928"/>
                <a:gridCol w="3851563"/>
              </a:tblGrid>
              <a:tr h="370840">
                <a:tc>
                  <a:txBody>
                    <a:bodyPr/>
                    <a:lstStyle/>
                    <a:p>
                      <a:pPr algn="ctr"/>
                      <a:r>
                        <a:rPr lang="en-US" dirty="0" smtClean="0"/>
                        <a:t>Expression</a:t>
                      </a:r>
                      <a:endParaRPr lang="en-US" dirty="0"/>
                    </a:p>
                  </a:txBody>
                  <a:tcPr/>
                </a:tc>
                <a:tc>
                  <a:txBody>
                    <a:bodyPr/>
                    <a:lstStyle/>
                    <a:p>
                      <a:pPr algn="ctr"/>
                      <a:r>
                        <a:rPr lang="en-US" dirty="0" smtClean="0"/>
                        <a:t>Return type</a:t>
                      </a:r>
                      <a:endParaRPr lang="en-US" dirty="0"/>
                    </a:p>
                  </a:txBody>
                  <a:tcPr/>
                </a:tc>
                <a:tc>
                  <a:txBody>
                    <a:bodyPr/>
                    <a:lstStyle/>
                    <a:p>
                      <a:pPr algn="ctr"/>
                      <a:r>
                        <a:rPr lang="en-US" dirty="0" smtClean="0"/>
                        <a:t>Note</a:t>
                      </a:r>
                      <a:endParaRPr lang="en-US" dirty="0"/>
                    </a:p>
                  </a:txBody>
                  <a:tcPr/>
                </a:tc>
              </a:tr>
              <a:tr h="370840">
                <a:tc>
                  <a:txBody>
                    <a:bodyPr/>
                    <a:lstStyle/>
                    <a:p>
                      <a:r>
                        <a:rPr lang="en-US" dirty="0" err="1" smtClean="0"/>
                        <a:t>p.get_return_object</a:t>
                      </a:r>
                      <a:r>
                        <a:rPr lang="en-US" dirty="0" smtClean="0"/>
                        <a:t>()</a:t>
                      </a:r>
                      <a:endParaRPr lang="en-US" dirty="0"/>
                    </a:p>
                  </a:txBody>
                  <a:tcPr/>
                </a:tc>
                <a:tc>
                  <a:txBody>
                    <a:bodyPr/>
                    <a:lstStyle/>
                    <a:p>
                      <a:r>
                        <a:rPr lang="en-US" dirty="0" smtClean="0"/>
                        <a:t>A type convertible to return</a:t>
                      </a:r>
                      <a:r>
                        <a:rPr lang="en-US" baseline="0" dirty="0" smtClean="0"/>
                        <a:t> type of coroutine</a:t>
                      </a:r>
                      <a:endParaRPr lang="en-US" dirty="0" smtClean="0"/>
                    </a:p>
                  </a:txBody>
                  <a:tcPr/>
                </a:tc>
                <a:tc>
                  <a:txBody>
                    <a:bodyPr/>
                    <a:lstStyle/>
                    <a:p>
                      <a:r>
                        <a:rPr lang="en-US" baseline="0" dirty="0" smtClean="0"/>
                        <a:t>allows connecting Coroutine Promise with Coroutine Return Object</a:t>
                      </a:r>
                      <a:endParaRPr lang="en-US" dirty="0"/>
                    </a:p>
                  </a:txBody>
                  <a:tcPr/>
                </a:tc>
              </a:tr>
              <a:tr h="370840">
                <a:tc>
                  <a:txBody>
                    <a:bodyPr/>
                    <a:lstStyle/>
                    <a:p>
                      <a:r>
                        <a:rPr lang="en-US" dirty="0" err="1" smtClean="0"/>
                        <a:t>p.set_result</a:t>
                      </a:r>
                      <a:r>
                        <a:rPr lang="en-US" dirty="0" smtClean="0"/>
                        <a:t>([</a:t>
                      </a:r>
                      <a:r>
                        <a:rPr lang="en-US" dirty="0" err="1" smtClean="0"/>
                        <a:t>expr</a:t>
                      </a:r>
                      <a:r>
                        <a:rPr lang="en-US" dirty="0" smtClean="0"/>
                        <a:t>])</a:t>
                      </a:r>
                      <a:endParaRPr lang="en-US" dirty="0"/>
                    </a:p>
                  </a:txBody>
                  <a:tcPr/>
                </a:tc>
                <a:tc>
                  <a:txBody>
                    <a:bodyPr/>
                    <a:lstStyle/>
                    <a:p>
                      <a:endParaRPr lang="en-US" dirty="0"/>
                    </a:p>
                  </a:txBody>
                  <a:tcPr/>
                </a:tc>
                <a:tc>
                  <a:txBody>
                    <a:bodyPr/>
                    <a:lstStyle/>
                    <a:p>
                      <a:r>
                        <a:rPr lang="en-US" dirty="0" smtClean="0"/>
                        <a:t>sets an eventual result of the coroutine. “return &lt;</a:t>
                      </a:r>
                      <a:r>
                        <a:rPr lang="en-US" dirty="0" err="1" smtClean="0"/>
                        <a:t>expr</a:t>
                      </a:r>
                      <a:r>
                        <a:rPr lang="en-US" dirty="0" smtClean="0"/>
                        <a:t>&gt;;” or “return;” </a:t>
                      </a:r>
                      <a:endParaRPr lang="en-US" dirty="0"/>
                    </a:p>
                  </a:txBody>
                  <a:tcPr/>
                </a:tc>
              </a:tr>
              <a:tr h="370840">
                <a:tc>
                  <a:txBody>
                    <a:bodyPr/>
                    <a:lstStyle/>
                    <a:p>
                      <a:r>
                        <a:rPr lang="en-US" dirty="0" err="1" smtClean="0"/>
                        <a:t>p.set_exception</a:t>
                      </a:r>
                      <a:r>
                        <a:rPr lang="en-US" dirty="0" smtClean="0"/>
                        <a:t>(</a:t>
                      </a:r>
                      <a:r>
                        <a:rPr lang="en-US" dirty="0" err="1" smtClean="0"/>
                        <a:t>eptr</a:t>
                      </a:r>
                      <a:r>
                        <a:rPr lang="en-US" dirty="0" smtClean="0"/>
                        <a:t>)</a:t>
                      </a:r>
                      <a:endParaRPr lang="en-US" dirty="0"/>
                    </a:p>
                  </a:txBody>
                  <a:tcPr/>
                </a:tc>
                <a:tc>
                  <a:txBody>
                    <a:bodyPr/>
                    <a:lstStyle/>
                    <a:p>
                      <a:endParaRPr lang="en-US"/>
                    </a:p>
                  </a:txBody>
                  <a:tcPr/>
                </a:tc>
                <a:tc>
                  <a:txBody>
                    <a:bodyPr/>
                    <a:lstStyle/>
                    <a:p>
                      <a:r>
                        <a:rPr lang="en-US" dirty="0" smtClean="0"/>
                        <a:t>Unhandled exception will</a:t>
                      </a:r>
                      <a:r>
                        <a:rPr lang="en-US" baseline="0" dirty="0" smtClean="0"/>
                        <a:t> be forwarded to </a:t>
                      </a:r>
                      <a:r>
                        <a:rPr lang="en-US" baseline="0" dirty="0" err="1" smtClean="0"/>
                        <a:t>p.set_exception</a:t>
                      </a:r>
                      <a:r>
                        <a:rPr lang="en-US" baseline="0" dirty="0" smtClean="0"/>
                        <a:t>.</a:t>
                      </a:r>
                    </a:p>
                    <a:p>
                      <a:r>
                        <a:rPr lang="en-US" baseline="0" dirty="0" smtClean="0"/>
                        <a:t>If not present exceptions will propagate out of the coroutine even to callers that resumed the coroutine</a:t>
                      </a:r>
                      <a:endParaRPr lang="en-US" dirty="0"/>
                    </a:p>
                  </a:txBody>
                  <a:tcPr/>
                </a:tc>
              </a:tr>
              <a:tr h="370840">
                <a:tc>
                  <a:txBody>
                    <a:bodyPr/>
                    <a:lstStyle/>
                    <a:p>
                      <a:r>
                        <a:rPr lang="en-US" dirty="0" err="1" smtClean="0"/>
                        <a:t>p.cancellation_requested</a:t>
                      </a:r>
                      <a:r>
                        <a:rPr lang="en-US" dirty="0" smtClean="0"/>
                        <a:t>()</a:t>
                      </a:r>
                      <a:endParaRPr lang="en-US" dirty="0"/>
                    </a:p>
                  </a:txBody>
                  <a:tcPr/>
                </a:tc>
                <a:tc>
                  <a:txBody>
                    <a:bodyPr/>
                    <a:lstStyle/>
                    <a:p>
                      <a:r>
                        <a:rPr lang="en-US" dirty="0" smtClean="0"/>
                        <a:t>bool</a:t>
                      </a:r>
                      <a:endParaRPr lang="en-US" dirty="0"/>
                    </a:p>
                  </a:txBody>
                  <a:tcPr/>
                </a:tc>
                <a:tc>
                  <a:txBody>
                    <a:bodyPr/>
                    <a:lstStyle/>
                    <a:p>
                      <a:r>
                        <a:rPr lang="en-US" dirty="0" smtClean="0"/>
                        <a:t>If</a:t>
                      </a:r>
                      <a:r>
                        <a:rPr lang="en-US" baseline="0" dirty="0" smtClean="0"/>
                        <a:t> present, await will have if (</a:t>
                      </a:r>
                      <a:r>
                        <a:rPr lang="en-US" baseline="0" dirty="0" err="1" smtClean="0"/>
                        <a:t>cancellation_requested</a:t>
                      </a:r>
                      <a:r>
                        <a:rPr lang="en-US" baseline="0" dirty="0" smtClean="0"/>
                        <a:t>) goto &lt;end&gt; check </a:t>
                      </a:r>
                      <a:endParaRPr lang="en-US" dirty="0"/>
                    </a:p>
                  </a:txBody>
                  <a:tcPr/>
                </a:tc>
              </a:tr>
              <a:tr h="370840">
                <a:tc>
                  <a:txBody>
                    <a:bodyPr/>
                    <a:lstStyle/>
                    <a:p>
                      <a:r>
                        <a:rPr lang="en-US" dirty="0" err="1" smtClean="0"/>
                        <a:t>p.initial_suspend</a:t>
                      </a:r>
                      <a:r>
                        <a:rPr lang="en-US" dirty="0" smtClean="0"/>
                        <a:t>()</a:t>
                      </a:r>
                      <a:endParaRPr lang="en-US" dirty="0"/>
                    </a:p>
                  </a:txBody>
                  <a:tcPr/>
                </a:tc>
                <a:tc>
                  <a:txBody>
                    <a:bodyPr/>
                    <a:lstStyle/>
                    <a:p>
                      <a:r>
                        <a:rPr lang="en-US" dirty="0" smtClean="0"/>
                        <a:t>an awaitable type</a:t>
                      </a:r>
                      <a:endParaRPr lang="en-US" dirty="0"/>
                    </a:p>
                  </a:txBody>
                  <a:tcPr/>
                </a:tc>
                <a:tc>
                  <a:txBody>
                    <a:bodyPr/>
                    <a:lstStyle/>
                    <a:p>
                      <a:r>
                        <a:rPr lang="en-US" dirty="0" smtClean="0"/>
                        <a:t>Suspend </a:t>
                      </a:r>
                      <a:r>
                        <a:rPr lang="en-US" baseline="0" dirty="0" smtClean="0"/>
                        <a:t>after parameter capture</a:t>
                      </a:r>
                      <a:endParaRPr lang="en-US" dirty="0"/>
                    </a:p>
                  </a:txBody>
                  <a:tcPr/>
                </a:tc>
              </a:tr>
              <a:tr h="370840">
                <a:tc>
                  <a:txBody>
                    <a:bodyPr/>
                    <a:lstStyle/>
                    <a:p>
                      <a:r>
                        <a:rPr lang="en-US" dirty="0" err="1" smtClean="0"/>
                        <a:t>p.final_suspend</a:t>
                      </a:r>
                      <a:r>
                        <a:rPr lang="en-US" dirty="0" smtClean="0"/>
                        <a:t>()</a:t>
                      </a:r>
                      <a:endParaRPr lang="en-US" dirty="0"/>
                    </a:p>
                  </a:txBody>
                  <a:tcPr/>
                </a:tc>
                <a:tc>
                  <a:txBody>
                    <a:bodyPr/>
                    <a:lstStyle/>
                    <a:p>
                      <a:r>
                        <a:rPr lang="en-US" dirty="0" smtClean="0"/>
                        <a:t>an awaitable</a:t>
                      </a:r>
                      <a:r>
                        <a:rPr lang="en-US" baseline="0" dirty="0" smtClean="0"/>
                        <a:t> type</a:t>
                      </a:r>
                      <a:endParaRPr lang="en-US" dirty="0"/>
                    </a:p>
                  </a:txBody>
                  <a:tcPr/>
                </a:tc>
                <a:tc>
                  <a:txBody>
                    <a:bodyPr/>
                    <a:lstStyle/>
                    <a:p>
                      <a:r>
                        <a:rPr lang="en-US" dirty="0" smtClean="0"/>
                        <a:t>Suspend prior</a:t>
                      </a:r>
                      <a:r>
                        <a:rPr lang="en-US" baseline="0" dirty="0" smtClean="0"/>
                        <a:t> to destruction</a:t>
                      </a:r>
                      <a:endParaRPr lang="en-US" dirty="0"/>
                    </a:p>
                  </a:txBody>
                  <a:tcPr/>
                </a:tc>
              </a:tr>
            </a:tbl>
          </a:graphicData>
        </a:graphic>
      </p:graphicFrame>
    </p:spTree>
    <p:extLst>
      <p:ext uri="{BB962C8B-B14F-4D97-AF65-F5344CB8AC3E}">
        <p14:creationId xmlns:p14="http://schemas.microsoft.com/office/powerpoint/2010/main" val="854546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What are we awaiting upon?</a:t>
            </a:r>
            <a:endParaRPr lang="en-US" dirty="0"/>
          </a:p>
        </p:txBody>
      </p:sp>
      <p:sp>
        <p:nvSpPr>
          <p:cNvPr id="4" name="Date Placeholder 3"/>
          <p:cNvSpPr>
            <a:spLocks noGrp="1"/>
          </p:cNvSpPr>
          <p:nvPr>
            <p:ph type="dt" sz="half" idx="10"/>
          </p:nvPr>
        </p:nvSpPr>
        <p:spPr/>
        <p:txBody>
          <a:bodyPr/>
          <a:lstStyle/>
          <a:p>
            <a:fld id="{BC969EF5-8E45-4285-A3C6-CAB640F662C2}"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31</a:t>
            </a:fld>
            <a:endParaRPr lang="en-US"/>
          </a:p>
        </p:txBody>
      </p:sp>
      <p:sp>
        <p:nvSpPr>
          <p:cNvPr id="3" name="Rectangle 2"/>
          <p:cNvSpPr/>
          <p:nvPr/>
        </p:nvSpPr>
        <p:spPr>
          <a:xfrm>
            <a:off x="780716" y="1518143"/>
            <a:ext cx="8085221" cy="3139321"/>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bytesRead;</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(total &lt;= 0 || bytesRead == 0)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cxnSp>
        <p:nvCxnSpPr>
          <p:cNvPr id="8" name="Straight Connector 7"/>
          <p:cNvCxnSpPr/>
          <p:nvPr/>
        </p:nvCxnSpPr>
        <p:spPr>
          <a:xfrm>
            <a:off x="4735772" y="3531660"/>
            <a:ext cx="346653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53050" y="2702257"/>
            <a:ext cx="3928281" cy="1281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183039" y="2763672"/>
            <a:ext cx="4053873" cy="2689911"/>
            <a:chOff x="4189863" y="2784144"/>
            <a:chExt cx="4053873" cy="2689911"/>
          </a:xfrm>
        </p:grpSpPr>
        <p:sp>
          <p:nvSpPr>
            <p:cNvPr id="13" name="Oval 12"/>
            <p:cNvSpPr/>
            <p:nvPr/>
          </p:nvSpPr>
          <p:spPr>
            <a:xfrm>
              <a:off x="4189863" y="4374445"/>
              <a:ext cx="4053873" cy="1099610"/>
            </a:xfrm>
            <a:prstGeom prst="ellipse">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Satisfies Awaitable Requirements</a:t>
              </a:r>
              <a:endParaRPr lang="en-US" sz="2400" dirty="0"/>
            </a:p>
          </p:txBody>
        </p:sp>
        <p:cxnSp>
          <p:nvCxnSpPr>
            <p:cNvPr id="14" name="Straight Arrow Connector 13"/>
            <p:cNvCxnSpPr/>
            <p:nvPr/>
          </p:nvCxnSpPr>
          <p:spPr>
            <a:xfrm flipH="1" flipV="1">
              <a:off x="4681182" y="2784144"/>
              <a:ext cx="1315619" cy="15903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74426" y="3587484"/>
              <a:ext cx="438419" cy="7869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71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(1/3)</a:t>
            </a:r>
            <a:endParaRPr lang="en-US" dirty="0"/>
          </a:p>
        </p:txBody>
      </p:sp>
      <p:sp>
        <p:nvSpPr>
          <p:cNvPr id="4" name="Date Placeholder 3"/>
          <p:cNvSpPr>
            <a:spLocks noGrp="1"/>
          </p:cNvSpPr>
          <p:nvPr>
            <p:ph type="dt" sz="half" idx="10"/>
          </p:nvPr>
        </p:nvSpPr>
        <p:spPr/>
        <p:txBody>
          <a:bodyPr/>
          <a:lstStyle/>
          <a:p>
            <a:fld id="{CE152C09-8618-45A0-8A40-378AE2691518}"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32</a:t>
            </a:fld>
            <a:endParaRPr lang="en-US"/>
          </a:p>
        </p:txBody>
      </p:sp>
      <p:sp>
        <p:nvSpPr>
          <p:cNvPr id="7" name="Rectangle 6"/>
          <p:cNvSpPr/>
          <p:nvPr/>
        </p:nvSpPr>
        <p:spPr>
          <a:xfrm>
            <a:off x="628650" y="1062049"/>
            <a:ext cx="8261685" cy="4524315"/>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Invoke() </a:t>
            </a:r>
            <a:r>
              <a:rPr lang="en-US" dirty="0">
                <a:solidFill>
                  <a:srgbClr val="000000"/>
                </a:solidFill>
                <a:highlight>
                  <a:srgbClr val="FFFFFF"/>
                </a:highlight>
                <a:latin typeface="Consolas" panose="020B0609020204030204" pitchFamily="49" charset="0"/>
              </a:rPr>
              <a:t>(ULONG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a:t>
            </a: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io_complete_callback</a:t>
            </a:r>
            <a:r>
              <a:rPr lang="en-US" dirty="0">
                <a:solidFill>
                  <a:srgbClr val="000000"/>
                </a:solidFill>
                <a:highlight>
                  <a:srgbClr val="FFFFFF"/>
                </a:highlight>
                <a:latin typeface="Consolas" panose="020B0609020204030204" pitchFamily="49" charset="0"/>
              </a:rPr>
              <a:t>(</a:t>
            </a:r>
          </a:p>
          <a:p>
            <a:r>
              <a:rPr lang="en-US" dirty="0" smtClean="0">
                <a:solidFill>
                  <a:schemeClr val="bg1">
                    <a:lumMod val="75000"/>
                  </a:schemeClr>
                </a:solidFill>
                <a:highlight>
                  <a:srgbClr val="FFFFFF"/>
                </a:highlight>
                <a:latin typeface="Consolas" panose="020B0609020204030204" pitchFamily="49" charset="0"/>
              </a:rPr>
              <a:t>   PTP_CALLBACK_INSTANCE, PVOID</a:t>
            </a:r>
            <a:r>
              <a:rPr lang="en-US" dirty="0">
                <a:solidFill>
                  <a:schemeClr val="bg1">
                    <a:lumMod val="7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*&gt;(o);</a:t>
            </a:r>
          </a:p>
          <a:p>
            <a:r>
              <a:rPr lang="en-US" dirty="0" smtClean="0">
                <a:solidFill>
                  <a:srgbClr val="000000"/>
                </a:solidFill>
                <a:highlight>
                  <a:srgbClr val="FFFFFF"/>
                </a:highlight>
                <a:latin typeface="Consolas" panose="020B0609020204030204" pitchFamily="49" charset="0"/>
              </a:rPr>
              <a:t>   me-&gt;Invoke(</a:t>
            </a:r>
            <a:r>
              <a:rPr lang="en-US" dirty="0" err="1" smtClean="0">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p>
        </p:txBody>
      </p:sp>
      <p:sp>
        <p:nvSpPr>
          <p:cNvPr id="3" name="TextBox 2"/>
          <p:cNvSpPr txBox="1"/>
          <p:nvPr/>
        </p:nvSpPr>
        <p:spPr>
          <a:xfrm>
            <a:off x="2686050" y="566209"/>
            <a:ext cx="3229471" cy="369332"/>
          </a:xfrm>
          <a:prstGeom prst="rect">
            <a:avLst/>
          </a:prstGeom>
          <a:noFill/>
        </p:spPr>
        <p:txBody>
          <a:bodyPr wrap="square" rtlCol="0">
            <a:spAutoFit/>
          </a:bodyPr>
          <a:lstStyle/>
          <a:p>
            <a:r>
              <a:rPr lang="en-US" dirty="0" smtClean="0"/>
              <a:t>(common for all I/O operations)</a:t>
            </a:r>
            <a:endParaRPr lang="en-US" dirty="0"/>
          </a:p>
        </p:txBody>
      </p:sp>
      <p:grpSp>
        <p:nvGrpSpPr>
          <p:cNvPr id="8" name="Group 7"/>
          <p:cNvGrpSpPr/>
          <p:nvPr/>
        </p:nvGrpSpPr>
        <p:grpSpPr>
          <a:xfrm>
            <a:off x="7053175" y="2462496"/>
            <a:ext cx="1462175" cy="1259414"/>
            <a:chOff x="917403" y="3807326"/>
            <a:chExt cx="1462175" cy="1259414"/>
          </a:xfrm>
        </p:grpSpPr>
        <p:sp>
          <p:nvSpPr>
            <p:cNvPr id="9" name="Rectangle 8"/>
            <p:cNvSpPr/>
            <p:nvPr/>
          </p:nvSpPr>
          <p:spPr>
            <a:xfrm>
              <a:off x="917403" y="3807326"/>
              <a:ext cx="1462175"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OVERLAPPED</a:t>
              </a:r>
              <a:endParaRPr lang="en-US" dirty="0"/>
            </a:p>
          </p:txBody>
        </p:sp>
        <p:sp>
          <p:nvSpPr>
            <p:cNvPr id="10" name="Rectangle 9"/>
            <p:cNvSpPr/>
            <p:nvPr/>
          </p:nvSpPr>
          <p:spPr>
            <a:xfrm>
              <a:off x="917403" y="4624641"/>
              <a:ext cx="1462175" cy="44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callback</a:t>
              </a:r>
              <a:endParaRPr lang="en-US" dirty="0"/>
            </a:p>
          </p:txBody>
        </p:sp>
      </p:grpSp>
    </p:spTree>
    <p:extLst>
      <p:ext uri="{BB962C8B-B14F-4D97-AF65-F5344CB8AC3E}">
        <p14:creationId xmlns:p14="http://schemas.microsoft.com/office/powerpoint/2010/main" val="3058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(2/3)</a:t>
            </a:r>
            <a:endParaRPr lang="en-US" dirty="0"/>
          </a:p>
        </p:txBody>
      </p:sp>
      <p:sp>
        <p:nvSpPr>
          <p:cNvPr id="4" name="Date Placeholder 3"/>
          <p:cNvSpPr>
            <a:spLocks noGrp="1"/>
          </p:cNvSpPr>
          <p:nvPr>
            <p:ph type="dt" sz="half" idx="10"/>
          </p:nvPr>
        </p:nvSpPr>
        <p:spPr/>
        <p:txBody>
          <a:bodyPr/>
          <a:lstStyle/>
          <a:p>
            <a:fld id="{1C72FE86-47A2-46C6-8318-541F6BD2DEFE}"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33</a:t>
            </a:fld>
            <a:endParaRPr lang="en-US"/>
          </a:p>
        </p:txBody>
      </p:sp>
      <p:sp>
        <p:nvSpPr>
          <p:cNvPr id="3" name="Rectangle 2"/>
          <p:cNvSpPr/>
          <p:nvPr/>
        </p:nvSpPr>
        <p:spPr>
          <a:xfrm>
            <a:off x="628650" y="935541"/>
            <a:ext cx="7956884" cy="507831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private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(move(</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Invoke(ULONG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ULONG_PTR count)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operator</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system_category</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count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&gt; </a:t>
            </a:r>
          </a:p>
          <a:p>
            <a:r>
              <a:rPr lang="en-US" dirty="0" err="1" smtClean="0">
                <a:solidFill>
                  <a:srgbClr val="000000"/>
                </a:solidFill>
                <a:highlight>
                  <a:srgbClr val="FFFFFF"/>
                </a:highlight>
                <a:latin typeface="Consolas" panose="020B0609020204030204" pitchFamily="49" charset="0"/>
              </a:rPr>
              <a:t>unique_ptr</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make_handler_with_size_t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&amp;&amp; </a:t>
            </a:r>
            <a:r>
              <a:rPr lang="en-US" dirty="0" err="1">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make_unique</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CompletionWithSizeT</a:t>
            </a:r>
            <a:r>
              <a:rPr lang="en-US" dirty="0" smtClean="0">
                <a:solidFill>
                  <a:srgbClr val="000000"/>
                </a:solidFill>
                <a:highlight>
                  <a:srgbClr val="FFFFFF"/>
                </a:highlight>
                <a:latin typeface="Consolas" panose="020B0609020204030204" pitchFamily="49" charset="0"/>
              </a:rPr>
              <a:t>&lt;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decay_t</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&gt;&gt;&gt;(forward&lt;</a:t>
            </a:r>
            <a:r>
              <a:rPr lang="en-US" dirty="0" err="1" smtClean="0">
                <a:solidFill>
                  <a:srgbClr val="000000"/>
                </a:solidFill>
                <a:highlight>
                  <a:srgbClr val="FFFFFF"/>
                </a:highlight>
                <a:latin typeface="Consolas" panose="020B0609020204030204" pitchFamily="49" charset="0"/>
              </a:rPr>
              <a:t>Fn</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fn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62647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Callback machinery (3/3)</a:t>
            </a:r>
            <a:endParaRPr lang="en-US" dirty="0"/>
          </a:p>
        </p:txBody>
      </p:sp>
      <p:sp>
        <p:nvSpPr>
          <p:cNvPr id="4" name="Date Placeholder 3"/>
          <p:cNvSpPr>
            <a:spLocks noGrp="1"/>
          </p:cNvSpPr>
          <p:nvPr>
            <p:ph type="dt" sz="half" idx="10"/>
          </p:nvPr>
        </p:nvSpPr>
        <p:spPr/>
        <p:txBody>
          <a:bodyPr/>
          <a:lstStyle/>
          <a:p>
            <a:fld id="{570FBC68-074C-4BBE-80F3-7E94D6F3EFBD}"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34</a:t>
            </a:fld>
            <a:endParaRPr lang="en-US"/>
          </a:p>
        </p:txBody>
      </p:sp>
      <p:sp>
        <p:nvSpPr>
          <p:cNvPr id="8" name="Rectangle 7"/>
          <p:cNvSpPr/>
          <p:nvPr/>
        </p:nvSpPr>
        <p:spPr>
          <a:xfrm>
            <a:off x="628650" y="1023504"/>
            <a:ext cx="8400716" cy="4524315"/>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template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Read(</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bytes</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make_handler_with_size_t</a:t>
            </a:r>
            <a:r>
              <a:rPr lang="en-US" dirty="0"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::forward&lt;</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Read(</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a:t>
            </a:r>
            <a:r>
              <a:rPr lang="en-US" dirty="0" err="1" smtClean="0">
                <a:solidFill>
                  <a:srgbClr val="000000"/>
                </a:solidFill>
                <a:highlight>
                  <a:srgbClr val="FFFFFF"/>
                </a:highlight>
                <a:latin typeface="Consolas" panose="020B0609020204030204" pitchFamily="49" charset="0"/>
              </a:rPr>
              <a:t>unique_ptr</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o)</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a:t>
            </a:r>
            <a:r>
              <a:rPr lang="en-US" dirty="0" err="1" smtClean="0">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::Read(</a:t>
            </a:r>
            <a:r>
              <a:rPr lang="en-US" dirty="0">
                <a:solidFill>
                  <a:srgbClr val="00B0F0"/>
                </a:solidFill>
                <a:highlight>
                  <a:srgbClr val="FFFFFF"/>
                </a:highlight>
                <a:latin typeface="Consolas" panose="020B0609020204030204" pitchFamily="49" charset="0"/>
              </a:rPr>
              <a:t>handle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o.get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a:t>
            </a:r>
            <a:r>
              <a:rPr lang="en-US" dirty="0" err="1" smtClean="0">
                <a:solidFill>
                  <a:schemeClr val="bg1">
                    <a:lumMod val="65000"/>
                  </a:schemeClr>
                </a:solidFill>
                <a:highlight>
                  <a:srgbClr val="FFFFFF"/>
                </a:highlight>
                <a:latin typeface="Consolas" panose="020B0609020204030204" pitchFamily="49" charset="0"/>
              </a:rPr>
              <a:t>io</a:t>
            </a:r>
            <a:r>
              <a:rPr lang="en-US" dirty="0" smtClean="0">
                <a:solidFill>
                  <a:schemeClr val="bg1">
                    <a:lumMod val="6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o-&gt;operator()(error, 0);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o.release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
        <p:nvSpPr>
          <p:cNvPr id="9" name="Rectangle 8"/>
          <p:cNvSpPr/>
          <p:nvPr/>
        </p:nvSpPr>
        <p:spPr>
          <a:xfrm>
            <a:off x="1390960" y="5477209"/>
            <a:ext cx="7370903" cy="52322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1400" dirty="0" smtClean="0">
                <a:solidFill>
                  <a:srgbClr val="00B050"/>
                </a:solidFill>
                <a:highlight>
                  <a:srgbClr val="FFFFFF"/>
                </a:highlight>
                <a:latin typeface="Consolas" panose="020B0609020204030204" pitchFamily="49" charset="0"/>
              </a:rPr>
              <a:t>// sometime during connection construction</a:t>
            </a:r>
          </a:p>
          <a:p>
            <a:r>
              <a:rPr lang="en-US" sz="1400" dirty="0" err="1" smtClean="0">
                <a:solidFill>
                  <a:srgbClr val="00B0F0"/>
                </a:solidFill>
                <a:highlight>
                  <a:srgbClr val="FFFFFF"/>
                </a:highlight>
                <a:latin typeface="Consolas" panose="020B0609020204030204" pitchFamily="49" charset="0"/>
              </a:rPr>
              <a:t>io</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CreateThreadpoolIo</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B0F0"/>
                </a:solidFill>
                <a:highlight>
                  <a:srgbClr val="FFFFFF"/>
                </a:highlight>
                <a:latin typeface="Consolas" panose="020B0609020204030204" pitchFamily="49" charset="0"/>
              </a:rPr>
              <a:t>handle</a:t>
            </a:r>
            <a:r>
              <a:rPr lang="en-US" sz="1400" dirty="0" smtClean="0">
                <a:solidFill>
                  <a:srgbClr val="000000"/>
                </a:solidFill>
                <a:highlight>
                  <a:srgbClr val="FFFFFF"/>
                </a:highlight>
                <a:latin typeface="Consolas" panose="020B0609020204030204" pitchFamily="49" charset="0"/>
              </a:rPr>
              <a:t>, &amp;</a:t>
            </a:r>
            <a:r>
              <a:rPr lang="en-US" sz="1400" dirty="0" err="1" smtClean="0">
                <a:solidFill>
                  <a:srgbClr val="000000"/>
                </a:solidFill>
                <a:highlight>
                  <a:srgbClr val="FFFFFF"/>
                </a:highlight>
                <a:latin typeface="Consolas" panose="020B0609020204030204" pitchFamily="49" charset="0"/>
              </a:rPr>
              <a:t>io_complete_callback</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nullptr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nullptr</a:t>
            </a:r>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3650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4" name="Date Placeholder 3"/>
          <p:cNvSpPr>
            <a:spLocks noGrp="1"/>
          </p:cNvSpPr>
          <p:nvPr>
            <p:ph type="dt" sz="half" idx="10"/>
          </p:nvPr>
        </p:nvSpPr>
        <p:spPr/>
        <p:txBody>
          <a:bodyPr/>
          <a:lstStyle/>
          <a:p>
            <a:fld id="{5AD0C786-8E68-47A7-A92D-70EF73C9B949}"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35</a:t>
            </a:fld>
            <a:endParaRPr lang="en-US"/>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20" name="Right Arrow 19"/>
          <p:cNvSpPr/>
          <p:nvPr/>
        </p:nvSpPr>
        <p:spPr>
          <a:xfrm rot="10800000">
            <a:off x="7679919" y="3542878"/>
            <a:ext cx="317133" cy="2061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Left Brace 8"/>
          <p:cNvSpPr/>
          <p:nvPr/>
        </p:nvSpPr>
        <p:spPr>
          <a:xfrm>
            <a:off x="1562668" y="2881040"/>
            <a:ext cx="259307" cy="1261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4023" y="3136803"/>
            <a:ext cx="985206" cy="646331"/>
          </a:xfrm>
          <a:prstGeom prst="rect">
            <a:avLst/>
          </a:prstGeom>
          <a:noFill/>
        </p:spPr>
        <p:txBody>
          <a:bodyPr wrap="none" rtlCol="0">
            <a:spAutoFit/>
          </a:bodyPr>
          <a:lstStyle/>
          <a:p>
            <a:r>
              <a:rPr lang="en-US" dirty="0" smtClean="0"/>
              <a:t>Previous</a:t>
            </a:r>
          </a:p>
          <a:p>
            <a:r>
              <a:rPr lang="en-US" dirty="0" smtClean="0"/>
              <a:t>Slides</a:t>
            </a:r>
            <a:endParaRPr lang="en-US" dirty="0"/>
          </a:p>
        </p:txBody>
      </p:sp>
    </p:spTree>
    <p:extLst>
      <p:ext uri="{BB962C8B-B14F-4D97-AF65-F5344CB8AC3E}">
        <p14:creationId xmlns:p14="http://schemas.microsoft.com/office/powerpoint/2010/main" val="90448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solidFill>
                  <a:schemeClr val="bg1">
                    <a:lumMod val="95000"/>
                  </a:schemeClr>
                </a:solidFill>
              </a:rPr>
              <a:t>Callback machinery (1/3)</a:t>
            </a:r>
            <a:endParaRPr lang="en-US" dirty="0">
              <a:solidFill>
                <a:schemeClr val="bg1">
                  <a:lumMod val="95000"/>
                </a:schemeClr>
              </a:solidFill>
            </a:endParaRPr>
          </a:p>
        </p:txBody>
      </p:sp>
      <p:sp>
        <p:nvSpPr>
          <p:cNvPr id="4" name="Date Placeholder 3"/>
          <p:cNvSpPr>
            <a:spLocks noGrp="1"/>
          </p:cNvSpPr>
          <p:nvPr>
            <p:ph type="dt" sz="half" idx="10"/>
          </p:nvPr>
        </p:nvSpPr>
        <p:spPr/>
        <p:txBody>
          <a:bodyPr/>
          <a:lstStyle/>
          <a:p>
            <a:fld id="{178AD146-BAA2-4FC5-8A2E-16A08B75867D}"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36</a:t>
            </a:fld>
            <a:endParaRPr lang="en-US"/>
          </a:p>
        </p:txBody>
      </p:sp>
      <p:sp>
        <p:nvSpPr>
          <p:cNvPr id="7" name="Rectangle 6"/>
          <p:cNvSpPr/>
          <p:nvPr/>
        </p:nvSpPr>
        <p:spPr>
          <a:xfrm>
            <a:off x="781926" y="827316"/>
            <a:ext cx="8261685" cy="5909310"/>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Invoke() </a:t>
            </a:r>
            <a:r>
              <a:rPr lang="en-US" dirty="0">
                <a:solidFill>
                  <a:srgbClr val="000000"/>
                </a:solidFill>
                <a:highlight>
                  <a:srgbClr val="FFFFFF"/>
                </a:highlight>
                <a:latin typeface="Consolas" panose="020B0609020204030204" pitchFamily="49" charset="0"/>
              </a:rPr>
              <a:t>(ULONG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0;</a:t>
            </a:r>
          </a:p>
          <a:p>
            <a:r>
              <a:rPr lang="en-US" dirty="0" smtClean="0">
                <a:solidFill>
                  <a:srgbClr val="0000FF"/>
                </a:solidFill>
                <a:highlight>
                  <a:srgbClr val="FFFFFF"/>
                </a:highlight>
                <a:latin typeface="Consolas" panose="020B0609020204030204" pitchFamily="49" charset="0"/>
              </a:rPr>
              <a:t>   virtual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 {}</a:t>
            </a:r>
          </a:p>
          <a:p>
            <a:endParaRPr lang="en-US" dirty="0">
              <a:solidFill>
                <a:srgbClr val="0000FF"/>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io_complete_callback</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PTP_CALLBACK_INSTANCE, PVOID</a:t>
            </a:r>
            <a:r>
              <a:rPr lang="en-US" dirty="0">
                <a:solidFill>
                  <a:schemeClr val="bg1">
                    <a:lumMod val="75000"/>
                  </a:schemeClr>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OverlappedBase</a:t>
            </a:r>
            <a:r>
              <a:rPr lang="en-US" dirty="0">
                <a:solidFill>
                  <a:srgbClr val="000000"/>
                </a:solidFill>
                <a:highlight>
                  <a:srgbClr val="FFFFFF"/>
                </a:highlight>
                <a:latin typeface="Consolas" panose="020B0609020204030204" pitchFamily="49" charset="0"/>
              </a:rPr>
              <a:t>*&gt;(o);</a:t>
            </a:r>
          </a:p>
          <a:p>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me-&gt;Invoke(</a:t>
            </a:r>
            <a:r>
              <a:rPr lang="en-US" dirty="0" err="1" smtClean="0">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endParaRPr lang="en-US" dirty="0"/>
          </a:p>
        </p:txBody>
      </p:sp>
      <p:sp>
        <p:nvSpPr>
          <p:cNvPr id="8" name="TextBox 7"/>
          <p:cNvSpPr txBox="1"/>
          <p:nvPr/>
        </p:nvSpPr>
        <p:spPr>
          <a:xfrm>
            <a:off x="2686050" y="566209"/>
            <a:ext cx="3229471" cy="369332"/>
          </a:xfrm>
          <a:prstGeom prst="rect">
            <a:avLst/>
          </a:prstGeom>
          <a:noFill/>
        </p:spPr>
        <p:txBody>
          <a:bodyPr wrap="square" rtlCol="0">
            <a:spAutoFit/>
          </a:bodyPr>
          <a:lstStyle/>
          <a:p>
            <a:r>
              <a:rPr lang="en-US" dirty="0" smtClean="0">
                <a:solidFill>
                  <a:schemeClr val="bg1">
                    <a:lumMod val="95000"/>
                  </a:schemeClr>
                </a:solidFill>
              </a:rPr>
              <a:t>(common for all I/O operations)</a:t>
            </a:r>
            <a:endParaRPr lang="en-US" dirty="0">
              <a:solidFill>
                <a:schemeClr val="bg1">
                  <a:lumMod val="95000"/>
                </a:schemeClr>
              </a:solidFill>
            </a:endParaRPr>
          </a:p>
        </p:txBody>
      </p:sp>
      <p:sp>
        <p:nvSpPr>
          <p:cNvPr id="3" name="Rectangle 2"/>
          <p:cNvSpPr/>
          <p:nvPr/>
        </p:nvSpPr>
        <p:spPr>
          <a:xfrm rot="19262412">
            <a:off x="-311386" y="427556"/>
            <a:ext cx="1880072" cy="53841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REMEMBER THIS?</a:t>
            </a:r>
            <a:endParaRPr lang="en-US" dirty="0"/>
          </a:p>
        </p:txBody>
      </p:sp>
    </p:spTree>
    <p:extLst>
      <p:ext uri="{BB962C8B-B14F-4D97-AF65-F5344CB8AC3E}">
        <p14:creationId xmlns:p14="http://schemas.microsoft.com/office/powerpoint/2010/main" val="3534902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40" y="243989"/>
            <a:ext cx="7886700" cy="677963"/>
          </a:xfrm>
        </p:spPr>
        <p:txBody>
          <a:bodyPr>
            <a:normAutofit/>
          </a:bodyPr>
          <a:lstStyle/>
          <a:p>
            <a:r>
              <a:rPr lang="en-US" sz="3600" dirty="0" smtClean="0">
                <a:solidFill>
                  <a:schemeClr val="bg1">
                    <a:lumMod val="95000"/>
                  </a:schemeClr>
                </a:solidFill>
              </a:rPr>
              <a:t>Awaitable: Overlapped Helper (1/2)</a:t>
            </a:r>
            <a:endParaRPr lang="en-US" sz="3600" dirty="0">
              <a:solidFill>
                <a:schemeClr val="bg1">
                  <a:lumMod val="95000"/>
                </a:schemeClr>
              </a:solidFill>
            </a:endParaRPr>
          </a:p>
        </p:txBody>
      </p:sp>
      <p:sp>
        <p:nvSpPr>
          <p:cNvPr id="33" name="Date Placeholder 32"/>
          <p:cNvSpPr>
            <a:spLocks noGrp="1"/>
          </p:cNvSpPr>
          <p:nvPr>
            <p:ph type="dt" sz="half" idx="10"/>
          </p:nvPr>
        </p:nvSpPr>
        <p:spPr/>
        <p:txBody>
          <a:bodyPr/>
          <a:lstStyle/>
          <a:p>
            <a:fld id="{4BE0E715-E2B4-483C-BEAB-6F780F41D106}"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37</a:t>
            </a:fld>
            <a:endParaRPr lang="en-US"/>
          </a:p>
        </p:txBody>
      </p:sp>
      <p:sp>
        <p:nvSpPr>
          <p:cNvPr id="3" name="Rectangle 2"/>
          <p:cNvSpPr/>
          <p:nvPr/>
        </p:nvSpPr>
        <p:spPr>
          <a:xfrm>
            <a:off x="774293" y="822996"/>
            <a:ext cx="8208211" cy="563231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OVERLAPPED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b="1" dirty="0" err="1">
                <a:solidFill>
                  <a:srgbClr val="000000"/>
                </a:solidFill>
                <a:highlight>
                  <a:srgbClr val="FFFFFF"/>
                </a:highlight>
                <a:latin typeface="Consolas" panose="020B0609020204030204" pitchFamily="49" charset="0"/>
              </a:rPr>
              <a:t>coroutine_handle</a:t>
            </a:r>
            <a:r>
              <a:rPr lang="en-US" b="1" dirty="0">
                <a:solidFill>
                  <a:srgbClr val="000000"/>
                </a:solidFill>
                <a:highlight>
                  <a:srgbClr val="FFFFFF"/>
                </a:highlight>
                <a:latin typeface="Consolas" panose="020B0609020204030204" pitchFamily="49" charset="0"/>
              </a:rPr>
              <a:t>&lt;&gt; </a:t>
            </a:r>
            <a:r>
              <a:rPr lang="en-US" dirty="0">
                <a:solidFill>
                  <a:srgbClr val="000000"/>
                </a:solidFill>
                <a:highlight>
                  <a:srgbClr val="FFFFFF"/>
                </a:highlight>
                <a:latin typeface="Consolas" panose="020B0609020204030204" pitchFamily="49" charset="0"/>
              </a:rPr>
              <a:t>Invoke;</a:t>
            </a:r>
            <a:br>
              <a:rPr lang="en-US" dirty="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ULONG_PTR </a:t>
            </a:r>
            <a:r>
              <a:rPr lang="en-US" dirty="0" err="1">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ULONG </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static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__</a:t>
            </a:r>
            <a:r>
              <a:rPr lang="en-US" dirty="0" err="1">
                <a:solidFill>
                  <a:srgbClr val="0000FF"/>
                </a:solidFill>
                <a:highlight>
                  <a:srgbClr val="FFFFFF"/>
                </a:highlight>
                <a:latin typeface="Consolas" panose="020B0609020204030204" pitchFamily="49" charset="0"/>
              </a:rPr>
              <a:t>stdcall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io_complete_callback</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PTP_CALLBACK_INSTANCE, PVOID</a:t>
            </a:r>
            <a:r>
              <a:rPr lang="en-US" dirty="0">
                <a:solidFill>
                  <a:schemeClr val="bg1">
                    <a:lumMod val="75000"/>
                  </a:schemeClr>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PVOID </a:t>
            </a:r>
            <a:r>
              <a:rPr lang="en-US" dirty="0">
                <a:solidFill>
                  <a:srgbClr val="000000"/>
                </a:solidFill>
                <a:highlight>
                  <a:srgbClr val="FFFFFF"/>
                </a:highlight>
                <a:latin typeface="Consolas" panose="020B0609020204030204" pitchFamily="49" charset="0"/>
              </a:rPr>
              <a:t>Overlapped,</a:t>
            </a:r>
          </a:p>
          <a:p>
            <a:pPr lvl="1"/>
            <a:r>
              <a:rPr lang="en-US" dirty="0" smtClean="0">
                <a:solidFill>
                  <a:srgbClr val="000000"/>
                </a:solidFill>
                <a:highlight>
                  <a:srgbClr val="FFFFFF"/>
                </a:highlight>
                <a:latin typeface="Consolas" panose="020B0609020204030204" pitchFamily="49" charset="0"/>
              </a:rPr>
              <a:t>   ULONG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ULONG_PTR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a:t>
            </a:r>
            <a:r>
              <a:rPr lang="en-US" dirty="0" smtClean="0">
                <a:solidFill>
                  <a:schemeClr val="bg1">
                    <a:lumMod val="75000"/>
                  </a:schemeClr>
                </a:solidFill>
                <a:highlight>
                  <a:srgbClr val="FFFFFF"/>
                </a:highlight>
                <a:latin typeface="Consolas" panose="020B0609020204030204" pitchFamily="49" charset="0"/>
              </a:rPr>
              <a:t>PTP_IO</a:t>
            </a:r>
            <a:r>
              <a:rPr lang="en-US" dirty="0" smtClean="0">
                <a:solidFill>
                  <a:srgbClr val="000000"/>
                </a:solidFill>
                <a:highlight>
                  <a:srgbClr val="FFFFFF"/>
                </a:highlight>
                <a:latin typeface="Consolas" panose="020B0609020204030204" pitchFamily="49" charset="0"/>
              </a:rPr>
              <a:t>)</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lvl="1"/>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o = </a:t>
            </a:r>
            <a:r>
              <a:rPr lang="en-US" dirty="0" smtClean="0">
                <a:solidFill>
                  <a:srgbClr val="0000FF"/>
                </a:solidFill>
                <a:highlight>
                  <a:srgbClr val="FFFFFF"/>
                </a:highlight>
                <a:latin typeface="Consolas" panose="020B0609020204030204" pitchFamily="49" charset="0"/>
              </a:rPr>
              <a:t>reinterpret_cast</a:t>
            </a:r>
            <a:r>
              <a:rPr lang="en-US" dirty="0" smtClean="0">
                <a:solidFill>
                  <a:srgbClr val="000000"/>
                </a:solidFill>
                <a:highlight>
                  <a:srgbClr val="FFFFFF"/>
                </a:highlight>
                <a:latin typeface="Consolas" panose="020B0609020204030204" pitchFamily="49" charset="0"/>
              </a:rPr>
              <a:t>&lt;OVERLAPPED*&gt;(</a:t>
            </a:r>
            <a:r>
              <a:rPr lang="en-US" dirty="0">
                <a:solidFill>
                  <a:srgbClr val="000000"/>
                </a:solidFill>
                <a:highlight>
                  <a:srgbClr val="FFFFFF"/>
                </a:highlight>
                <a:latin typeface="Consolas" panose="020B0609020204030204" pitchFamily="49" charset="0"/>
              </a:rPr>
              <a:t>Overlapped);</a:t>
            </a:r>
          </a:p>
          <a:p>
            <a:pPr lvl="1"/>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 = </a:t>
            </a:r>
            <a:r>
              <a:rPr lang="en-US" dirty="0" err="1" smtClean="0">
                <a:solidFill>
                  <a:srgbClr val="0000FF"/>
                </a:solidFill>
                <a:highlight>
                  <a:srgbClr val="FFFFFF"/>
                </a:highlight>
                <a:latin typeface="Consolas" panose="020B0609020204030204" pitchFamily="49" charset="0"/>
              </a:rPr>
              <a:t>static_cast</a:t>
            </a:r>
            <a:r>
              <a:rPr lang="en-US" dirty="0" smtClean="0">
                <a:solidFill>
                  <a:srgbClr val="000000"/>
                </a:solidFill>
                <a:highlight>
                  <a:srgbClr val="FFFFFF"/>
                </a:highlight>
                <a:latin typeface="Consolas" panose="020B0609020204030204" pitchFamily="49" charset="0"/>
              </a:rPr>
              <a:t>&lt;</a:t>
            </a:r>
            <a:r>
              <a:rPr lang="en-US" dirty="0" err="1" smtClean="0">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o);</a:t>
            </a:r>
          </a:p>
          <a:p>
            <a:pPr lvl="1"/>
            <a:endParaRPr lang="en-US" dirty="0">
              <a:solidFill>
                <a:srgbClr val="000000"/>
              </a:solidFill>
              <a:highlight>
                <a:srgbClr val="FFFFFF"/>
              </a:highlight>
              <a:latin typeface="Consolas" panose="020B0609020204030204" pitchFamily="49" charset="0"/>
            </a:endParaRPr>
          </a:p>
          <a:p>
            <a:pPr lvl="1"/>
            <a:r>
              <a:rPr lang="en-US" dirty="0" smtClean="0">
                <a:solidFill>
                  <a:srgbClr val="000000"/>
                </a:solidFill>
                <a:highlight>
                  <a:srgbClr val="FFFFFF"/>
                </a:highlight>
                <a:latin typeface="Consolas" panose="020B0609020204030204" pitchFamily="49" charset="0"/>
              </a:rPr>
              <a:t>   me-&gt;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IoResult</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me-&gt;</a:t>
            </a:r>
            <a:r>
              <a:rPr lang="en-US" dirty="0" err="1" smtClean="0">
                <a:solidFill>
                  <a:srgbClr val="00000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NumberOfBytesTransferred</a:t>
            </a:r>
            <a:r>
              <a:rPr lang="en-US" dirty="0">
                <a:solidFill>
                  <a:srgbClr val="000000"/>
                </a:solidFill>
                <a:highlight>
                  <a:srgbClr val="FFFFFF"/>
                </a:highlight>
                <a:latin typeface="Consolas" panose="020B0609020204030204" pitchFamily="49" charset="0"/>
              </a:rPr>
              <a:t>;</a:t>
            </a:r>
          </a:p>
          <a:p>
            <a:pPr lvl="1"/>
            <a:r>
              <a:rPr lang="en-US" dirty="0" smtClean="0">
                <a:solidFill>
                  <a:srgbClr val="000000"/>
                </a:solidFill>
                <a:highlight>
                  <a:srgbClr val="FFFFFF"/>
                </a:highlight>
                <a:latin typeface="Consolas" panose="020B0609020204030204" pitchFamily="49" charset="0"/>
              </a:rPr>
              <a:t>   me-&gt;Invoke();</a:t>
            </a:r>
            <a:endParaRPr lang="en-US" dirty="0">
              <a:solidFill>
                <a:srgbClr val="000000"/>
              </a:solidFill>
              <a:highlight>
                <a:srgbClr val="FFFFFF"/>
              </a:highlight>
              <a:latin typeface="Consolas" panose="020B0609020204030204" pitchFamily="49" charset="0"/>
            </a:endParaRPr>
          </a:p>
          <a:p>
            <a:pPr lvl="1"/>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grpSp>
        <p:nvGrpSpPr>
          <p:cNvPr id="40" name="Group 39"/>
          <p:cNvGrpSpPr/>
          <p:nvPr/>
        </p:nvGrpSpPr>
        <p:grpSpPr>
          <a:xfrm>
            <a:off x="3403894" y="5401847"/>
            <a:ext cx="5404678" cy="646331"/>
            <a:chOff x="3403894" y="5401847"/>
            <a:chExt cx="5404678" cy="646331"/>
          </a:xfrm>
        </p:grpSpPr>
        <p:sp>
          <p:nvSpPr>
            <p:cNvPr id="6" name="Rectangle 5"/>
            <p:cNvSpPr/>
            <p:nvPr/>
          </p:nvSpPr>
          <p:spPr>
            <a:xfrm>
              <a:off x="6850985" y="5401847"/>
              <a:ext cx="1957587" cy="646331"/>
            </a:xfrm>
            <a:prstGeom prst="rect">
              <a:avLst/>
            </a:prstGeom>
            <a:ln>
              <a:solidFill>
                <a:schemeClr val="accent6"/>
              </a:solidFill>
            </a:ln>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wrap="none">
              <a:spAutoFit/>
            </a:bodyPr>
            <a:lstStyle/>
            <a:p>
              <a:r>
                <a:rPr lang="en-US" dirty="0" err="1" smtClean="0">
                  <a:solidFill>
                    <a:srgbClr val="000000"/>
                  </a:solidFill>
                  <a:highlight>
                    <a:srgbClr val="FFFFFF"/>
                  </a:highlight>
                  <a:latin typeface="Consolas" panose="020B0609020204030204" pitchFamily="49" charset="0"/>
                </a:rPr>
                <a:t>mov</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call [</a:t>
              </a:r>
              <a:r>
                <a:rPr lang="en-US" dirty="0" err="1" smtClean="0">
                  <a:solidFill>
                    <a:srgbClr val="000000"/>
                  </a:solidFill>
                  <a:highlight>
                    <a:srgbClr val="FFFFFF"/>
                  </a:highlight>
                  <a:latin typeface="Consolas" panose="020B0609020204030204" pitchFamily="49" charset="0"/>
                </a:rPr>
                <a:t>rcx</a:t>
              </a:r>
              <a:r>
                <a:rPr lang="en-US" dirty="0" smtClean="0">
                  <a:solidFill>
                    <a:srgbClr val="000000"/>
                  </a:solidFill>
                  <a:highlight>
                    <a:srgbClr val="FFFFFF"/>
                  </a:highlight>
                  <a:latin typeface="Consolas" panose="020B0609020204030204" pitchFamily="49" charset="0"/>
                </a:rPr>
                <a:t>]</a:t>
              </a:r>
              <a:endParaRPr lang="en-US" dirty="0"/>
            </a:p>
          </p:txBody>
        </p:sp>
        <p:cxnSp>
          <p:nvCxnSpPr>
            <p:cNvPr id="36" name="Straight Arrow Connector 35"/>
            <p:cNvCxnSpPr/>
            <p:nvPr/>
          </p:nvCxnSpPr>
          <p:spPr>
            <a:xfrm flipH="1">
              <a:off x="3403894" y="5697516"/>
              <a:ext cx="3382751" cy="0"/>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16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8"/>
            <a:ext cx="8689474" cy="550779"/>
          </a:xfrm>
        </p:spPr>
        <p:txBody>
          <a:bodyPr>
            <a:normAutofit fontScale="90000"/>
          </a:bodyPr>
          <a:lstStyle/>
          <a:p>
            <a:pPr algn="ctr"/>
            <a:r>
              <a:rPr lang="en-US" dirty="0" smtClean="0"/>
              <a:t>Coroutine Frame &amp; Coroutine Promise</a:t>
            </a:r>
            <a:endParaRPr lang="en-US" dirty="0"/>
          </a:p>
        </p:txBody>
      </p:sp>
      <p:sp>
        <p:nvSpPr>
          <p:cNvPr id="4" name="Date Placeholder 3"/>
          <p:cNvSpPr>
            <a:spLocks noGrp="1"/>
          </p:cNvSpPr>
          <p:nvPr>
            <p:ph type="dt" sz="half" idx="10"/>
          </p:nvPr>
        </p:nvSpPr>
        <p:spPr/>
        <p:txBody>
          <a:bodyPr/>
          <a:lstStyle/>
          <a:p>
            <a:fld id="{0D94F91A-7C49-462E-A9CA-4D1325398CC7}"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38</a:t>
            </a:fld>
            <a:endParaRPr lang="en-US"/>
          </a:p>
        </p:txBody>
      </p:sp>
      <p:sp>
        <p:nvSpPr>
          <p:cNvPr id="3" name="Rectangle 2"/>
          <p:cNvSpPr/>
          <p:nvPr/>
        </p:nvSpPr>
        <p:spPr>
          <a:xfrm>
            <a:off x="495297" y="2036111"/>
            <a:ext cx="8085221" cy="341632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conn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a:t>
            </a:r>
          </a:p>
          <a:p>
            <a:r>
              <a:rPr lang="en-US" dirty="0" smtClean="0">
                <a:solidFill>
                  <a:srgbClr val="0000FF"/>
                </a:solidFill>
                <a:highlight>
                  <a:srgbClr val="FFFFFF"/>
                </a:highlight>
                <a:latin typeface="Consolas" panose="020B0609020204030204" pitchFamily="49" charset="0"/>
              </a:rPr>
              <a:t>    do</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bytesRead =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conn.read(</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total -= bytesRead;</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(total &gt; </a:t>
            </a:r>
            <a:r>
              <a:rPr lang="en-US" dirty="0" smtClean="0">
                <a:solidFill>
                  <a:srgbClr val="000000"/>
                </a:solidFill>
                <a:highlight>
                  <a:srgbClr val="FFFFFF"/>
                </a:highlight>
                <a:latin typeface="Consolas" panose="020B0609020204030204" pitchFamily="49" charset="0"/>
              </a:rPr>
              <a:t>0 &amp;&amp; bytesRead &gt; 0);</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return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2383501257"/>
              </p:ext>
            </p:extLst>
          </p:nvPr>
        </p:nvGraphicFramePr>
        <p:xfrm>
          <a:off x="4806304" y="936341"/>
          <a:ext cx="4181200" cy="1930400"/>
        </p:xfrm>
        <a:graphic>
          <a:graphicData uri="http://schemas.openxmlformats.org/drawingml/2006/table">
            <a:tbl>
              <a:tblPr firstCol="1">
                <a:tableStyleId>{793D81CF-94F2-401A-BA57-92F5A7B2D0C5}</a:tableStyleId>
              </a:tblPr>
              <a:tblGrid>
                <a:gridCol w="1949338"/>
                <a:gridCol w="2231862"/>
              </a:tblGrid>
              <a:tr h="370840">
                <a:tc>
                  <a:txBody>
                    <a:bodyPr/>
                    <a:lstStyle/>
                    <a:p>
                      <a:pPr algn="r"/>
                      <a:r>
                        <a:rPr lang="en-US" dirty="0" smtClean="0"/>
                        <a:t>Coroutine Promise</a:t>
                      </a:r>
                      <a:endParaRPr lang="en-US" dirty="0"/>
                    </a:p>
                  </a:txBody>
                  <a:tcPr/>
                </a:tc>
                <a:tc>
                  <a:txBody>
                    <a:bodyPr/>
                    <a:lstStyle/>
                    <a:p>
                      <a:r>
                        <a:rPr lang="en-US" dirty="0" smtClean="0">
                          <a:solidFill>
                            <a:schemeClr val="bg1">
                              <a:lumMod val="65000"/>
                            </a:schemeClr>
                          </a:solidFill>
                        </a:rPr>
                        <a:t>std::promise&lt;int&gt; $p;</a:t>
                      </a:r>
                      <a:endParaRPr lang="en-US" dirty="0">
                        <a:solidFill>
                          <a:schemeClr val="bg1">
                            <a:lumMod val="65000"/>
                          </a:schemeClr>
                        </a:solidFill>
                      </a:endParaRPr>
                    </a:p>
                  </a:txBody>
                  <a:tcPr/>
                </a:tc>
              </a:tr>
              <a:tr h="370840">
                <a:tc>
                  <a:txBody>
                    <a:bodyPr/>
                    <a:lstStyle/>
                    <a:p>
                      <a:pPr algn="r"/>
                      <a:r>
                        <a:rPr lang="en-US" dirty="0" smtClean="0"/>
                        <a:t>Suspend</a:t>
                      </a:r>
                      <a:r>
                        <a:rPr lang="en-US" baseline="0" dirty="0" smtClean="0"/>
                        <a:t> Context</a:t>
                      </a:r>
                      <a:endParaRPr lang="en-US" dirty="0"/>
                    </a:p>
                  </a:txBody>
                  <a:tcPr/>
                </a:tc>
                <a:tc>
                  <a:txBody>
                    <a:bodyPr/>
                    <a:lstStyle/>
                    <a:p>
                      <a:r>
                        <a:rPr lang="en-US" dirty="0" smtClean="0">
                          <a:solidFill>
                            <a:schemeClr val="bg1">
                              <a:lumMod val="65000"/>
                            </a:schemeClr>
                          </a:solidFill>
                        </a:rPr>
                        <a:t>void * $</a:t>
                      </a:r>
                      <a:r>
                        <a:rPr lang="en-US" dirty="0" err="1" smtClean="0">
                          <a:solidFill>
                            <a:schemeClr val="bg1">
                              <a:lumMod val="65000"/>
                            </a:schemeClr>
                          </a:solidFill>
                        </a:rPr>
                        <a:t>saved_IP</a:t>
                      </a:r>
                      <a:r>
                        <a:rPr lang="en-US" dirty="0" smtClean="0">
                          <a:solidFill>
                            <a:schemeClr val="bg1">
                              <a:lumMod val="65000"/>
                            </a:schemeClr>
                          </a:solidFill>
                        </a:rPr>
                        <a:t>;</a:t>
                      </a:r>
                      <a:endParaRPr lang="en-US" dirty="0">
                        <a:solidFill>
                          <a:schemeClr val="bg1">
                            <a:lumMod val="65000"/>
                          </a:schemeClr>
                        </a:solidFill>
                      </a:endParaRPr>
                    </a:p>
                  </a:txBody>
                  <a:tcPr/>
                </a:tc>
              </a:tr>
              <a:tr h="370840">
                <a:tc>
                  <a:txBody>
                    <a:bodyPr/>
                    <a:lstStyle/>
                    <a:p>
                      <a:pPr algn="r"/>
                      <a:r>
                        <a:rPr lang="en-US" dirty="0" smtClean="0"/>
                        <a:t>Local</a:t>
                      </a:r>
                      <a:r>
                        <a:rPr lang="en-US" baseline="0" dirty="0" smtClean="0"/>
                        <a:t> State</a:t>
                      </a:r>
                      <a:endParaRPr lang="en-US" dirty="0"/>
                    </a:p>
                  </a:txBody>
                  <a:tcPr/>
                </a:tc>
                <a:tc>
                  <a:txBody>
                    <a:bodyPr/>
                    <a:lstStyle/>
                    <a:p>
                      <a:r>
                        <a:rPr lang="en-US" dirty="0" smtClean="0"/>
                        <a:t>char </a:t>
                      </a:r>
                      <a:r>
                        <a:rPr lang="en-US" dirty="0" err="1" smtClean="0"/>
                        <a:t>buf</a:t>
                      </a:r>
                      <a:r>
                        <a:rPr lang="en-US" dirty="0" smtClean="0"/>
                        <a:t>[64 </a:t>
                      </a:r>
                      <a:r>
                        <a:rPr lang="en-US" baseline="0" dirty="0" smtClean="0"/>
                        <a:t>* 1024];</a:t>
                      </a:r>
                    </a:p>
                    <a:p>
                      <a:r>
                        <a:rPr lang="en-US" dirty="0" smtClean="0"/>
                        <a:t>Connection conn;</a:t>
                      </a:r>
                    </a:p>
                    <a:p>
                      <a:r>
                        <a:rPr lang="en-US" dirty="0" smtClean="0"/>
                        <a:t>int total;</a:t>
                      </a:r>
                    </a:p>
                    <a:p>
                      <a:r>
                        <a:rPr lang="en-US" dirty="0" smtClean="0">
                          <a:solidFill>
                            <a:schemeClr val="bg1">
                              <a:lumMod val="65000"/>
                            </a:schemeClr>
                          </a:solidFill>
                        </a:rPr>
                        <a:t>room</a:t>
                      </a:r>
                      <a:r>
                        <a:rPr lang="en-US" baseline="0" dirty="0" smtClean="0">
                          <a:solidFill>
                            <a:schemeClr val="bg1">
                              <a:lumMod val="65000"/>
                            </a:schemeClr>
                          </a:solidFill>
                        </a:rPr>
                        <a:t> for </a:t>
                      </a:r>
                      <a:r>
                        <a:rPr lang="en-US" dirty="0" smtClean="0">
                          <a:solidFill>
                            <a:schemeClr val="bg1">
                              <a:lumMod val="65000"/>
                            </a:schemeClr>
                          </a:solidFill>
                        </a:rPr>
                        <a:t>temporaries</a:t>
                      </a:r>
                      <a:endParaRPr lang="en-US" dirty="0"/>
                    </a:p>
                  </a:txBody>
                  <a:tcPr/>
                </a:tc>
              </a:tr>
            </a:tbl>
          </a:graphicData>
        </a:graphic>
      </p:graphicFrame>
      <p:grpSp>
        <p:nvGrpSpPr>
          <p:cNvPr id="24" name="Group 23"/>
          <p:cNvGrpSpPr/>
          <p:nvPr/>
        </p:nvGrpSpPr>
        <p:grpSpPr>
          <a:xfrm>
            <a:off x="313604" y="863175"/>
            <a:ext cx="1686090" cy="1499450"/>
            <a:chOff x="313604" y="863175"/>
            <a:chExt cx="1686090" cy="1499450"/>
          </a:xfrm>
        </p:grpSpPr>
        <p:cxnSp>
          <p:nvCxnSpPr>
            <p:cNvPr id="14" name="Straight Connector 13"/>
            <p:cNvCxnSpPr/>
            <p:nvPr/>
          </p:nvCxnSpPr>
          <p:spPr>
            <a:xfrm flipV="1">
              <a:off x="591101" y="2352054"/>
              <a:ext cx="1331958" cy="1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3604" y="863175"/>
              <a:ext cx="1686090" cy="6372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 Return Object</a:t>
              </a:r>
              <a:endParaRPr lang="en-US" dirty="0"/>
            </a:p>
          </p:txBody>
        </p:sp>
        <p:cxnSp>
          <p:nvCxnSpPr>
            <p:cNvPr id="20" name="Elbow Connector 19"/>
            <p:cNvCxnSpPr/>
            <p:nvPr/>
          </p:nvCxnSpPr>
          <p:spPr>
            <a:xfrm rot="16200000" flipH="1">
              <a:off x="110961" y="1834365"/>
              <a:ext cx="855999" cy="179377"/>
            </a:xfrm>
            <a:prstGeom prst="bentConnector3">
              <a:avLst>
                <a:gd name="adj1" fmla="val 102485"/>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50603" y="5095254"/>
            <a:ext cx="2228745" cy="972881"/>
            <a:chOff x="350603" y="5095254"/>
            <a:chExt cx="2228745" cy="972881"/>
          </a:xfrm>
        </p:grpSpPr>
        <p:grpSp>
          <p:nvGrpSpPr>
            <p:cNvPr id="30" name="Group 29"/>
            <p:cNvGrpSpPr/>
            <p:nvPr/>
          </p:nvGrpSpPr>
          <p:grpSpPr>
            <a:xfrm>
              <a:off x="350603" y="5095254"/>
              <a:ext cx="2228745" cy="972881"/>
              <a:chOff x="350603" y="5095254"/>
              <a:chExt cx="2228745" cy="972881"/>
            </a:xfrm>
          </p:grpSpPr>
          <p:cxnSp>
            <p:nvCxnSpPr>
              <p:cNvPr id="16" name="Straight Connector 15"/>
              <p:cNvCxnSpPr/>
              <p:nvPr/>
            </p:nvCxnSpPr>
            <p:spPr>
              <a:xfrm flipV="1">
                <a:off x="1093228" y="5095254"/>
                <a:ext cx="1486120" cy="969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50603" y="5468612"/>
                <a:ext cx="1649091" cy="5995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Coroutine</a:t>
                </a:r>
              </a:p>
              <a:p>
                <a:pPr algn="ctr"/>
                <a:r>
                  <a:rPr lang="en-US" dirty="0" smtClean="0"/>
                  <a:t>Eventual Result</a:t>
                </a:r>
                <a:endParaRPr lang="en-US" dirty="0"/>
              </a:p>
            </p:txBody>
          </p:sp>
        </p:grpSp>
        <p:cxnSp>
          <p:nvCxnSpPr>
            <p:cNvPr id="26" name="Elbow Connector 25"/>
            <p:cNvCxnSpPr/>
            <p:nvPr/>
          </p:nvCxnSpPr>
          <p:spPr>
            <a:xfrm rot="5400000" flipH="1" flipV="1">
              <a:off x="785584" y="5144788"/>
              <a:ext cx="357177" cy="258111"/>
            </a:xfrm>
            <a:prstGeom prst="bentConnector3">
              <a:avLst>
                <a:gd name="adj1" fmla="val 100314"/>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589801" y="1243708"/>
            <a:ext cx="6309501" cy="3900343"/>
            <a:chOff x="2579348" y="1268532"/>
            <a:chExt cx="6309501" cy="3900343"/>
          </a:xfrm>
        </p:grpSpPr>
        <p:cxnSp>
          <p:nvCxnSpPr>
            <p:cNvPr id="32" name="Straight Connector 31"/>
            <p:cNvCxnSpPr/>
            <p:nvPr/>
          </p:nvCxnSpPr>
          <p:spPr>
            <a:xfrm flipV="1">
              <a:off x="2579348" y="1268532"/>
              <a:ext cx="2209360" cy="3836414"/>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49629" y="4522544"/>
              <a:ext cx="3239220" cy="64633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p.set_result</a:t>
              </a:r>
              <a:r>
                <a:rPr lang="en-US" dirty="0" smtClean="0"/>
                <a:t>(&lt;</a:t>
              </a:r>
              <a:r>
                <a:rPr lang="en-US" dirty="0" err="1" smtClean="0"/>
                <a:t>expr</a:t>
              </a:r>
              <a:r>
                <a:rPr lang="en-US" dirty="0" smtClean="0"/>
                <a:t>&gt;</a:t>
              </a:r>
              <a:r>
                <a:rPr lang="en-US" baseline="30000" dirty="0" smtClean="0"/>
                <a:t>?</a:t>
              </a:r>
              <a:r>
                <a:rPr lang="en-US" dirty="0" smtClean="0"/>
                <a:t>)</a:t>
              </a:r>
              <a:r>
                <a:rPr lang="en-US" dirty="0"/>
                <a:t/>
              </a:r>
              <a:br>
                <a:rPr lang="en-US" dirty="0"/>
              </a:br>
              <a:r>
                <a:rPr lang="en-US" dirty="0" smtClean="0"/>
                <a:t>$</a:t>
              </a:r>
              <a:r>
                <a:rPr lang="en-US" dirty="0" err="1" smtClean="0"/>
                <a:t>p.set_exception</a:t>
              </a:r>
              <a:r>
                <a:rPr lang="en-US" dirty="0" smtClean="0"/>
                <a:t>(</a:t>
              </a:r>
              <a:r>
                <a:rPr lang="en-US" dirty="0" err="1" smtClean="0"/>
                <a:t>exception_ptr</a:t>
              </a:r>
              <a:r>
                <a:rPr lang="en-US" dirty="0" smtClean="0"/>
                <a:t>)</a:t>
              </a:r>
              <a:endParaRPr lang="en-US" dirty="0">
                <a:latin typeface="Consolas" panose="020B0609020204030204" pitchFamily="49" charset="0"/>
                <a:cs typeface="Consolas" panose="020B0609020204030204" pitchFamily="49" charset="0"/>
              </a:endParaRPr>
            </a:p>
          </p:txBody>
        </p:sp>
      </p:grpSp>
      <p:grpSp>
        <p:nvGrpSpPr>
          <p:cNvPr id="42" name="Group 41"/>
          <p:cNvGrpSpPr/>
          <p:nvPr/>
        </p:nvGrpSpPr>
        <p:grpSpPr>
          <a:xfrm>
            <a:off x="1999694" y="855827"/>
            <a:ext cx="2789014" cy="369332"/>
            <a:chOff x="1999694" y="855827"/>
            <a:chExt cx="2789014" cy="369332"/>
          </a:xfrm>
        </p:grpSpPr>
        <p:cxnSp>
          <p:nvCxnSpPr>
            <p:cNvPr id="35" name="Straight Connector 34"/>
            <p:cNvCxnSpPr>
              <a:stCxn id="18" idx="3"/>
            </p:cNvCxnSpPr>
            <p:nvPr/>
          </p:nvCxnSpPr>
          <p:spPr>
            <a:xfrm flipV="1">
              <a:off x="1999694" y="1181785"/>
              <a:ext cx="2789014" cy="1"/>
            </a:xfrm>
            <a:prstGeom prst="line">
              <a:avLst/>
            </a:prstGeom>
            <a:ln w="127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67284" y="855827"/>
              <a:ext cx="2314125" cy="369332"/>
            </a:xfrm>
            <a:prstGeom prst="rect">
              <a:avLst/>
            </a:prstGeom>
          </p:spPr>
          <p:txBody>
            <a:bodyPr wrap="square">
              <a:spAutoFit/>
            </a:bodyPr>
            <a:lstStyle/>
            <a:p>
              <a:r>
                <a:rPr lang="en-US" dirty="0" smtClean="0"/>
                <a:t>$</a:t>
              </a:r>
              <a:r>
                <a:rPr lang="en-US" dirty="0" err="1" smtClean="0"/>
                <a:t>p.get_return_object</a:t>
              </a:r>
              <a:r>
                <a:rPr lang="en-US" dirty="0"/>
                <a:t>()</a:t>
              </a:r>
            </a:p>
          </p:txBody>
        </p:sp>
      </p:grpSp>
      <p:sp>
        <p:nvSpPr>
          <p:cNvPr id="44" name="TextBox 43"/>
          <p:cNvSpPr txBox="1"/>
          <p:nvPr/>
        </p:nvSpPr>
        <p:spPr>
          <a:xfrm>
            <a:off x="4449091" y="553289"/>
            <a:ext cx="4706673" cy="369332"/>
          </a:xfrm>
          <a:prstGeom prst="rect">
            <a:avLst/>
          </a:prstGeom>
          <a:noFill/>
        </p:spPr>
        <p:txBody>
          <a:bodyPr wrap="none" rtlCol="0">
            <a:spAutoFit/>
          </a:bodyPr>
          <a:lstStyle/>
          <a:p>
            <a:r>
              <a:rPr lang="en-US" b="1" dirty="0" err="1" smtClean="0"/>
              <a:t>coroutine_traits</a:t>
            </a:r>
            <a:r>
              <a:rPr lang="en-US" dirty="0" smtClean="0"/>
              <a:t>&lt;</a:t>
            </a:r>
            <a:r>
              <a:rPr lang="en-US" dirty="0" err="1" smtClean="0"/>
              <a:t>R,Args</a:t>
            </a:r>
            <a:r>
              <a:rPr lang="en-US" dirty="0" smtClean="0"/>
              <a:t>…&gt; → </a:t>
            </a:r>
            <a:r>
              <a:rPr lang="en-US" dirty="0" err="1" smtClean="0"/>
              <a:t>CoroutinePromise</a:t>
            </a:r>
            <a:endParaRPr lang="en-US" dirty="0"/>
          </a:p>
        </p:txBody>
      </p:sp>
    </p:spTree>
    <p:extLst>
      <p:ext uri="{BB962C8B-B14F-4D97-AF65-F5344CB8AC3E}">
        <p14:creationId xmlns:p14="http://schemas.microsoft.com/office/powerpoint/2010/main" val="199488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9659"/>
          </a:xfrm>
        </p:spPr>
        <p:txBody>
          <a:bodyPr/>
          <a:lstStyle/>
          <a:p>
            <a:r>
              <a:rPr lang="en-US" dirty="0" smtClean="0"/>
              <a:t>Consuming Async Stream</a:t>
            </a:r>
            <a:endParaRPr lang="en-US" dirty="0"/>
          </a:p>
        </p:txBody>
      </p:sp>
      <p:sp>
        <p:nvSpPr>
          <p:cNvPr id="3" name="Date Placeholder 2"/>
          <p:cNvSpPr>
            <a:spLocks noGrp="1"/>
          </p:cNvSpPr>
          <p:nvPr>
            <p:ph type="dt" sz="half" idx="10"/>
          </p:nvPr>
        </p:nvSpPr>
        <p:spPr/>
        <p:txBody>
          <a:bodyPr/>
          <a:lstStyle/>
          <a:p>
            <a:fld id="{1B4EE78B-C8FB-41C2-AE85-B1D030FF3582}"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39</a:t>
            </a:fld>
            <a:endParaRPr lang="en-US"/>
          </a:p>
        </p:txBody>
      </p:sp>
      <p:sp>
        <p:nvSpPr>
          <p:cNvPr id="6" name="Rectangle 5"/>
          <p:cNvSpPr/>
          <p:nvPr/>
        </p:nvSpPr>
        <p:spPr>
          <a:xfrm>
            <a:off x="816896" y="2002969"/>
            <a:ext cx="4570809" cy="113107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350" dirty="0" err="1">
                <a:latin typeface="Calibri" panose="020F0502020204030204" pitchFamily="34" charset="0"/>
                <a:ea typeface="Calibri" panose="020F0502020204030204" pitchFamily="34" charset="0"/>
                <a:cs typeface="Times New Roman" panose="02020603050405020304" pitchFamily="18" charset="0"/>
              </a:rPr>
              <a:t>goroutine</a:t>
            </a:r>
            <a:r>
              <a:rPr lang="en-US" sz="1350" dirty="0">
                <a:latin typeface="Calibri" panose="020F0502020204030204" pitchFamily="34" charset="0"/>
                <a:ea typeface="Calibri" panose="020F0502020204030204" pitchFamily="34" charset="0"/>
                <a:cs typeface="Times New Roman" panose="02020603050405020304" pitchFamily="18" charset="0"/>
              </a:rPr>
              <a:t> foo(channel&lt;</a:t>
            </a:r>
            <a:r>
              <a:rPr lang="en-US" sz="1350" dirty="0" err="1">
                <a:latin typeface="Calibri" panose="020F0502020204030204" pitchFamily="34" charset="0"/>
                <a:ea typeface="Calibri" panose="020F0502020204030204" pitchFamily="34" charset="0"/>
                <a:cs typeface="Times New Roman" panose="02020603050405020304" pitchFamily="18" charset="0"/>
              </a:rPr>
              <a:t>int</a:t>
            </a:r>
            <a:r>
              <a:rPr lang="en-US" sz="1350" dirty="0">
                <a:latin typeface="Calibri" panose="020F0502020204030204" pitchFamily="34" charset="0"/>
                <a:ea typeface="Calibri" panose="020F0502020204030204" pitchFamily="34" charset="0"/>
                <a:cs typeface="Times New Roman" panose="02020603050405020304" pitchFamily="18" charset="0"/>
              </a:rPr>
              <a:t>&gt; &amp; input) {</a:t>
            </a:r>
          </a:p>
          <a:p>
            <a:r>
              <a:rPr lang="en-US" sz="1350" dirty="0">
                <a:latin typeface="Calibri" panose="020F0502020204030204" pitchFamily="34" charset="0"/>
                <a:ea typeface="Calibri" panose="020F0502020204030204" pitchFamily="34" charset="0"/>
                <a:cs typeface="Times New Roman" panose="02020603050405020304" pitchFamily="18" charset="0"/>
              </a:rPr>
              <a:t>    </a:t>
            </a:r>
            <a:r>
              <a:rPr lang="en-US" sz="1350" b="1" dirty="0" smtClean="0">
                <a:latin typeface="Calibri" panose="020F0502020204030204" pitchFamily="34" charset="0"/>
                <a:ea typeface="Calibri" panose="020F0502020204030204" pitchFamily="34" charset="0"/>
                <a:cs typeface="Times New Roman" panose="02020603050405020304" pitchFamily="18" charset="0"/>
              </a:rPr>
              <a:t>for await</a:t>
            </a:r>
            <a:r>
              <a:rPr lang="en-US" sz="1350" dirty="0" smtClean="0">
                <a:latin typeface="Calibri" panose="020F0502020204030204" pitchFamily="34" charset="0"/>
                <a:ea typeface="Calibri" panose="020F0502020204030204" pitchFamily="34" charset="0"/>
                <a:cs typeface="Times New Roman" panose="02020603050405020304" pitchFamily="18" charset="0"/>
              </a:rPr>
              <a:t>(auto </a:t>
            </a:r>
            <a:r>
              <a:rPr lang="en-US" sz="1350" dirty="0">
                <a:latin typeface="Calibri" panose="020F0502020204030204" pitchFamily="34" charset="0"/>
                <a:ea typeface="Calibri" panose="020F0502020204030204" pitchFamily="34" charset="0"/>
                <a:cs typeface="Times New Roman" panose="02020603050405020304" pitchFamily="18" charset="0"/>
              </a:rPr>
              <a:t>&amp;&amp; i : input) {</a:t>
            </a:r>
          </a:p>
          <a:p>
            <a:r>
              <a:rPr lang="en-US" sz="1350" dirty="0">
                <a:latin typeface="Calibri" panose="020F0502020204030204" pitchFamily="34" charset="0"/>
                <a:ea typeface="Calibri" panose="020F0502020204030204" pitchFamily="34" charset="0"/>
                <a:cs typeface="Times New Roman" panose="02020603050405020304" pitchFamily="18" charset="0"/>
              </a:rPr>
              <a:t>        </a:t>
            </a:r>
            <a:r>
              <a:rPr lang="en-US" sz="1350" dirty="0" err="1">
                <a:latin typeface="Calibri" panose="020F0502020204030204" pitchFamily="34" charset="0"/>
                <a:ea typeface="Calibri" panose="020F0502020204030204" pitchFamily="34" charset="0"/>
                <a:cs typeface="Times New Roman" panose="02020603050405020304" pitchFamily="18" charset="0"/>
              </a:rPr>
              <a:t>cout</a:t>
            </a:r>
            <a:r>
              <a:rPr lang="en-US" sz="1350" dirty="0">
                <a:latin typeface="Calibri" panose="020F0502020204030204" pitchFamily="34" charset="0"/>
                <a:ea typeface="Calibri" panose="020F0502020204030204" pitchFamily="34" charset="0"/>
                <a:cs typeface="Times New Roman" panose="02020603050405020304" pitchFamily="18" charset="0"/>
              </a:rPr>
              <a:t> &lt;&lt; “got: “ &lt;&lt; </a:t>
            </a:r>
            <a:r>
              <a:rPr lang="en-US" sz="1350" dirty="0" err="1">
                <a:latin typeface="Calibri" panose="020F0502020204030204" pitchFamily="34" charset="0"/>
                <a:ea typeface="Calibri" panose="020F0502020204030204" pitchFamily="34" charset="0"/>
                <a:cs typeface="Times New Roman" panose="02020603050405020304" pitchFamily="18" charset="0"/>
              </a:rPr>
              <a:t>i</a:t>
            </a:r>
            <a:r>
              <a:rPr lang="en-US" sz="1350" dirty="0">
                <a:latin typeface="Calibri" panose="020F0502020204030204" pitchFamily="34" charset="0"/>
                <a:ea typeface="Calibri" panose="020F0502020204030204" pitchFamily="34" charset="0"/>
                <a:cs typeface="Times New Roman" panose="02020603050405020304" pitchFamily="18" charset="0"/>
              </a:rPr>
              <a:t> &lt;&lt; </a:t>
            </a:r>
            <a:r>
              <a:rPr lang="en-US" sz="1350" dirty="0" err="1">
                <a:latin typeface="Calibri" panose="020F0502020204030204" pitchFamily="34" charset="0"/>
                <a:ea typeface="Calibri" panose="020F0502020204030204" pitchFamily="34" charset="0"/>
                <a:cs typeface="Times New Roman" panose="02020603050405020304" pitchFamily="18" charset="0"/>
              </a:rPr>
              <a:t>endl</a:t>
            </a:r>
            <a:r>
              <a:rPr lang="en-US" sz="1350" dirty="0">
                <a:latin typeface="Calibri" panose="020F0502020204030204" pitchFamily="34" charset="0"/>
                <a:ea typeface="Calibri" panose="020F0502020204030204" pitchFamily="34" charset="0"/>
                <a:cs typeface="Times New Roman" panose="02020603050405020304" pitchFamily="18" charset="0"/>
              </a:rPr>
              <a:t>;</a:t>
            </a:r>
          </a:p>
          <a:p>
            <a:r>
              <a:rPr lang="en-US" sz="1350" dirty="0">
                <a:latin typeface="Calibri" panose="020F0502020204030204" pitchFamily="34" charset="0"/>
                <a:ea typeface="Calibri" panose="020F0502020204030204" pitchFamily="34" charset="0"/>
                <a:cs typeface="Times New Roman" panose="02020603050405020304" pitchFamily="18" charset="0"/>
              </a:rPr>
              <a:t>    }</a:t>
            </a:r>
          </a:p>
          <a:p>
            <a:r>
              <a:rPr lang="en-US" sz="1350" dirty="0">
                <a:latin typeface="Calibri" panose="020F0502020204030204" pitchFamily="34" charset="0"/>
                <a:ea typeface="Calibri" panose="020F0502020204030204" pitchFamily="34" charset="0"/>
                <a:cs typeface="Times New Roman" panose="02020603050405020304" pitchFamily="18" charset="0"/>
              </a:rPr>
              <a:t>}</a:t>
            </a:r>
          </a:p>
        </p:txBody>
      </p:sp>
      <p:sp>
        <p:nvSpPr>
          <p:cNvPr id="7" name="Rectangle 6"/>
          <p:cNvSpPr/>
          <p:nvPr/>
        </p:nvSpPr>
        <p:spPr>
          <a:xfrm>
            <a:off x="3789470" y="3574195"/>
            <a:ext cx="4570809" cy="237757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350" dirty="0">
                <a:latin typeface="Calibri" panose="020F0502020204030204" pitchFamily="34" charset="0"/>
                <a:ea typeface="Calibri" panose="020F0502020204030204" pitchFamily="34" charset="0"/>
                <a:cs typeface="Times New Roman" panose="02020603050405020304" pitchFamily="18" charset="0"/>
              </a:rPr>
              <a:t> </a:t>
            </a:r>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dirty="0">
                <a:latin typeface="LMMono9-Regular"/>
                <a:ea typeface="Calibri" panose="020F0502020204030204" pitchFamily="34" charset="0"/>
                <a:cs typeface="Times New Roman" panose="02020603050405020304" pitchFamily="18" charset="0"/>
              </a:rPr>
              <a:t>auto &amp;&amp; __range = range-</a:t>
            </a:r>
            <a:r>
              <a:rPr lang="en-US" sz="1350" dirty="0" err="1">
                <a:latin typeface="LMMono9-Regular"/>
                <a:ea typeface="Calibri" panose="020F0502020204030204" pitchFamily="34" charset="0"/>
                <a:cs typeface="Times New Roman" panose="02020603050405020304" pitchFamily="18" charset="0"/>
              </a:rPr>
              <a:t>init</a:t>
            </a:r>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b="1" dirty="0">
                <a:latin typeface="LMMono9-Regular"/>
                <a:ea typeface="Calibri" panose="020F0502020204030204" pitchFamily="34" charset="0"/>
                <a:cs typeface="Times New Roman" panose="02020603050405020304" pitchFamily="18" charset="0"/>
              </a:rPr>
              <a:t>for</a:t>
            </a:r>
            <a:r>
              <a:rPr lang="en-US" sz="1350" dirty="0">
                <a:latin typeface="LMMono9-Regular"/>
                <a:ea typeface="Calibri" panose="020F0502020204030204" pitchFamily="34" charset="0"/>
                <a:cs typeface="Times New Roman" panose="02020603050405020304" pitchFamily="18" charset="0"/>
              </a:rPr>
              <a:t> ( auto __begin = </a:t>
            </a:r>
            <a:r>
              <a:rPr lang="en-US" sz="1350" b="1" dirty="0">
                <a:solidFill>
                  <a:schemeClr val="tx1"/>
                </a:solidFill>
                <a:highlight>
                  <a:srgbClr val="FFFF00"/>
                </a:highlight>
                <a:latin typeface="LMMono9-Regular"/>
                <a:ea typeface="Calibri" panose="020F0502020204030204" pitchFamily="34" charset="0"/>
                <a:cs typeface="Times New Roman" panose="02020603050405020304" pitchFamily="18" charset="0"/>
              </a:rPr>
              <a:t>await</a:t>
            </a:r>
            <a:r>
              <a:rPr lang="en-US" sz="1350" dirty="0">
                <a:solidFill>
                  <a:schemeClr val="tx1"/>
                </a:solidFill>
                <a:latin typeface="LMMono9-Regular"/>
                <a:ea typeface="Calibri" panose="020F0502020204030204" pitchFamily="34" charset="0"/>
                <a:cs typeface="Times New Roman" panose="02020603050405020304" pitchFamily="18" charset="0"/>
              </a:rPr>
              <a:t> </a:t>
            </a:r>
            <a:r>
              <a:rPr lang="en-US" sz="1350" dirty="0">
                <a:solidFill>
                  <a:schemeClr val="tx1"/>
                </a:solidFill>
                <a:highlight>
                  <a:srgbClr val="FFFF00"/>
                </a:highlight>
                <a:latin typeface="LMMono9-Regular"/>
                <a:ea typeface="Calibri" panose="020F0502020204030204" pitchFamily="34" charset="0"/>
                <a:cs typeface="Times New Roman" panose="02020603050405020304" pitchFamily="18" charset="0"/>
              </a:rPr>
              <a:t>(</a:t>
            </a:r>
            <a:r>
              <a:rPr lang="en-US" sz="1350" dirty="0">
                <a:solidFill>
                  <a:schemeClr val="tx1"/>
                </a:solidFill>
                <a:latin typeface="LMMono9-Regular"/>
                <a:ea typeface="Calibri" panose="020F0502020204030204" pitchFamily="34" charset="0"/>
                <a:cs typeface="Times New Roman" panose="02020603050405020304" pitchFamily="18" charset="0"/>
              </a:rPr>
              <a:t>begin-expr</a:t>
            </a:r>
            <a:r>
              <a:rPr lang="en-US" sz="1350" dirty="0">
                <a:solidFill>
                  <a:schemeClr val="tx1"/>
                </a:solidFill>
                <a:highlight>
                  <a:srgbClr val="FFFF00"/>
                </a:highlight>
                <a:latin typeface="LMMono9-Regular"/>
                <a:ea typeface="Calibri" panose="020F0502020204030204" pitchFamily="34" charset="0"/>
                <a:cs typeface="Times New Roman" panose="02020603050405020304" pitchFamily="18" charset="0"/>
              </a:rPr>
              <a:t>)</a:t>
            </a:r>
            <a:r>
              <a:rPr lang="en-US" sz="1350" dirty="0">
                <a:solidFill>
                  <a:schemeClr val="tx1"/>
                </a:solidFill>
                <a:latin typeface="LMMono9-Regular"/>
                <a:ea typeface="Calibri" panose="020F0502020204030204" pitchFamily="34" charset="0"/>
                <a:cs typeface="Times New Roman" panose="02020603050405020304" pitchFamily="18" charset="0"/>
              </a:rPr>
              <a:t>,</a:t>
            </a:r>
            <a:endParaRPr lang="en-US" sz="13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dirty="0">
                <a:latin typeface="LMMono9-Regular"/>
                <a:ea typeface="Calibri" panose="020F0502020204030204" pitchFamily="34" charset="0"/>
                <a:cs typeface="Times New Roman" panose="02020603050405020304" pitchFamily="18" charset="0"/>
              </a:rPr>
              <a:t>__end = end-expr;</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dirty="0">
                <a:latin typeface="LMMono9-Regular"/>
                <a:ea typeface="Calibri" panose="020F0502020204030204" pitchFamily="34" charset="0"/>
                <a:cs typeface="Times New Roman" panose="02020603050405020304" pitchFamily="18" charset="0"/>
              </a:rPr>
              <a:t>__begin != __end;</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a:r>
              <a:rPr lang="en-US" sz="1350" dirty="0">
                <a:highlight>
                  <a:srgbClr val="FFFF00"/>
                </a:highlight>
                <a:latin typeface="LMMono9-Regular"/>
                <a:ea typeface="Calibri" panose="020F0502020204030204" pitchFamily="34" charset="0"/>
                <a:cs typeface="Times New Roman" panose="02020603050405020304" pitchFamily="18" charset="0"/>
              </a:rPr>
              <a:t>       </a:t>
            </a:r>
            <a:r>
              <a:rPr lang="en-US" sz="1350" b="1" dirty="0">
                <a:highlight>
                  <a:srgbClr val="FFFF00"/>
                </a:highlight>
                <a:latin typeface="LMMono9-Regular"/>
                <a:ea typeface="Calibri" panose="020F0502020204030204" pitchFamily="34" charset="0"/>
                <a:cs typeface="Times New Roman" panose="02020603050405020304" pitchFamily="18" charset="0"/>
              </a:rPr>
              <a:t>await</a:t>
            </a:r>
            <a:r>
              <a:rPr lang="en-US" sz="1350" dirty="0">
                <a:latin typeface="LMMono9-Regular"/>
                <a:ea typeface="Calibri" panose="020F0502020204030204" pitchFamily="34" charset="0"/>
                <a:cs typeface="Times New Roman" panose="02020603050405020304" pitchFamily="18" charset="0"/>
              </a:rPr>
              <a:t> ++__begin ) </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i="1" dirty="0">
                <a:latin typeface="LMMono10-Italic"/>
                <a:ea typeface="Calibri" panose="020F0502020204030204" pitchFamily="34" charset="0"/>
                <a:cs typeface="Times New Roman" panose="02020603050405020304" pitchFamily="18" charset="0"/>
              </a:rPr>
              <a:t>for-range-declaration </a:t>
            </a:r>
            <a:r>
              <a:rPr lang="en-US" sz="1350" dirty="0">
                <a:latin typeface="LMMono9-Regular"/>
                <a:ea typeface="Calibri" panose="020F0502020204030204" pitchFamily="34" charset="0"/>
                <a:cs typeface="Times New Roman" panose="02020603050405020304" pitchFamily="18" charset="0"/>
              </a:rPr>
              <a:t>= *__begin;</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342991" indent="342991"/>
            <a:r>
              <a:rPr lang="en-US" sz="1350" i="1" dirty="0">
                <a:latin typeface="LMMono10-Italic"/>
                <a:ea typeface="Calibri" panose="020F0502020204030204" pitchFamily="34" charset="0"/>
                <a:cs typeface="Times New Roman" panose="02020603050405020304" pitchFamily="18" charset="0"/>
              </a:rPr>
              <a:t>statement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indent="342991"/>
            <a:r>
              <a:rPr lang="en-US" sz="1350" dirty="0">
                <a:latin typeface="LMMono9-Regular"/>
                <a:ea typeface="Calibri" panose="020F0502020204030204" pitchFamily="34" charset="0"/>
                <a:cs typeface="Times New Roman" panose="02020603050405020304" pitchFamily="18" charset="0"/>
              </a:rPr>
              <a:t>}</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r>
              <a:rPr lang="en-US" sz="1350" dirty="0">
                <a:latin typeface="LMMono9-Regular"/>
                <a:ea typeface="Calibri" panose="020F0502020204030204" pitchFamily="34" charset="0"/>
                <a:cs typeface="Times New Roman" panose="02020603050405020304" pitchFamily="18" charset="0"/>
              </a:rPr>
              <a:t>}</a:t>
            </a:r>
            <a:r>
              <a:rPr lang="en-US" sz="135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66530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1675" y="1068511"/>
            <a:ext cx="7694217" cy="2506866"/>
            <a:chOff x="281675" y="1068511"/>
            <a:chExt cx="7694217" cy="2506866"/>
          </a:xfrm>
        </p:grpSpPr>
        <p:sp>
          <p:nvSpPr>
            <p:cNvPr id="4" name="Rectangle 3"/>
            <p:cNvSpPr/>
            <p:nvPr/>
          </p:nvSpPr>
          <p:spPr>
            <a:xfrm>
              <a:off x="986356" y="1113164"/>
              <a:ext cx="6989536" cy="2462213"/>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00"/>
                  </a:solidFill>
                  <a:highlight>
                    <a:srgbClr val="FFFFFF"/>
                  </a:highlight>
                  <a:latin typeface="Consolas" panose="020B0609020204030204" pitchFamily="49" charset="0"/>
                </a:rPr>
                <a:t>future&lt;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tcp_reader(</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[64 * 1024];</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conn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Tcp::Connect(</a:t>
              </a:r>
              <a:r>
                <a:rPr lang="en-US" sz="1400" dirty="0">
                  <a:solidFill>
                    <a:srgbClr val="A31515"/>
                  </a:solidFill>
                  <a:highlight>
                    <a:srgbClr val="FFFFFF"/>
                  </a:highlight>
                  <a:latin typeface="Consolas" panose="020B0609020204030204" pitchFamily="49" charset="0"/>
                </a:rPr>
                <a:t>"127.0.0.1"</a:t>
              </a:r>
              <a:r>
                <a:rPr lang="en-US" sz="1400" dirty="0">
                  <a:solidFill>
                    <a:srgbClr val="000000"/>
                  </a:solidFill>
                  <a:highlight>
                    <a:srgbClr val="FFFFFF"/>
                  </a:highlight>
                  <a:latin typeface="Consolas" panose="020B0609020204030204" pitchFamily="49" charset="0"/>
                </a:rPr>
                <a:t>, 1337);</a:t>
              </a:r>
            </a:p>
            <a:p>
              <a:r>
                <a:rPr lang="en-US" sz="1400" dirty="0">
                  <a:solidFill>
                    <a:srgbClr val="0000FF"/>
                  </a:solidFill>
                  <a:highlight>
                    <a:srgbClr val="FFFFFF"/>
                  </a:highlight>
                  <a:latin typeface="Consolas" panose="020B0609020204030204" pitchFamily="49" charset="0"/>
                </a:rPr>
                <a:t>    for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bytesRead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conn.read(</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total -= bytesRead;</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(total &lt;= 0 || bytesRead == 0)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7" name="Rectangle 26"/>
            <p:cNvSpPr/>
            <p:nvPr/>
          </p:nvSpPr>
          <p:spPr>
            <a:xfrm>
              <a:off x="281675" y="1068511"/>
              <a:ext cx="704680"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async</a:t>
              </a:r>
              <a:endParaRPr lang="en-US" dirty="0"/>
            </a:p>
          </p:txBody>
        </p:sp>
      </p:grpSp>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Common pattern for Async and sync i/o</a:t>
            </a:r>
          </a:p>
        </p:txBody>
      </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grpSp>
        <p:nvGrpSpPr>
          <p:cNvPr id="3" name="Group 2"/>
          <p:cNvGrpSpPr/>
          <p:nvPr/>
        </p:nvGrpSpPr>
        <p:grpSpPr>
          <a:xfrm>
            <a:off x="376816" y="3819949"/>
            <a:ext cx="7599076" cy="2546788"/>
            <a:chOff x="376816" y="3819949"/>
            <a:chExt cx="7599076" cy="2546788"/>
          </a:xfrm>
        </p:grpSpPr>
        <p:sp>
          <p:nvSpPr>
            <p:cNvPr id="26" name="Rectangle 25"/>
            <p:cNvSpPr/>
            <p:nvPr/>
          </p:nvSpPr>
          <p:spPr>
            <a:xfrm>
              <a:off x="986355" y="3904524"/>
              <a:ext cx="6989537" cy="2462213"/>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00"/>
                  </a:solidFill>
                  <a:highlight>
                    <a:srgbClr val="FFFFFF"/>
                  </a:highlight>
                  <a:latin typeface="Consolas" panose="020B0609020204030204" pitchFamily="49" charset="0"/>
                </a:rPr>
                <a:t>expected&lt;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tcp_reader(</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[64 * 1024];</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conn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Tcp::Connect(</a:t>
              </a:r>
              <a:r>
                <a:rPr lang="en-US" sz="1400" dirty="0">
                  <a:solidFill>
                    <a:srgbClr val="A31515"/>
                  </a:solidFill>
                  <a:highlight>
                    <a:srgbClr val="FFFFFF"/>
                  </a:highlight>
                  <a:latin typeface="Consolas" panose="020B0609020204030204" pitchFamily="49" charset="0"/>
                </a:rPr>
                <a:t>"127.0.0.1"</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1337, </a:t>
              </a:r>
              <a:r>
                <a:rPr lang="en-US" sz="1400" b="1" dirty="0" smtClean="0">
                  <a:solidFill>
                    <a:srgbClr val="000000"/>
                  </a:solidFill>
                  <a:highlight>
                    <a:srgbClr val="FFFFFF"/>
                  </a:highlight>
                  <a:latin typeface="Consolas" panose="020B0609020204030204" pitchFamily="49" charset="0"/>
                </a:rPr>
                <a:t>block</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    for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bytesRead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conn.read(</a:t>
              </a:r>
              <a:r>
                <a:rPr lang="en-US" sz="1400" dirty="0" err="1">
                  <a:solidFill>
                    <a:srgbClr val="000000"/>
                  </a:solidFill>
                  <a:highlight>
                    <a:srgbClr val="FFFFFF"/>
                  </a:highlight>
                  <a:latin typeface="Consolas" panose="020B0609020204030204" pitchFamily="49" charset="0"/>
                </a:rPr>
                <a:t>buf</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buf</a:t>
              </a:r>
              <a:r>
                <a:rPr lang="en-US" sz="1400" dirty="0" smtClean="0">
                  <a:solidFill>
                    <a:srgbClr val="000000"/>
                  </a:solidFill>
                  <a:highlight>
                    <a:srgbClr val="FFFFFF"/>
                  </a:highlight>
                  <a:latin typeface="Consolas" panose="020B0609020204030204" pitchFamily="49" charset="0"/>
                </a:rPr>
                <a:t>), </a:t>
              </a:r>
              <a:r>
                <a:rPr lang="en-US" sz="1400" b="1" dirty="0">
                  <a:solidFill>
                    <a:srgbClr val="000000"/>
                  </a:solidFill>
                  <a:highlight>
                    <a:srgbClr val="FFFFFF"/>
                  </a:highlight>
                  <a:latin typeface="Consolas" panose="020B0609020204030204" pitchFamily="49" charset="0"/>
                </a:rPr>
                <a:t>block</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total -= bytesRead;</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(total &lt;= 0 || bytesRead == 0)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total;</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8" name="Rectangle 27"/>
            <p:cNvSpPr/>
            <p:nvPr/>
          </p:nvSpPr>
          <p:spPr>
            <a:xfrm>
              <a:off x="376816" y="3819949"/>
              <a:ext cx="594073"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sync</a:t>
              </a:r>
              <a:endParaRPr lang="en-US" dirty="0"/>
            </a:p>
          </p:txBody>
        </p:sp>
      </p:grpSp>
      <p:sp>
        <p:nvSpPr>
          <p:cNvPr id="5" name="Date Placeholder 4"/>
          <p:cNvSpPr>
            <a:spLocks noGrp="1"/>
          </p:cNvSpPr>
          <p:nvPr>
            <p:ph type="dt" sz="half" idx="10"/>
          </p:nvPr>
        </p:nvSpPr>
        <p:spPr/>
        <p:txBody>
          <a:bodyPr/>
          <a:lstStyle/>
          <a:p>
            <a:fld id="{CC49596D-42A2-4485-A895-66575A973A71}" type="datetime1">
              <a:rPr lang="en-US" smtClean="0"/>
              <a:t>11/13/2014</a:t>
            </a:fld>
            <a:endParaRPr lang="en-US"/>
          </a:p>
        </p:txBody>
      </p:sp>
      <p:sp>
        <p:nvSpPr>
          <p:cNvPr id="7" name="Footer Placeholder 6"/>
          <p:cNvSpPr>
            <a:spLocks noGrp="1"/>
          </p:cNvSpPr>
          <p:nvPr>
            <p:ph type="ftr" sz="quarter" idx="11"/>
          </p:nvPr>
        </p:nvSpPr>
        <p:spPr/>
        <p:txBody>
          <a:bodyPr/>
          <a:lstStyle/>
          <a:p>
            <a:r>
              <a:rPr lang="en-US" smtClean="0"/>
              <a:t>Urbana 2014 • N4134 await 2.0 (short deck)</a:t>
            </a:r>
            <a:endParaRPr lang="en-US"/>
          </a:p>
        </p:txBody>
      </p:sp>
      <p:sp>
        <p:nvSpPr>
          <p:cNvPr id="8" name="Slide Number Placeholder 7"/>
          <p:cNvSpPr>
            <a:spLocks noGrp="1"/>
          </p:cNvSpPr>
          <p:nvPr>
            <p:ph type="sldNum" sz="quarter" idx="12"/>
          </p:nvPr>
        </p:nvSpPr>
        <p:spPr/>
        <p:txBody>
          <a:bodyPr/>
          <a:lstStyle/>
          <a:p>
            <a:fld id="{0B32B47A-AB8C-4425-BBE2-2EEFC41D3BFC}" type="slidenum">
              <a:rPr lang="en-US" smtClean="0"/>
              <a:t>4</a:t>
            </a:fld>
            <a:endParaRPr lang="en-US"/>
          </a:p>
        </p:txBody>
      </p:sp>
    </p:spTree>
    <p:extLst>
      <p:ext uri="{BB962C8B-B14F-4D97-AF65-F5344CB8AC3E}">
        <p14:creationId xmlns:p14="http://schemas.microsoft.com/office/powerpoint/2010/main" val="230949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0" y="0"/>
            <a:ext cx="5144840" cy="914400"/>
          </a:xfrm>
        </p:spPr>
        <p:txBody>
          <a:bodyPr anchor="ctr">
            <a:normAutofit fontScale="90000"/>
          </a:bodyPr>
          <a:lstStyle/>
          <a:p>
            <a:pPr algn="ctr"/>
            <a:r>
              <a:rPr lang="en-US" sz="6000" dirty="0" smtClean="0">
                <a:latin typeface="Times New Roman" panose="02020603050405020304" pitchFamily="18" charset="0"/>
                <a:cs typeface="Times New Roman" panose="02020603050405020304" pitchFamily="18" charset="0"/>
              </a:rPr>
              <a:t>N4134: 2 </a:t>
            </a:r>
            <a:r>
              <a:rPr lang="en-US" sz="6000" dirty="0">
                <a:latin typeface="Times New Roman" panose="02020603050405020304" pitchFamily="18" charset="0"/>
                <a:cs typeface="Times New Roman" panose="02020603050405020304" pitchFamily="18" charset="0"/>
              </a:rPr>
              <a:t>x 2 x 2</a:t>
            </a:r>
          </a:p>
        </p:txBody>
      </p:sp>
      <p:sp>
        <p:nvSpPr>
          <p:cNvPr id="3" name="Content Placeholder 2"/>
          <p:cNvSpPr>
            <a:spLocks noGrp="1"/>
          </p:cNvSpPr>
          <p:nvPr>
            <p:ph sz="half" idx="1"/>
          </p:nvPr>
        </p:nvSpPr>
        <p:spPr>
          <a:xfrm>
            <a:off x="1599198" y="962511"/>
            <a:ext cx="6160168" cy="5122794"/>
          </a:xfrm>
        </p:spPr>
        <p:txBody>
          <a:bodyPr>
            <a:noAutofit/>
          </a:bodyPr>
          <a:lstStyle/>
          <a:p>
            <a:r>
              <a:rPr lang="en-US" sz="3600" dirty="0"/>
              <a:t>Two new keywords</a:t>
            </a:r>
          </a:p>
          <a:p>
            <a:pPr lvl="1"/>
            <a:r>
              <a:rPr lang="en-US" sz="3600" b="1" dirty="0"/>
              <a:t>await</a:t>
            </a:r>
          </a:p>
          <a:p>
            <a:pPr lvl="1"/>
            <a:r>
              <a:rPr lang="en-US" sz="3600" b="1" dirty="0"/>
              <a:t>yield</a:t>
            </a:r>
          </a:p>
          <a:p>
            <a:r>
              <a:rPr lang="en-US" sz="3600" dirty="0"/>
              <a:t>Two new concepts</a:t>
            </a:r>
          </a:p>
          <a:p>
            <a:pPr lvl="1"/>
            <a:r>
              <a:rPr lang="en-US" sz="3600" dirty="0"/>
              <a:t>Awaitable</a:t>
            </a:r>
          </a:p>
          <a:p>
            <a:pPr lvl="1"/>
            <a:r>
              <a:rPr lang="en-US" sz="3600" dirty="0"/>
              <a:t>Coroutine Promise</a:t>
            </a:r>
          </a:p>
          <a:p>
            <a:r>
              <a:rPr lang="en-US" sz="4000" dirty="0"/>
              <a:t>Two new types</a:t>
            </a:r>
          </a:p>
          <a:p>
            <a:pPr lvl="1"/>
            <a:r>
              <a:rPr lang="en-US" sz="3200" dirty="0" err="1" smtClean="0"/>
              <a:t>coroutine_handle</a:t>
            </a:r>
            <a:endParaRPr lang="en-US" sz="3200" dirty="0"/>
          </a:p>
          <a:p>
            <a:pPr lvl="1"/>
            <a:r>
              <a:rPr lang="en-US" sz="3200" dirty="0" err="1" smtClean="0"/>
              <a:t>coroutine_traits</a:t>
            </a:r>
            <a:endParaRPr lang="en-US" sz="3200" dirty="0"/>
          </a:p>
        </p:txBody>
      </p:sp>
      <p:sp>
        <p:nvSpPr>
          <p:cNvPr id="6" name="Date Placeholder 5"/>
          <p:cNvSpPr>
            <a:spLocks noGrp="1"/>
          </p:cNvSpPr>
          <p:nvPr>
            <p:ph type="dt" sz="half" idx="10"/>
          </p:nvPr>
        </p:nvSpPr>
        <p:spPr/>
        <p:txBody>
          <a:bodyPr/>
          <a:lstStyle/>
          <a:p>
            <a:fld id="{EB42CC6E-468D-43FD-A7AD-BA47CB6A6424}"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40</a:t>
            </a:fld>
            <a:endParaRPr lang="en-US"/>
          </a:p>
        </p:txBody>
      </p:sp>
      <p:cxnSp>
        <p:nvCxnSpPr>
          <p:cNvPr id="8" name="Straight Connector 7"/>
          <p:cNvCxnSpPr/>
          <p:nvPr/>
        </p:nvCxnSpPr>
        <p:spPr>
          <a:xfrm>
            <a:off x="2346784" y="2040222"/>
            <a:ext cx="1088823"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346784" y="3758025"/>
            <a:ext cx="1855228" cy="4406"/>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382351" y="5539257"/>
            <a:ext cx="2945483" cy="2466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9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51" y="132675"/>
            <a:ext cx="4383641" cy="677963"/>
          </a:xfrm>
        </p:spPr>
        <p:txBody>
          <a:bodyPr>
            <a:normAutofit/>
          </a:bodyPr>
          <a:lstStyle/>
          <a:p>
            <a:r>
              <a:rPr lang="en-US" sz="3600" dirty="0" smtClean="0"/>
              <a:t>Awaitable: Read (2/2)</a:t>
            </a:r>
            <a:endParaRPr lang="en-US" sz="3600" dirty="0"/>
          </a:p>
        </p:txBody>
      </p:sp>
      <p:sp>
        <p:nvSpPr>
          <p:cNvPr id="33" name="Date Placeholder 32"/>
          <p:cNvSpPr>
            <a:spLocks noGrp="1"/>
          </p:cNvSpPr>
          <p:nvPr>
            <p:ph type="dt" sz="half" idx="10"/>
          </p:nvPr>
        </p:nvSpPr>
        <p:spPr/>
        <p:txBody>
          <a:bodyPr/>
          <a:lstStyle/>
          <a:p>
            <a:fld id="{DFC3A242-BC92-4616-B96E-BEB4BBDB6AB3}"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41</a:t>
            </a:fld>
            <a:endParaRPr lang="en-US"/>
          </a:p>
        </p:txBody>
      </p:sp>
      <p:sp>
        <p:nvSpPr>
          <p:cNvPr id="4" name="Rectangle 3"/>
          <p:cNvSpPr/>
          <p:nvPr/>
        </p:nvSpPr>
        <p:spPr>
          <a:xfrm>
            <a:off x="309363" y="843654"/>
            <a:ext cx="8630653" cy="5909310"/>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auto</a:t>
            </a:r>
            <a:r>
              <a:rPr lang="en-US" dirty="0" smtClean="0">
                <a:solidFill>
                  <a:srgbClr val="000000"/>
                </a:solidFill>
                <a:highlight>
                  <a:srgbClr val="FFFFFF"/>
                </a:highlight>
                <a:latin typeface="Consolas" panose="020B0609020204030204" pitchFamily="49" charset="0"/>
              </a:rPr>
              <a:t> Connection::Read(</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bytes</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struct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awaiter: </a:t>
            </a:r>
            <a:r>
              <a:rPr lang="en-US" dirty="0" err="1">
                <a:solidFill>
                  <a:srgbClr val="000000"/>
                </a:solidFill>
                <a:highlight>
                  <a:srgbClr val="FFFFFF"/>
                </a:highlight>
                <a:latin typeface="Consolas" panose="020B0609020204030204" pitchFamily="49" charset="0"/>
              </a:rPr>
              <a:t>OverlappedBase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size_t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size;</a:t>
            </a:r>
          </a:p>
          <a:p>
            <a:r>
              <a:rPr lang="en-US" dirty="0" smtClean="0">
                <a:solidFill>
                  <a:srgbClr val="000000"/>
                </a:solidFill>
                <a:highlight>
                  <a:srgbClr val="FFFFFF"/>
                </a:highlight>
                <a:latin typeface="Consolas" panose="020B0609020204030204" pitchFamily="49" charset="0"/>
              </a:rPr>
              <a:t>      Connection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my;</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await_ready() </a:t>
            </a:r>
            <a:r>
              <a:rPr lang="en-US" dirty="0">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Invoke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(my-</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err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(my-</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smtClean="0">
                <a:solidFill>
                  <a:schemeClr val="bg1">
                    <a:lumMod val="65000"/>
                  </a:schemeClr>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throw </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(err);}</a:t>
            </a:r>
          </a:p>
          <a:p>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int</a:t>
            </a:r>
            <a:r>
              <a:rPr lang="en-US" dirty="0" smtClean="0">
                <a:solidFill>
                  <a:srgbClr val="000000"/>
                </a:solidFill>
                <a:highlight>
                  <a:srgbClr val="FFFFFF"/>
                </a:highlight>
                <a:latin typeface="Consolas" panose="020B0609020204030204" pitchFamily="49" charset="0"/>
              </a:rPr>
              <a:t> await_resume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B0F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throw </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err="1" smtClean="0">
                <a:solidFill>
                  <a:srgbClr val="00B0F0"/>
                </a:solidFill>
                <a:highlight>
                  <a:srgbClr val="FFFFFF"/>
                </a:highlight>
                <a:latin typeface="Consolas" panose="020B0609020204030204" pitchFamily="49" charset="0"/>
              </a:rPr>
              <a:t>nBytes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awaiter{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bytes,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1646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3" name="Date Placeholder 2"/>
          <p:cNvSpPr>
            <a:spLocks noGrp="1"/>
          </p:cNvSpPr>
          <p:nvPr>
            <p:ph type="dt" sz="half" idx="10"/>
          </p:nvPr>
        </p:nvSpPr>
        <p:spPr/>
        <p:txBody>
          <a:bodyPr/>
          <a:lstStyle/>
          <a:p>
            <a:fld id="{01B6E3D9-C6B5-48C2-92E3-DC7F8AFA4224}"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42</a:t>
            </a:fld>
            <a:endParaRPr lang="en-US"/>
          </a:p>
        </p:txBody>
      </p:sp>
      <p:sp>
        <p:nvSpPr>
          <p:cNvPr id="6" name="Content Placeholder 2"/>
          <p:cNvSpPr txBox="1">
            <a:spLocks/>
          </p:cNvSpPr>
          <p:nvPr/>
        </p:nvSpPr>
        <p:spPr>
          <a:xfrm>
            <a:off x="524786" y="1205659"/>
            <a:ext cx="8404528" cy="499667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Expands into an expression equivalent of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2829" y="3919791"/>
            <a:ext cx="7605422" cy="634715"/>
            <a:chOff x="1240403" y="3919791"/>
            <a:chExt cx="7605422" cy="634715"/>
          </a:xfrm>
        </p:grpSpPr>
        <p:cxnSp>
          <p:nvCxnSpPr>
            <p:cNvPr id="8" name="Straight Connector 7"/>
            <p:cNvCxnSpPr/>
            <p:nvPr/>
          </p:nvCxnSpPr>
          <p:spPr>
            <a:xfrm>
              <a:off x="1240403" y="4248606"/>
              <a:ext cx="756246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85174"/>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168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3" name="Date Placeholder 2"/>
          <p:cNvSpPr>
            <a:spLocks noGrp="1"/>
          </p:cNvSpPr>
          <p:nvPr>
            <p:ph type="dt" sz="half" idx="10"/>
          </p:nvPr>
        </p:nvSpPr>
        <p:spPr/>
        <p:txBody>
          <a:bodyPr/>
          <a:lstStyle/>
          <a:p>
            <a:fld id="{37D5936A-5E6A-441A-BA6F-52EAD8E6D217}"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43</a:t>
            </a:fld>
            <a:endParaRPr lang="en-US"/>
          </a:p>
        </p:txBody>
      </p:sp>
      <p:sp>
        <p:nvSpPr>
          <p:cNvPr id="6" name="Content Placeholder 2"/>
          <p:cNvSpPr txBox="1">
            <a:spLocks/>
          </p:cNvSpPr>
          <p:nvPr/>
        </p:nvSpPr>
        <p:spPr>
          <a:xfrm>
            <a:off x="524786" y="1205659"/>
            <a:ext cx="8404528" cy="499667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await_suspend return type is not void, then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&amp;&amp;</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 {</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8115" y="3919791"/>
            <a:ext cx="7605422" cy="629429"/>
            <a:chOff x="1240403" y="3919791"/>
            <a:chExt cx="7605422" cy="629429"/>
          </a:xfrm>
        </p:grpSpPr>
        <p:cxnSp>
          <p:nvCxnSpPr>
            <p:cNvPr id="8" name="Straight Connector 7"/>
            <p:cNvCxnSpPr/>
            <p:nvPr/>
          </p:nvCxnSpPr>
          <p:spPr>
            <a:xfrm>
              <a:off x="1240403" y="4248606"/>
              <a:ext cx="751775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79888"/>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723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3" name="Date Placeholder 32"/>
          <p:cNvSpPr>
            <a:spLocks noGrp="1"/>
          </p:cNvSpPr>
          <p:nvPr>
            <p:ph type="dt" sz="half" idx="10"/>
          </p:nvPr>
        </p:nvSpPr>
        <p:spPr/>
        <p:txBody>
          <a:bodyPr/>
          <a:lstStyle/>
          <a:p>
            <a:fld id="{DA4DCA4C-A94B-402D-AECA-D21C17A64C3E}"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44</a:t>
            </a:fld>
            <a:endParaRPr lang="en-US"/>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buf</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size_t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size;</a:t>
            </a:r>
          </a:p>
          <a:p>
            <a:r>
              <a:rPr lang="en-US" sz="1200" dirty="0" smtClean="0">
                <a:solidFill>
                  <a:srgbClr val="000000"/>
                </a:solidFill>
                <a:highlight>
                  <a:srgbClr val="FFFFFF"/>
                </a:highlight>
                <a:latin typeface="Consolas" panose="020B0609020204030204" pitchFamily="49" charset="0"/>
              </a:rPr>
              <a:t>      Connection </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my;</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br>
              <a:rPr lang="en-US" sz="1200" dirty="0" smtClean="0">
                <a:solidFill>
                  <a:srgbClr val="000000"/>
                </a:solidFill>
                <a:highlight>
                  <a:srgbClr val="FFFFFF"/>
                </a:highlight>
                <a:latin typeface="Consolas" panose="020B0609020204030204" pitchFamily="49" charset="0"/>
              </a:rPr>
            </a:b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if</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throw </a:t>
            </a:r>
            <a:r>
              <a:rPr lang="en-US" sz="1200" dirty="0" err="1" smtClean="0">
                <a:solidFill>
                  <a:srgbClr val="000000"/>
                </a:solidFill>
                <a:highlight>
                  <a:srgbClr val="FFFFFF"/>
                </a:highlight>
                <a:latin typeface="Consolas" panose="020B0609020204030204" pitchFamily="49" charset="0"/>
              </a:rPr>
              <a:t>system_error</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938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3" name="Date Placeholder 32"/>
          <p:cNvSpPr>
            <a:spLocks noGrp="1"/>
          </p:cNvSpPr>
          <p:nvPr>
            <p:ph type="dt" sz="half" idx="10"/>
          </p:nvPr>
        </p:nvSpPr>
        <p:spPr/>
        <p:txBody>
          <a:bodyPr/>
          <a:lstStyle/>
          <a:p>
            <a:fld id="{40DC1EE4-4D0D-4B37-A3A7-F6164B369591}"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45</a:t>
            </a:fld>
            <a:endParaRPr lang="en-US"/>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br>
              <a:rPr lang="en-US" sz="1200" dirty="0" smtClean="0">
                <a:solidFill>
                  <a:srgbClr val="000000"/>
                </a:solidFill>
                <a:highlight>
                  <a:srgbClr val="FFFFFF"/>
                </a:highlight>
                <a:latin typeface="Consolas" panose="020B0609020204030204" pitchFamily="49" charset="0"/>
              </a:rPr>
            </a:b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if</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throw </a:t>
            </a:r>
            <a:r>
              <a:rPr lang="en-US" sz="1200" dirty="0" err="1" smtClean="0">
                <a:solidFill>
                  <a:srgbClr val="000000"/>
                </a:solidFill>
                <a:highlight>
                  <a:srgbClr val="FFFFFF"/>
                </a:highlight>
                <a:latin typeface="Consolas" panose="020B0609020204030204" pitchFamily="49" charset="0"/>
              </a:rPr>
              <a:t>system_error</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0407047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3" name="Date Placeholder 32"/>
          <p:cNvSpPr>
            <a:spLocks noGrp="1"/>
          </p:cNvSpPr>
          <p:nvPr>
            <p:ph type="dt" sz="half" idx="10"/>
          </p:nvPr>
        </p:nvSpPr>
        <p:spPr/>
        <p:txBody>
          <a:bodyPr/>
          <a:lstStyle/>
          <a:p>
            <a:fld id="{5ECF3323-FDFB-41AE-BC99-9506826A9D39}"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46</a:t>
            </a:fld>
            <a:endParaRPr lang="en-US"/>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template </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typename</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Promise&gt;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a:t>
            </a:r>
            <a:r>
              <a:rPr lang="en-US" dirty="0" smtClean="0">
                <a:solidFill>
                  <a:srgbClr val="000000"/>
                </a:solidFill>
                <a:highlight>
                  <a:srgbClr val="FFFFFF"/>
                </a:highlight>
                <a:latin typeface="Consolas" panose="020B0609020204030204" pitchFamily="49" charset="0"/>
              </a:rPr>
              <a:t>Promise</a:t>
            </a:r>
            <a:r>
              <a:rPr lang="en-US" b="1"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throw </a:t>
            </a:r>
            <a:r>
              <a:rPr lang="en-US" dirty="0" err="1">
                <a:solidFill>
                  <a:srgbClr val="000000"/>
                </a:solidFill>
                <a:highlight>
                  <a:srgbClr val="FFFFFF"/>
                </a:highlight>
                <a:latin typeface="Consolas" panose="020B0609020204030204" pitchFamily="49" charset="0"/>
              </a:rPr>
              <a:t>system_error</a:t>
            </a:r>
            <a:r>
              <a:rPr lang="en-US" dirty="0">
                <a:solidFill>
                  <a:srgbClr val="000000"/>
                </a:solidFill>
                <a:highlight>
                  <a:srgbClr val="FFFFFF"/>
                </a:highlight>
                <a:latin typeface="Consolas" panose="020B0609020204030204" pitchFamily="49" charset="0"/>
              </a:rPr>
              <a:t>(error</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br>
              <a:rPr lang="en-US" sz="1200" dirty="0" smtClean="0">
                <a:solidFill>
                  <a:srgbClr val="000000"/>
                </a:solidFill>
                <a:highlight>
                  <a:srgbClr val="FFFFFF"/>
                </a:highlight>
                <a:latin typeface="Consolas" panose="020B0609020204030204" pitchFamily="49" charset="0"/>
              </a:rPr>
            </a:b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if</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throw </a:t>
            </a:r>
            <a:r>
              <a:rPr lang="en-US" sz="1200" dirty="0" err="1" smtClean="0">
                <a:solidFill>
                  <a:srgbClr val="000000"/>
                </a:solidFill>
                <a:highlight>
                  <a:srgbClr val="FFFFFF"/>
                </a:highlight>
                <a:latin typeface="Consolas" panose="020B0609020204030204" pitchFamily="49" charset="0"/>
              </a:rPr>
              <a:t>system_error</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grpSp>
        <p:nvGrpSpPr>
          <p:cNvPr id="4" name="Group 3"/>
          <p:cNvGrpSpPr/>
          <p:nvPr/>
        </p:nvGrpSpPr>
        <p:grpSpPr>
          <a:xfrm>
            <a:off x="5914527" y="3076189"/>
            <a:ext cx="2299214" cy="1273817"/>
            <a:chOff x="5740105" y="4434576"/>
            <a:chExt cx="2299214" cy="1273817"/>
          </a:xfrm>
        </p:grpSpPr>
        <p:sp>
          <p:nvSpPr>
            <p:cNvPr id="3" name="Rectangle 2"/>
            <p:cNvSpPr/>
            <p:nvPr/>
          </p:nvSpPr>
          <p:spPr>
            <a:xfrm>
              <a:off x="5740106" y="4434576"/>
              <a:ext cx="2299213" cy="375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t>coroutine_handle</a:t>
              </a:r>
              <a:r>
                <a:rPr lang="en-US" b="1" dirty="0" smtClean="0"/>
                <a:t>&lt;&gt;</a:t>
              </a:r>
              <a:endParaRPr lang="en-US" b="1" dirty="0"/>
            </a:p>
          </p:txBody>
        </p:sp>
        <p:sp>
          <p:nvSpPr>
            <p:cNvPr id="8" name="Rectangle 7"/>
            <p:cNvSpPr/>
            <p:nvPr/>
          </p:nvSpPr>
          <p:spPr>
            <a:xfrm>
              <a:off x="5740105" y="4808967"/>
              <a:ext cx="2299213" cy="899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operator()()</a:t>
              </a:r>
              <a:br>
                <a:rPr lang="en-US" dirty="0" smtClean="0"/>
              </a:br>
              <a:r>
                <a:rPr lang="en-US" dirty="0" err="1" smtClean="0"/>
                <a:t>to_address</a:t>
              </a:r>
              <a:r>
                <a:rPr lang="en-US" dirty="0" smtClean="0"/>
                <a:t>() -&gt; void*</a:t>
              </a:r>
            </a:p>
            <a:p>
              <a:r>
                <a:rPr lang="en-US" u="sng" dirty="0" err="1" smtClean="0"/>
                <a:t>from_address</a:t>
              </a:r>
              <a:r>
                <a:rPr lang="en-US" u="sng" dirty="0" smtClean="0"/>
                <a:t>(void*)</a:t>
              </a:r>
              <a:endParaRPr lang="en-US" u="sng" dirty="0"/>
            </a:p>
          </p:txBody>
        </p:sp>
      </p:grpSp>
      <p:sp>
        <p:nvSpPr>
          <p:cNvPr id="5" name="Rectangle 4"/>
          <p:cNvSpPr/>
          <p:nvPr/>
        </p:nvSpPr>
        <p:spPr>
          <a:xfrm>
            <a:off x="5914527" y="4727431"/>
            <a:ext cx="2299213" cy="364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t>coroutine_handle</a:t>
            </a:r>
            <a:r>
              <a:rPr lang="en-US" b="1" dirty="0" smtClean="0"/>
              <a:t>&lt;P&gt;</a:t>
            </a:r>
            <a:endParaRPr lang="en-US" b="1" dirty="0"/>
          </a:p>
        </p:txBody>
      </p:sp>
      <p:grpSp>
        <p:nvGrpSpPr>
          <p:cNvPr id="11" name="Group 10"/>
          <p:cNvGrpSpPr/>
          <p:nvPr/>
        </p:nvGrpSpPr>
        <p:grpSpPr>
          <a:xfrm>
            <a:off x="5914527" y="4350006"/>
            <a:ext cx="2299213" cy="1442956"/>
            <a:chOff x="5914527" y="4350006"/>
            <a:chExt cx="2299213" cy="1442956"/>
          </a:xfrm>
        </p:grpSpPr>
        <p:sp>
          <p:nvSpPr>
            <p:cNvPr id="6" name="Isosceles Triangle 5"/>
            <p:cNvSpPr/>
            <p:nvPr/>
          </p:nvSpPr>
          <p:spPr>
            <a:xfrm>
              <a:off x="6982207" y="4350006"/>
              <a:ext cx="163852" cy="17442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p:cNvCxnSpPr>
              <a:stCxn id="6" idx="3"/>
            </p:cNvCxnSpPr>
            <p:nvPr/>
          </p:nvCxnSpPr>
          <p:spPr>
            <a:xfrm>
              <a:off x="7064133" y="4524429"/>
              <a:ext cx="0" cy="20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14527" y="5092134"/>
              <a:ext cx="2299213" cy="700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promise() -&gt; P&amp;</a:t>
              </a:r>
            </a:p>
            <a:p>
              <a:r>
                <a:rPr lang="en-US" u="sng" dirty="0" err="1" smtClean="0"/>
                <a:t>from_promise</a:t>
              </a:r>
              <a:r>
                <a:rPr lang="en-US" u="sng" dirty="0" smtClean="0"/>
                <a:t>(P&amp;)</a:t>
              </a:r>
              <a:endParaRPr lang="en-US" u="sng" dirty="0"/>
            </a:p>
          </p:txBody>
        </p:sp>
      </p:grpSp>
    </p:spTree>
    <p:extLst>
      <p:ext uri="{BB962C8B-B14F-4D97-AF65-F5344CB8AC3E}">
        <p14:creationId xmlns:p14="http://schemas.microsoft.com/office/powerpoint/2010/main" val="247381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3" name="Date Placeholder 32"/>
          <p:cNvSpPr>
            <a:spLocks noGrp="1"/>
          </p:cNvSpPr>
          <p:nvPr>
            <p:ph type="dt" sz="half" idx="10"/>
          </p:nvPr>
        </p:nvSpPr>
        <p:spPr/>
        <p:txBody>
          <a:bodyPr/>
          <a:lstStyle/>
          <a:p>
            <a:fld id="{143C2214-1DBE-41A8-9818-ABD7110B689A}"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47</a:t>
            </a:fld>
            <a:endParaRPr lang="en-US"/>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template </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typename</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Promise&gt;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a:t>
            </a:r>
            <a:r>
              <a:rPr lang="en-US" dirty="0" smtClean="0">
                <a:solidFill>
                  <a:srgbClr val="000000"/>
                </a:solidFill>
                <a:highlight>
                  <a:srgbClr val="FFFFFF"/>
                </a:highlight>
                <a:latin typeface="Consolas" panose="020B0609020204030204" pitchFamily="49" charset="0"/>
              </a:rPr>
              <a:t>Promise</a:t>
            </a:r>
            <a:r>
              <a:rPr lang="en-US" b="1"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cb.promise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set_exception</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make_exception_ptr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(error)));</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br>
              <a:rPr lang="en-US" sz="1200" dirty="0" smtClean="0">
                <a:solidFill>
                  <a:srgbClr val="000000"/>
                </a:solidFill>
                <a:highlight>
                  <a:srgbClr val="FFFFFF"/>
                </a:highlight>
                <a:latin typeface="Consolas" panose="020B0609020204030204" pitchFamily="49" charset="0"/>
              </a:rPr>
            </a:b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if</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0000FF"/>
                </a:solidFill>
                <a:highlight>
                  <a:srgbClr val="FFFFFF"/>
                </a:highlight>
                <a:latin typeface="Consolas" panose="020B0609020204030204" pitchFamily="49" charset="0"/>
              </a:rPr>
              <a:t> throw </a:t>
            </a:r>
            <a:r>
              <a:rPr lang="en-US" sz="1200" dirty="0" err="1" smtClean="0">
                <a:solidFill>
                  <a:srgbClr val="000000"/>
                </a:solidFill>
                <a:highlight>
                  <a:srgbClr val="FFFFFF"/>
                </a:highlight>
                <a:latin typeface="Consolas" panose="020B0609020204030204" pitchFamily="49" charset="0"/>
              </a:rPr>
              <a:t>system_error</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ec</a:t>
            </a:r>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79420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43" y="132675"/>
            <a:ext cx="7278200" cy="677963"/>
          </a:xfrm>
        </p:spPr>
        <p:txBody>
          <a:bodyPr>
            <a:normAutofit/>
          </a:bodyPr>
          <a:lstStyle/>
          <a:p>
            <a:pPr algn="ctr"/>
            <a:r>
              <a:rPr lang="en-US" sz="3600" dirty="0" smtClean="0"/>
              <a:t>Awaitable: Better await_suspend</a:t>
            </a:r>
            <a:endParaRPr lang="en-US" sz="3600" dirty="0"/>
          </a:p>
        </p:txBody>
      </p:sp>
      <p:sp>
        <p:nvSpPr>
          <p:cNvPr id="33" name="Date Placeholder 32"/>
          <p:cNvSpPr>
            <a:spLocks noGrp="1"/>
          </p:cNvSpPr>
          <p:nvPr>
            <p:ph type="dt" sz="half" idx="10"/>
          </p:nvPr>
        </p:nvSpPr>
        <p:spPr/>
        <p:txBody>
          <a:bodyPr/>
          <a:lstStyle/>
          <a:p>
            <a:fld id="{052F3B94-6AC1-4861-8012-732949D5452E}"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48</a:t>
            </a:fld>
            <a:endParaRPr lang="en-US"/>
          </a:p>
        </p:txBody>
      </p:sp>
      <p:sp>
        <p:nvSpPr>
          <p:cNvPr id="7" name="Rectangle 6"/>
          <p:cNvSpPr/>
          <p:nvPr/>
        </p:nvSpPr>
        <p:spPr>
          <a:xfrm>
            <a:off x="309363" y="843654"/>
            <a:ext cx="8630653" cy="5632311"/>
          </a:xfrm>
          <a:prstGeom prst="rect">
            <a:avLst/>
          </a:prstGeom>
        </p:spPr>
        <p:txBody>
          <a:bodyPr wrap="square">
            <a:spAutoFit/>
          </a:bodyPr>
          <a:lstStyle/>
          <a:p>
            <a:r>
              <a:rPr lang="en-US" sz="1200" dirty="0" smtClean="0">
                <a:solidFill>
                  <a:srgbClr val="0000FF"/>
                </a:solidFill>
                <a:highlight>
                  <a:srgbClr val="FFFFFF"/>
                </a:highlight>
                <a:latin typeface="Consolas" panose="020B0609020204030204" pitchFamily="49" charset="0"/>
              </a:rPr>
              <a:t>struct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awaiter: </a:t>
            </a:r>
            <a:r>
              <a:rPr lang="en-US" sz="1200" dirty="0" err="1" smtClean="0">
                <a:solidFill>
                  <a:srgbClr val="000000"/>
                </a:solidFill>
                <a:highlight>
                  <a:srgbClr val="FFFFFF"/>
                </a:highlight>
                <a:latin typeface="Consolas" panose="020B0609020204030204" pitchFamily="49" charset="0"/>
              </a:rPr>
              <a:t>awaitable_overlapped</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template </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typename</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Promise&gt;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bool</a:t>
            </a:r>
            <a:r>
              <a:rPr lang="en-US" dirty="0" smtClean="0">
                <a:solidFill>
                  <a:srgbClr val="000000"/>
                </a:solidFill>
                <a:highlight>
                  <a:srgbClr val="FFFFFF"/>
                </a:highlight>
                <a:latin typeface="Consolas" panose="020B0609020204030204" pitchFamily="49" charset="0"/>
              </a:rPr>
              <a:t> await_suspend(</a:t>
            </a:r>
            <a:r>
              <a:rPr lang="en-US" b="1" dirty="0" err="1" smtClean="0">
                <a:solidFill>
                  <a:srgbClr val="000000"/>
                </a:solidFill>
                <a:highlight>
                  <a:srgbClr val="FFFFFF"/>
                </a:highlight>
                <a:latin typeface="Consolas" panose="020B0609020204030204" pitchFamily="49" charset="0"/>
              </a:rPr>
              <a:t>coroutine_handle</a:t>
            </a:r>
            <a:r>
              <a:rPr lang="en-US" b="1" dirty="0" smtClean="0">
                <a:solidFill>
                  <a:srgbClr val="000000"/>
                </a:solidFill>
                <a:highlight>
                  <a:srgbClr val="FFFFFF"/>
                </a:highlight>
                <a:latin typeface="Consolas" panose="020B0609020204030204" pitchFamily="49" charset="0"/>
              </a:rPr>
              <a:t>&lt;</a:t>
            </a:r>
            <a:r>
              <a:rPr lang="en-US" dirty="0" smtClean="0">
                <a:solidFill>
                  <a:srgbClr val="000000"/>
                </a:solidFill>
                <a:highlight>
                  <a:srgbClr val="FFFFFF"/>
                </a:highlight>
                <a:latin typeface="Consolas" panose="020B0609020204030204" pitchFamily="49" charset="0"/>
              </a:rPr>
              <a:t>Promise</a:t>
            </a:r>
            <a:r>
              <a:rPr lang="en-US" b="1"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B0F0"/>
                </a:solidFill>
                <a:highlight>
                  <a:srgbClr val="FFFFFF"/>
                </a:highlight>
                <a:latin typeface="Consolas" panose="020B0609020204030204" pitchFamily="49" charset="0"/>
              </a:rPr>
              <a:t>callback</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cb</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StartThreadpoolIo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 = </a:t>
            </a:r>
            <a:r>
              <a:rPr lang="en-US" dirty="0" err="1" smtClean="0">
                <a:solidFill>
                  <a:srgbClr val="000000"/>
                </a:solidFill>
                <a:highlight>
                  <a:srgbClr val="FFFFFF"/>
                </a:highlight>
                <a:latin typeface="Consolas" panose="020B0609020204030204" pitchFamily="49" charset="0"/>
              </a:rPr>
              <a:t>TcpSocket</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Read(my-</a:t>
            </a:r>
            <a:r>
              <a:rPr lang="en-US" dirty="0">
                <a:solidFill>
                  <a:srgbClr val="000000"/>
                </a:solidFill>
                <a:highlight>
                  <a:srgbClr val="FFFFFF"/>
                </a:highlight>
                <a:latin typeface="Consolas" panose="020B0609020204030204" pitchFamily="49" charset="0"/>
              </a:rPr>
              <a:t>&gt;handle,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error == ERROR_IO_PENDING)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true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r>
            <a:br>
              <a:rPr lang="en-US" dirty="0" smtClean="0">
                <a:solidFill>
                  <a:srgbClr val="0000FF"/>
                </a:solidFill>
                <a:highlight>
                  <a:srgbClr val="FFFFFF"/>
                </a:highlight>
                <a:latin typeface="Consolas" panose="020B0609020204030204" pitchFamily="49" charset="0"/>
              </a:rPr>
            </a:b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chemeClr val="bg1">
                    <a:lumMod val="65000"/>
                  </a:schemeClr>
                </a:solidFill>
                <a:highlight>
                  <a:srgbClr val="FFFFFF"/>
                </a:highlight>
                <a:latin typeface="Consolas" panose="020B0609020204030204" pitchFamily="49" charset="0"/>
              </a:rPr>
              <a:t>CancelThreadpoolIo</a:t>
            </a:r>
            <a:r>
              <a:rPr lang="en-US" dirty="0" smtClean="0">
                <a:solidFill>
                  <a:schemeClr val="bg1">
                    <a:lumMod val="65000"/>
                  </a:schemeClr>
                </a:solidFill>
                <a:highlight>
                  <a:srgbClr val="FFFFFF"/>
                </a:highlight>
                <a:latin typeface="Consolas" panose="020B0609020204030204" pitchFamily="49" charset="0"/>
              </a:rPr>
              <a:t>(conn-</a:t>
            </a:r>
            <a:r>
              <a:rPr lang="en-US" dirty="0">
                <a:solidFill>
                  <a:schemeClr val="bg1">
                    <a:lumMod val="65000"/>
                  </a:schemeClr>
                </a:solidFill>
                <a:highlight>
                  <a:srgbClr val="FFFFFF"/>
                </a:highlight>
                <a:latin typeface="Consolas" panose="020B0609020204030204" pitchFamily="49" charset="0"/>
              </a:rPr>
              <a:t>&gt;</a:t>
            </a:r>
            <a:r>
              <a:rPr lang="en-US" dirty="0" err="1">
                <a:solidFill>
                  <a:schemeClr val="bg1">
                    <a:lumMod val="65000"/>
                  </a:schemeClr>
                </a:solidFill>
                <a:highlight>
                  <a:srgbClr val="FFFFFF"/>
                </a:highlight>
                <a:latin typeface="Consolas" panose="020B0609020204030204" pitchFamily="49" charset="0"/>
              </a:rPr>
              <a:t>io</a:t>
            </a:r>
            <a:r>
              <a:rPr lang="en-US" dirty="0">
                <a:solidFill>
                  <a:schemeClr val="bg1">
                    <a:lumMod val="65000"/>
                  </a:schemeClr>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(error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ERROR_SUCCESS)</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cb.promise</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set_exception</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r>
            <a:br>
              <a:rPr lang="en-US" dirty="0">
                <a:solidFill>
                  <a:srgbClr val="0000FF"/>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make_exception_ptr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system_error</a:t>
            </a:r>
            <a:r>
              <a:rPr lang="en-US" dirty="0" smtClean="0">
                <a:solidFill>
                  <a:srgbClr val="000000"/>
                </a:solidFill>
                <a:highlight>
                  <a:srgbClr val="FFFFFF"/>
                </a:highlight>
                <a:latin typeface="Consolas" panose="020B0609020204030204" pitchFamily="49" charset="0"/>
              </a:rPr>
              <a:t>(error)));</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 false</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int</a:t>
            </a:r>
            <a:r>
              <a:rPr lang="en-US" sz="1200" dirty="0" smtClean="0">
                <a:solidFill>
                  <a:srgbClr val="000000"/>
                </a:solidFill>
                <a:highlight>
                  <a:srgbClr val="FFFFFF"/>
                </a:highlight>
                <a:latin typeface="Consolas" panose="020B0609020204030204" pitchFamily="49" charset="0"/>
              </a:rPr>
              <a:t> await_resume</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B0F0"/>
                </a:solidFill>
                <a:highlight>
                  <a:srgbClr val="FFFFFF"/>
                </a:highlight>
                <a:latin typeface="Consolas" panose="020B0609020204030204" pitchFamily="49" charset="0"/>
              </a:rPr>
              <a:t>nBytes</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42242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9904"/>
            <a:ext cx="7886700" cy="1325563"/>
          </a:xfrm>
        </p:spPr>
        <p:txBody>
          <a:bodyPr/>
          <a:lstStyle/>
          <a:p>
            <a:pPr algn="ctr"/>
            <a:r>
              <a:rPr lang="en-US" dirty="0" smtClean="0">
                <a:solidFill>
                  <a:srgbClr val="0000FF"/>
                </a:solidFill>
                <a:highlight>
                  <a:srgbClr val="FFFFFF"/>
                </a:highlight>
                <a:latin typeface="Consolas" panose="020B0609020204030204" pitchFamily="49" charset="0"/>
              </a:rPr>
              <a:t>await</a:t>
            </a:r>
            <a:r>
              <a:rPr lang="en-US" dirty="0" smtClean="0"/>
              <a:t> &lt;</a:t>
            </a:r>
            <a:r>
              <a:rPr lang="en-US" dirty="0" err="1" smtClean="0"/>
              <a:t>expr</a:t>
            </a:r>
            <a:r>
              <a:rPr lang="en-US" dirty="0" smtClean="0"/>
              <a:t>&gt;</a:t>
            </a:r>
            <a:endParaRPr lang="en-US" dirty="0"/>
          </a:p>
        </p:txBody>
      </p:sp>
      <p:sp>
        <p:nvSpPr>
          <p:cNvPr id="3" name="Date Placeholder 2"/>
          <p:cNvSpPr>
            <a:spLocks noGrp="1"/>
          </p:cNvSpPr>
          <p:nvPr>
            <p:ph type="dt" sz="half" idx="10"/>
          </p:nvPr>
        </p:nvSpPr>
        <p:spPr/>
        <p:txBody>
          <a:bodyPr/>
          <a:lstStyle/>
          <a:p>
            <a:fld id="{D83FF370-70F2-467D-A82C-6C7F785A1AC7}"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49</a:t>
            </a:fld>
            <a:endParaRPr lang="en-US"/>
          </a:p>
        </p:txBody>
      </p:sp>
      <p:sp>
        <p:nvSpPr>
          <p:cNvPr id="6" name="Content Placeholder 2"/>
          <p:cNvSpPr txBox="1">
            <a:spLocks/>
          </p:cNvSpPr>
          <p:nvPr/>
        </p:nvSpPr>
        <p:spPr>
          <a:xfrm>
            <a:off x="524786" y="1205659"/>
            <a:ext cx="8404528" cy="499667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If await_suspend return type is not void, then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pPr marL="0" indent="0">
              <a:buNone/>
            </a:pPr>
            <a:r>
              <a:rPr lang="en-US" dirty="0" smtClean="0"/>
              <a:t>   </a:t>
            </a:r>
            <a:r>
              <a:rPr lang="en-US" dirty="0" smtClean="0">
                <a:solidFill>
                  <a:srgbClr val="0000FF"/>
                </a:solidFill>
                <a:highlight>
                  <a:srgbClr val="FFFFFF"/>
                </a:highlight>
                <a:latin typeface="Consolas" panose="020B0609020204030204" pitchFamily="49" charset="0"/>
              </a:rPr>
              <a:t>auto</a:t>
            </a:r>
            <a:r>
              <a:rPr lang="en-US" dirty="0" smtClean="0"/>
              <a:t> &amp;&amp; tmp = &lt;</a:t>
            </a:r>
            <a:r>
              <a:rPr lang="en-US" dirty="0" err="1" smtClean="0"/>
              <a:t>expr</a:t>
            </a:r>
            <a:r>
              <a:rPr lang="en-US" dirty="0" smtClean="0"/>
              <a:t>&gt;;</a:t>
            </a:r>
          </a:p>
          <a:p>
            <a:pPr marL="0" indent="0">
              <a:buNone/>
            </a:pPr>
            <a:r>
              <a:rPr lang="en-US" dirty="0" smtClean="0"/>
              <a:t>   if (!</a:t>
            </a:r>
            <a:r>
              <a:rPr lang="en-US" b="1" dirty="0" smtClean="0"/>
              <a:t>await_ready</a:t>
            </a:r>
            <a:r>
              <a:rPr lang="en-US" dirty="0" smtClean="0"/>
              <a:t>(tmp) &amp;&amp;</a:t>
            </a:r>
          </a:p>
          <a:p>
            <a:pPr marL="0" indent="0">
              <a:buNone/>
            </a:pPr>
            <a:r>
              <a:rPr lang="en-US" b="1" dirty="0" smtClean="0"/>
              <a:t>       await_suspend</a:t>
            </a:r>
            <a:r>
              <a:rPr lang="en-US" dirty="0" smtClean="0"/>
              <a:t>(tmp, </a:t>
            </a:r>
            <a:r>
              <a:rPr lang="en-US" dirty="0" smtClean="0">
                <a:solidFill>
                  <a:srgbClr val="0070C0"/>
                </a:solidFill>
              </a:rPr>
              <a:t>&lt;resume-function-object&gt;</a:t>
            </a:r>
            <a:r>
              <a:rPr lang="en-US" dirty="0" smtClean="0"/>
              <a:t>)) {</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   }</a:t>
            </a:r>
          </a:p>
          <a:p>
            <a:pPr marL="0" indent="0">
              <a:buNone/>
            </a:pPr>
            <a:r>
              <a:rPr lang="en-US" dirty="0" smtClean="0">
                <a:solidFill>
                  <a:srgbClr val="0000FF"/>
                </a:solidFill>
                <a:highlight>
                  <a:srgbClr val="FFFFFF"/>
                </a:highlight>
                <a:latin typeface="Consolas" panose="020B0609020204030204" pitchFamily="49" charset="0"/>
              </a:rPr>
              <a:t> if</a:t>
            </a:r>
            <a:r>
              <a:rPr lang="en-US" dirty="0" smtClean="0"/>
              <a:t>(&lt;promise&gt;.</a:t>
            </a:r>
            <a:r>
              <a:rPr lang="en-US" dirty="0" err="1" smtClean="0"/>
              <a:t>cancellation_requested</a:t>
            </a:r>
            <a:r>
              <a:rPr lang="en-US" dirty="0" smtClean="0"/>
              <a:t>()) </a:t>
            </a:r>
            <a:r>
              <a:rPr lang="en-US" dirty="0" smtClean="0">
                <a:solidFill>
                  <a:srgbClr val="0000FF"/>
                </a:solidFill>
                <a:highlight>
                  <a:srgbClr val="FFFFFF"/>
                </a:highlight>
                <a:latin typeface="Consolas" panose="020B0609020204030204" pitchFamily="49" charset="0"/>
              </a:rPr>
              <a:t>goto</a:t>
            </a:r>
            <a:r>
              <a:rPr lang="en-US" dirty="0" smtClean="0"/>
              <a:t> &lt;end&gt;;</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b="1" dirty="0" smtClean="0"/>
              <a:t>await_resume</a:t>
            </a:r>
            <a:r>
              <a:rPr lang="en-US" dirty="0" smtClean="0"/>
              <a:t>(tmp);</a:t>
            </a:r>
          </a:p>
          <a:p>
            <a:pPr marL="0" indent="0">
              <a:buFont typeface="Arial" panose="020B0604020202020204" pitchFamily="34" charset="0"/>
              <a:buNone/>
            </a:pPr>
            <a:r>
              <a:rPr lang="en-US" dirty="0" smtClean="0"/>
              <a:t>}</a:t>
            </a:r>
            <a:endParaRPr lang="en-US" dirty="0"/>
          </a:p>
        </p:txBody>
      </p:sp>
      <p:grpSp>
        <p:nvGrpSpPr>
          <p:cNvPr id="18" name="Group 17"/>
          <p:cNvGrpSpPr/>
          <p:nvPr/>
        </p:nvGrpSpPr>
        <p:grpSpPr>
          <a:xfrm>
            <a:off x="1198115" y="3919791"/>
            <a:ext cx="7605422" cy="629429"/>
            <a:chOff x="1240403" y="3919791"/>
            <a:chExt cx="7605422" cy="629429"/>
          </a:xfrm>
        </p:grpSpPr>
        <p:cxnSp>
          <p:nvCxnSpPr>
            <p:cNvPr id="8" name="Straight Connector 7"/>
            <p:cNvCxnSpPr/>
            <p:nvPr/>
          </p:nvCxnSpPr>
          <p:spPr>
            <a:xfrm>
              <a:off x="1240403" y="4248606"/>
              <a:ext cx="751775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62864" y="3919791"/>
              <a:ext cx="982961" cy="369332"/>
            </a:xfrm>
            <a:prstGeom prst="rect">
              <a:avLst/>
            </a:prstGeom>
            <a:noFill/>
          </p:spPr>
          <p:txBody>
            <a:bodyPr wrap="none" rtlCol="0">
              <a:spAutoFit/>
            </a:bodyPr>
            <a:lstStyle/>
            <a:p>
              <a:r>
                <a:rPr lang="en-US" b="1" dirty="0" smtClean="0">
                  <a:solidFill>
                    <a:schemeClr val="accent2">
                      <a:lumMod val="50000"/>
                    </a:schemeClr>
                  </a:solidFill>
                </a:rPr>
                <a:t>suspend</a:t>
              </a:r>
              <a:endParaRPr lang="en-US" b="1" dirty="0">
                <a:solidFill>
                  <a:schemeClr val="accent2">
                    <a:lumMod val="50000"/>
                  </a:schemeClr>
                </a:solidFill>
              </a:endParaRPr>
            </a:p>
          </p:txBody>
        </p:sp>
        <p:sp>
          <p:nvSpPr>
            <p:cNvPr id="15" name="TextBox 14"/>
            <p:cNvSpPr txBox="1"/>
            <p:nvPr/>
          </p:nvSpPr>
          <p:spPr>
            <a:xfrm>
              <a:off x="7905824" y="4179888"/>
              <a:ext cx="897040" cy="369332"/>
            </a:xfrm>
            <a:prstGeom prst="rect">
              <a:avLst/>
            </a:prstGeom>
            <a:noFill/>
          </p:spPr>
          <p:txBody>
            <a:bodyPr wrap="none" rtlCol="0">
              <a:spAutoFit/>
            </a:bodyPr>
            <a:lstStyle/>
            <a:p>
              <a:r>
                <a:rPr lang="en-US" b="1" dirty="0" smtClean="0">
                  <a:solidFill>
                    <a:schemeClr val="accent2">
                      <a:lumMod val="50000"/>
                    </a:schemeClr>
                  </a:solidFill>
                </a:rPr>
                <a:t>resume</a:t>
              </a:r>
              <a:endParaRPr lang="en-US" b="1" dirty="0">
                <a:solidFill>
                  <a:schemeClr val="accent2">
                    <a:lumMod val="50000"/>
                  </a:schemeClr>
                </a:solidFill>
              </a:endParaRPr>
            </a:p>
          </p:txBody>
        </p:sp>
        <p:sp>
          <p:nvSpPr>
            <p:cNvPr id="17" name="Oval 16"/>
            <p:cNvSpPr/>
            <p:nvPr/>
          </p:nvSpPr>
          <p:spPr>
            <a:xfrm>
              <a:off x="1240403" y="4167105"/>
              <a:ext cx="164750" cy="163001"/>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580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 v2</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288664" y="67584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Generators and iterables and aggregate initialization</a:t>
            </a:r>
          </a:p>
        </p:txBody>
      </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grpSp>
        <p:nvGrpSpPr>
          <p:cNvPr id="2" name="Group 1"/>
          <p:cNvGrpSpPr/>
          <p:nvPr/>
        </p:nvGrpSpPr>
        <p:grpSpPr>
          <a:xfrm>
            <a:off x="370552" y="3611655"/>
            <a:ext cx="7486595" cy="2946589"/>
            <a:chOff x="367754" y="1122000"/>
            <a:chExt cx="7486595" cy="2946589"/>
          </a:xfrm>
        </p:grpSpPr>
        <p:sp>
          <p:nvSpPr>
            <p:cNvPr id="4" name="Rectangle 3"/>
            <p:cNvSpPr/>
            <p:nvPr/>
          </p:nvSpPr>
          <p:spPr>
            <a:xfrm>
              <a:off x="2017061" y="1175489"/>
              <a:ext cx="5837288" cy="2893100"/>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auto </a:t>
              </a:r>
              <a:r>
                <a:rPr lang="en-US" sz="1400" dirty="0" smtClean="0">
                  <a:solidFill>
                    <a:srgbClr val="000000"/>
                  </a:solidFill>
                  <a:highlight>
                    <a:srgbClr val="FFFFFF"/>
                  </a:highlight>
                  <a:latin typeface="Consolas" panose="020B0609020204030204" pitchFamily="49" charset="0"/>
                </a:rPr>
                <a:t>flatten(node</a:t>
              </a:r>
              <a:r>
                <a:rPr lang="en-US" sz="1400" dirty="0">
                  <a:solidFill>
                    <a:srgbClr val="000000"/>
                  </a:solidFill>
                  <a:highlight>
                    <a:srgbClr val="FFFFFF"/>
                  </a:highlight>
                  <a:latin typeface="Consolas" panose="020B0609020204030204" pitchFamily="49" charset="0"/>
                </a:rPr>
                <a:t>* n</a:t>
              </a:r>
              <a:r>
                <a:rPr lang="en-US" sz="1400" dirty="0" smtClean="0">
                  <a:solidFill>
                    <a:srgbClr val="000000"/>
                  </a:solidFill>
                  <a:highlight>
                    <a:srgbClr val="FFFFFF"/>
                  </a:highlight>
                  <a:latin typeface="Consolas" panose="020B0609020204030204" pitchFamily="49" charset="0"/>
                </a:rPr>
                <a:t>) -&gt; generator&lt;</a:t>
              </a:r>
              <a:r>
                <a:rPr lang="en-US" sz="1400" dirty="0" smtClean="0">
                  <a:solidFill>
                    <a:srgbClr val="0000FF"/>
                  </a:solidFill>
                  <a:highlight>
                    <a:srgbClr val="FFFFFF"/>
                  </a:highlight>
                  <a:latin typeface="Consolas" panose="020B0609020204030204" pitchFamily="49" charset="0"/>
                </a:rPr>
                <a:t>decltype</a:t>
              </a:r>
              <a:r>
                <a:rPr lang="en-US" sz="1400" dirty="0" smtClean="0">
                  <a:solidFill>
                    <a:srgbClr val="000000"/>
                  </a:solidFill>
                  <a:highlight>
                    <a:srgbClr val="FFFFFF"/>
                  </a:highlight>
                  <a:latin typeface="Consolas" panose="020B0609020204030204" pitchFamily="49" charset="0"/>
                </a:rPr>
                <a:t>(n-&gt;value)&gt; </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    if </a:t>
              </a:r>
              <a:r>
                <a:rPr lang="en-US" sz="1400" dirty="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n == </a:t>
              </a:r>
              <a:r>
                <a:rPr lang="en-US" sz="1400" dirty="0" smtClean="0">
                  <a:solidFill>
                    <a:srgbClr val="0000FF"/>
                  </a:solidFill>
                  <a:highlight>
                    <a:srgbClr val="FFFFFF"/>
                  </a:highlight>
                  <a:latin typeface="Consolas" panose="020B0609020204030204" pitchFamily="49" charset="0"/>
                </a:rPr>
                <a:t>nullptr</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return</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r>
              <a:br>
                <a:rPr lang="en-US" sz="1400" dirty="0">
                  <a:solidFill>
                    <a:srgbClr val="000000"/>
                  </a:solidFill>
                  <a:highlight>
                    <a:srgbClr val="FFFFFF"/>
                  </a:highlight>
                  <a:latin typeface="Consolas" panose="020B0609020204030204" pitchFamily="49" charset="0"/>
                </a:rPr>
              </a:b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 </a:t>
              </a:r>
              <a:r>
                <a:rPr lang="en-US" sz="1400" dirty="0" smtClean="0">
                  <a:solidFill>
                    <a:srgbClr val="000000"/>
                  </a:solidFill>
                  <a:highlight>
                    <a:srgbClr val="FFFFFF"/>
                  </a:highlight>
                  <a:latin typeface="Consolas" panose="020B0609020204030204" pitchFamily="49" charset="0"/>
                </a:rPr>
                <a:t>flatten(n-&gt;left);</a:t>
              </a:r>
            </a:p>
            <a:p>
              <a:r>
                <a:rPr lang="en-US" sz="1400" dirty="0" smtClean="0">
                  <a:solidFill>
                    <a:srgbClr val="0000FF"/>
                  </a:solidFill>
                  <a:highlight>
                    <a:srgbClr val="FFFFFF"/>
                  </a:highlight>
                  <a:latin typeface="Consolas" panose="020B0609020204030204" pitchFamily="49" charset="0"/>
                </a:rPr>
                <a:t>    yield </a:t>
              </a:r>
              <a:r>
                <a:rPr lang="en-US" sz="1400" dirty="0" smtClean="0">
                  <a:solidFill>
                    <a:srgbClr val="000000"/>
                  </a:solidFill>
                  <a:highlight>
                    <a:srgbClr val="FFFFFF"/>
                  </a:highlight>
                  <a:latin typeface="Consolas" panose="020B0609020204030204" pitchFamily="49" charset="0"/>
                </a:rPr>
                <a:t>n-&gt;value;</a:t>
              </a:r>
              <a:endParaRPr lang="en-US" sz="1400" dirty="0" smtClean="0">
                <a:solidFill>
                  <a:srgbClr val="0000FF"/>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yield </a:t>
              </a:r>
              <a:r>
                <a:rPr lang="en-US" sz="1400" dirty="0" smtClean="0">
                  <a:solidFill>
                    <a:srgbClr val="000000"/>
                  </a:solidFill>
                  <a:highlight>
                    <a:srgbClr val="FFFFFF"/>
                  </a:highlight>
                  <a:latin typeface="Consolas" panose="020B0609020204030204" pitchFamily="49" charset="0"/>
                </a:rPr>
                <a:t>flatten(n-&gt;right);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same_fringe</a:t>
              </a:r>
              <a:r>
                <a:rPr lang="en-US" sz="1400" dirty="0">
                  <a:solidFill>
                    <a:srgbClr val="000000"/>
                  </a:solidFill>
                  <a:highlight>
                    <a:srgbClr val="FFFFFF"/>
                  </a:highlight>
                  <a:latin typeface="Consolas" panose="020B0609020204030204" pitchFamily="49" charset="0"/>
                </a:rPr>
                <a:t>(node* tree1, node* tree2)</a:t>
              </a:r>
            </a:p>
            <a:p>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    auto</a:t>
              </a:r>
              <a:r>
                <a:rPr lang="en-US" sz="1400" dirty="0">
                  <a:solidFill>
                    <a:srgbClr val="000000"/>
                  </a:solidFill>
                  <a:highlight>
                    <a:srgbClr val="FFFFFF"/>
                  </a:highlight>
                  <a:latin typeface="Consolas" panose="020B0609020204030204" pitchFamily="49" charset="0"/>
                </a:rPr>
                <a:t> seq1 = flatten(tree1);</a:t>
              </a:r>
            </a:p>
            <a:p>
              <a:r>
                <a:rPr lang="en-US" sz="1400" dirty="0">
                  <a:solidFill>
                    <a:srgbClr val="0000FF"/>
                  </a:solidFill>
                  <a:highlight>
                    <a:srgbClr val="FFFFFF"/>
                  </a:highlight>
                  <a:latin typeface="Consolas" panose="020B0609020204030204" pitchFamily="49" charset="0"/>
                </a:rPr>
                <a:t>    auto</a:t>
              </a:r>
              <a:r>
                <a:rPr lang="en-US" sz="1400" dirty="0">
                  <a:solidFill>
                    <a:srgbClr val="000000"/>
                  </a:solidFill>
                  <a:highlight>
                    <a:srgbClr val="FFFFFF"/>
                  </a:highlight>
                  <a:latin typeface="Consolas" panose="020B0609020204030204" pitchFamily="49" charset="0"/>
                </a:rPr>
                <a:t> seq2 = flatten(tree2);</a:t>
              </a:r>
            </a:p>
            <a:p>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equal(begin(seq1), end(seq1</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begin(seq2), end(seq2));</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p>
          </p:txBody>
        </p:sp>
        <p:sp>
          <p:nvSpPr>
            <p:cNvPr id="10" name="TextBox 9"/>
            <p:cNvSpPr txBox="1"/>
            <p:nvPr/>
          </p:nvSpPr>
          <p:spPr>
            <a:xfrm>
              <a:off x="367754" y="1821820"/>
              <a:ext cx="1601993" cy="1754326"/>
            </a:xfrm>
            <a:prstGeom prst="rect">
              <a:avLst/>
            </a:prstGeom>
            <a:noFill/>
          </p:spPr>
          <p:txBody>
            <a:bodyPr wrap="square" rtlCol="0">
              <a:spAutoFit/>
            </a:bodyPr>
            <a:lstStyle/>
            <a:p>
              <a:pPr algn="r"/>
              <a:r>
                <a:rPr lang="en-US" dirty="0" smtClean="0">
                  <a:latin typeface="Agency FB" panose="020B0503020202020204" pitchFamily="34" charset="0"/>
                </a:rPr>
                <a:t>Checks if in-order depth first traversal of two trees yields the same sequence of values</a:t>
              </a:r>
              <a:endParaRPr lang="en-US" dirty="0">
                <a:latin typeface="Agency FB" panose="020B0503020202020204" pitchFamily="34" charset="0"/>
              </a:endParaRPr>
            </a:p>
          </p:txBody>
        </p:sp>
        <p:sp>
          <p:nvSpPr>
            <p:cNvPr id="11" name="Rectangle 10"/>
            <p:cNvSpPr/>
            <p:nvPr/>
          </p:nvSpPr>
          <p:spPr>
            <a:xfrm>
              <a:off x="740180" y="1122000"/>
              <a:ext cx="1229567" cy="646331"/>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Recursive</a:t>
              </a:r>
            </a:p>
            <a:p>
              <a:pPr algn="r"/>
              <a:r>
                <a:rPr lang="it-IT" dirty="0" smtClean="0">
                  <a:solidFill>
                    <a:schemeClr val="tx2"/>
                  </a:solidFill>
                  <a:effectLst>
                    <a:outerShdw blurRad="38100" dist="38100" dir="2700000" algn="tl">
                      <a:srgbClr val="000000">
                        <a:alpha val="43137"/>
                      </a:srgbClr>
                    </a:outerShdw>
                  </a:effectLst>
                </a:rPr>
                <a:t>Generators</a:t>
              </a:r>
              <a:endParaRPr lang="en-US" dirty="0"/>
            </a:p>
          </p:txBody>
        </p:sp>
      </p:grpSp>
      <p:grpSp>
        <p:nvGrpSpPr>
          <p:cNvPr id="5" name="Group 4"/>
          <p:cNvGrpSpPr/>
          <p:nvPr/>
        </p:nvGrpSpPr>
        <p:grpSpPr>
          <a:xfrm>
            <a:off x="377421" y="2534392"/>
            <a:ext cx="8060724" cy="965117"/>
            <a:chOff x="377422" y="2534392"/>
            <a:chExt cx="7476926" cy="965117"/>
          </a:xfrm>
        </p:grpSpPr>
        <p:sp>
          <p:nvSpPr>
            <p:cNvPr id="26" name="Rectangle 25"/>
            <p:cNvSpPr/>
            <p:nvPr/>
          </p:nvSpPr>
          <p:spPr>
            <a:xfrm>
              <a:off x="2017060" y="2772582"/>
              <a:ext cx="5757928" cy="307777"/>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a[] = { []{ for(</a:t>
              </a:r>
              <a:r>
                <a:rPr lang="en-US" sz="1400" dirty="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x = 0; x &lt; 10; ++x) </a:t>
              </a:r>
              <a:r>
                <a:rPr lang="en-US" sz="1400" dirty="0">
                  <a:solidFill>
                    <a:srgbClr val="0000FF"/>
                  </a:solidFill>
                  <a:highlight>
                    <a:srgbClr val="FFFFFF"/>
                  </a:highlight>
                  <a:latin typeface="Consolas" panose="020B0609020204030204" pitchFamily="49" charset="0"/>
                </a:rPr>
                <a:t>yield </a:t>
              </a:r>
              <a:r>
                <a:rPr lang="en-US" sz="1400" dirty="0" smtClean="0">
                  <a:solidFill>
                    <a:srgbClr val="000000"/>
                  </a:solidFill>
                  <a:highlight>
                    <a:srgbClr val="FFFFFF"/>
                  </a:highlight>
                  <a:latin typeface="Consolas" panose="020B0609020204030204" pitchFamily="49" charset="0"/>
                </a:rPr>
                <a:t>x * x; } };</a:t>
              </a:r>
              <a:endParaRPr lang="en-US" sz="1400" dirty="0">
                <a:solidFill>
                  <a:srgbClr val="000000"/>
                </a:solidFill>
                <a:highlight>
                  <a:srgbClr val="FFFFFF"/>
                </a:highlight>
                <a:latin typeface="Consolas" panose="020B0609020204030204" pitchFamily="49" charset="0"/>
              </a:endParaRPr>
            </a:p>
          </p:txBody>
        </p:sp>
        <p:sp>
          <p:nvSpPr>
            <p:cNvPr id="12" name="Rectangle 11"/>
            <p:cNvSpPr/>
            <p:nvPr/>
          </p:nvSpPr>
          <p:spPr>
            <a:xfrm>
              <a:off x="783377" y="2534392"/>
              <a:ext cx="1190775" cy="646331"/>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constexpr</a:t>
              </a:r>
            </a:p>
            <a:p>
              <a:pPr algn="r"/>
              <a:r>
                <a:rPr lang="it-IT" dirty="0">
                  <a:solidFill>
                    <a:schemeClr val="tx2"/>
                  </a:solidFill>
                  <a:effectLst>
                    <a:outerShdw blurRad="38100" dist="38100" dir="2700000" algn="tl">
                      <a:srgbClr val="000000">
                        <a:alpha val="43137"/>
                      </a:srgbClr>
                    </a:outerShdw>
                  </a:effectLst>
                </a:rPr>
                <a:t>g</a:t>
              </a:r>
              <a:r>
                <a:rPr lang="it-IT" dirty="0" smtClean="0">
                  <a:solidFill>
                    <a:schemeClr val="tx2"/>
                  </a:solidFill>
                  <a:effectLst>
                    <a:outerShdw blurRad="38100" dist="38100" dir="2700000" algn="tl">
                      <a:srgbClr val="000000">
                        <a:alpha val="43137"/>
                      </a:srgbClr>
                    </a:outerShdw>
                  </a:effectLst>
                </a:rPr>
                <a:t>enerators</a:t>
              </a:r>
              <a:endParaRPr lang="en-US" dirty="0"/>
            </a:p>
          </p:txBody>
        </p:sp>
        <p:sp>
          <p:nvSpPr>
            <p:cNvPr id="13" name="TextBox 12"/>
            <p:cNvSpPr txBox="1"/>
            <p:nvPr/>
          </p:nvSpPr>
          <p:spPr>
            <a:xfrm>
              <a:off x="377422" y="3130177"/>
              <a:ext cx="1601993" cy="369332"/>
            </a:xfrm>
            <a:prstGeom prst="rect">
              <a:avLst/>
            </a:prstGeom>
            <a:noFill/>
          </p:spPr>
          <p:txBody>
            <a:bodyPr wrap="square" rtlCol="0">
              <a:spAutoFit/>
            </a:bodyPr>
            <a:lstStyle/>
            <a:p>
              <a:pPr algn="r"/>
              <a:r>
                <a:rPr lang="en-US" dirty="0" smtClean="0">
                  <a:latin typeface="Agency FB" panose="020B0503020202020204" pitchFamily="34" charset="0"/>
                </a:rPr>
                <a:t>Equivalent to</a:t>
              </a:r>
              <a:endParaRPr lang="en-US" dirty="0">
                <a:latin typeface="Agency FB" panose="020B0503020202020204" pitchFamily="34" charset="0"/>
              </a:endParaRPr>
            </a:p>
          </p:txBody>
        </p:sp>
        <p:sp>
          <p:nvSpPr>
            <p:cNvPr id="14" name="Rectangle 13"/>
            <p:cNvSpPr/>
            <p:nvPr/>
          </p:nvSpPr>
          <p:spPr>
            <a:xfrm>
              <a:off x="2017059" y="3183358"/>
              <a:ext cx="5837289" cy="307777"/>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int </a:t>
              </a:r>
              <a:r>
                <a:rPr lang="en-US" sz="1400" dirty="0" smtClean="0">
                  <a:solidFill>
                    <a:srgbClr val="000000"/>
                  </a:solidFill>
                  <a:highlight>
                    <a:srgbClr val="FFFFFF"/>
                  </a:highlight>
                  <a:latin typeface="Consolas" panose="020B0609020204030204" pitchFamily="49" charset="0"/>
                </a:rPr>
                <a:t>a[] = { 0,1,4,9,16,25,36,49,64,81 };</a:t>
              </a:r>
              <a:endParaRPr lang="en-US" sz="1400" dirty="0">
                <a:solidFill>
                  <a:srgbClr val="000000"/>
                </a:solidFill>
                <a:highlight>
                  <a:srgbClr val="FFFFFF"/>
                </a:highlight>
                <a:latin typeface="Consolas" panose="020B0609020204030204" pitchFamily="49" charset="0"/>
              </a:endParaRPr>
            </a:p>
          </p:txBody>
        </p:sp>
      </p:grpSp>
      <p:grpSp>
        <p:nvGrpSpPr>
          <p:cNvPr id="3" name="Group 2"/>
          <p:cNvGrpSpPr/>
          <p:nvPr/>
        </p:nvGrpSpPr>
        <p:grpSpPr>
          <a:xfrm>
            <a:off x="789975" y="897738"/>
            <a:ext cx="5739159" cy="1551072"/>
            <a:chOff x="789975" y="897738"/>
            <a:chExt cx="5739159" cy="1551072"/>
          </a:xfrm>
        </p:grpSpPr>
        <p:sp>
          <p:nvSpPr>
            <p:cNvPr id="16" name="Rectangle 15"/>
            <p:cNvSpPr/>
            <p:nvPr/>
          </p:nvSpPr>
          <p:spPr>
            <a:xfrm>
              <a:off x="789975" y="897738"/>
              <a:ext cx="1190774" cy="369332"/>
            </a:xfrm>
            <a:prstGeom prst="rect">
              <a:avLst/>
            </a:prstGeom>
          </p:spPr>
          <p:txBody>
            <a:bodyPr wrap="none">
              <a:spAutoFit/>
            </a:bodyPr>
            <a:lstStyle/>
            <a:p>
              <a:pPr algn="r"/>
              <a:r>
                <a:rPr lang="it-IT" dirty="0" smtClean="0">
                  <a:solidFill>
                    <a:schemeClr val="tx2"/>
                  </a:solidFill>
                  <a:effectLst>
                    <a:outerShdw blurRad="38100" dist="38100" dir="2700000" algn="tl">
                      <a:srgbClr val="000000">
                        <a:alpha val="43137"/>
                      </a:srgbClr>
                    </a:outerShdw>
                  </a:effectLst>
                </a:rPr>
                <a:t>generators</a:t>
              </a:r>
              <a:endParaRPr lang="en-US" dirty="0"/>
            </a:p>
          </p:txBody>
        </p:sp>
        <p:sp>
          <p:nvSpPr>
            <p:cNvPr id="18" name="Rectangle 17"/>
            <p:cNvSpPr/>
            <p:nvPr/>
          </p:nvSpPr>
          <p:spPr>
            <a:xfrm>
              <a:off x="2015074" y="1063815"/>
              <a:ext cx="4514060" cy="1384995"/>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00"/>
                  </a:solidFill>
                  <a:highlight>
                    <a:srgbClr val="FFFFFF"/>
                  </a:highlight>
                  <a:latin typeface="Consolas" panose="020B0609020204030204" pitchFamily="49" charset="0"/>
                </a:rPr>
                <a:t>generator&lt;</a:t>
              </a:r>
              <a:r>
                <a:rPr lang="en-US" sz="1400" dirty="0" smtClean="0">
                  <a:solidFill>
                    <a:srgbClr val="0000FF"/>
                  </a:solidFill>
                  <a:highlight>
                    <a:srgbClr val="FFFFFF"/>
                  </a:highlight>
                  <a:latin typeface="Consolas" panose="020B0609020204030204" pitchFamily="49" charset="0"/>
                </a:rPr>
                <a:t>char</a:t>
              </a:r>
              <a:r>
                <a:rPr lang="en-US" sz="1400" dirty="0" smtClean="0">
                  <a:solidFill>
                    <a:srgbClr val="000000"/>
                  </a:solidFill>
                  <a:highlight>
                    <a:srgbClr val="FFFFFF"/>
                  </a:highlight>
                  <a:latin typeface="Consolas" panose="020B0609020204030204" pitchFamily="49" charset="0"/>
                </a:rPr>
                <a:t>&gt; hello</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for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ch</a:t>
              </a:r>
              <a:r>
                <a:rPr lang="en-US" sz="1400" dirty="0" smtClean="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"Hello, </a:t>
              </a:r>
              <a:r>
                <a:rPr lang="en-US" sz="1400" dirty="0" smtClean="0">
                  <a:solidFill>
                    <a:srgbClr val="A31515"/>
                  </a:solidFill>
                  <a:highlight>
                    <a:srgbClr val="FFFFFF"/>
                  </a:highlight>
                  <a:latin typeface="Consolas" panose="020B0609020204030204" pitchFamily="49" charset="0"/>
                </a:rPr>
                <a:t>world\n"</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main() </a:t>
              </a:r>
              <a:r>
                <a:rPr lang="en-US" sz="1400" dirty="0" smtClean="0">
                  <a:solidFill>
                    <a:srgbClr val="000000"/>
                  </a:solidFill>
                  <a:highlight>
                    <a:srgbClr val="FFFFFF"/>
                  </a:highlight>
                  <a:latin typeface="Consolas" panose="020B0609020204030204" pitchFamily="49" charset="0"/>
                </a:rPr>
                <a:t>{ </a:t>
              </a:r>
              <a:br>
                <a:rPr lang="en-US" sz="1400" dirty="0" smtClean="0">
                  <a:solidFill>
                    <a:srgbClr val="000000"/>
                  </a:solidFill>
                  <a:highlight>
                    <a:srgbClr val="FFFFFF"/>
                  </a:highlight>
                  <a:latin typeface="Consolas" panose="020B0609020204030204" pitchFamily="49" charset="0"/>
                </a:rPr>
              </a:b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for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 hello()) cout &lt;&lt;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p:txBody>
        </p:sp>
      </p:grpSp>
      <p:sp>
        <p:nvSpPr>
          <p:cNvPr id="7" name="Date Placeholder 6"/>
          <p:cNvSpPr>
            <a:spLocks noGrp="1"/>
          </p:cNvSpPr>
          <p:nvPr>
            <p:ph type="dt" sz="half" idx="10"/>
          </p:nvPr>
        </p:nvSpPr>
        <p:spPr/>
        <p:txBody>
          <a:bodyPr/>
          <a:lstStyle/>
          <a:p>
            <a:fld id="{0501262A-BEB3-419A-9821-B5465ECDF0FC}" type="datetime1">
              <a:rPr lang="en-US" smtClean="0"/>
              <a:t>11/13/2014</a:t>
            </a:fld>
            <a:endParaRPr lang="en-US"/>
          </a:p>
        </p:txBody>
      </p:sp>
      <p:sp>
        <p:nvSpPr>
          <p:cNvPr id="8" name="Footer Placeholder 7"/>
          <p:cNvSpPr>
            <a:spLocks noGrp="1"/>
          </p:cNvSpPr>
          <p:nvPr>
            <p:ph type="ftr" sz="quarter" idx="11"/>
          </p:nvPr>
        </p:nvSpPr>
        <p:spPr/>
        <p:txBody>
          <a:bodyPr/>
          <a:lstStyle/>
          <a:p>
            <a:r>
              <a:rPr lang="en-US" smtClean="0"/>
              <a:t>Urbana 2014 • N4134 await 2.0 (short deck)</a:t>
            </a:r>
            <a:endParaRPr lang="en-US"/>
          </a:p>
        </p:txBody>
      </p:sp>
      <p:sp>
        <p:nvSpPr>
          <p:cNvPr id="9" name="Slide Number Placeholder 8"/>
          <p:cNvSpPr>
            <a:spLocks noGrp="1"/>
          </p:cNvSpPr>
          <p:nvPr>
            <p:ph type="sldNum" sz="quarter" idx="12"/>
          </p:nvPr>
        </p:nvSpPr>
        <p:spPr/>
        <p:txBody>
          <a:bodyPr/>
          <a:lstStyle/>
          <a:p>
            <a:fld id="{0B32B47A-AB8C-4425-BBE2-2EEFC41D3BFC}" type="slidenum">
              <a:rPr lang="en-US" smtClean="0"/>
              <a:t>5</a:t>
            </a:fld>
            <a:endParaRPr lang="en-US"/>
          </a:p>
        </p:txBody>
      </p:sp>
    </p:spTree>
    <p:extLst>
      <p:ext uri="{BB962C8B-B14F-4D97-AF65-F5344CB8AC3E}">
        <p14:creationId xmlns:p14="http://schemas.microsoft.com/office/powerpoint/2010/main" val="3220683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631"/>
            <a:ext cx="7886700" cy="994172"/>
          </a:xfrm>
        </p:spPr>
        <p:txBody>
          <a:bodyPr/>
          <a:lstStyle/>
          <a:p>
            <a:pPr algn="ctr"/>
            <a:r>
              <a:rPr lang="en-US" dirty="0" smtClean="0"/>
              <a:t>Coroutines are closer to the metal</a:t>
            </a:r>
            <a:endParaRPr lang="en-US" dirty="0"/>
          </a:p>
        </p:txBody>
      </p:sp>
      <p:sp>
        <p:nvSpPr>
          <p:cNvPr id="4" name="Date Placeholder 3"/>
          <p:cNvSpPr>
            <a:spLocks noGrp="1"/>
          </p:cNvSpPr>
          <p:nvPr>
            <p:ph type="dt" sz="half" idx="10"/>
          </p:nvPr>
        </p:nvSpPr>
        <p:spPr/>
        <p:txBody>
          <a:bodyPr/>
          <a:lstStyle/>
          <a:p>
            <a:fld id="{BAF3F411-2E91-4FF4-8AC8-DC4D08FAC47D}"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50</a:t>
            </a:fld>
            <a:endParaRPr lang="en-US"/>
          </a:p>
        </p:txBody>
      </p:sp>
      <p:cxnSp>
        <p:nvCxnSpPr>
          <p:cNvPr id="11" name="Straight Connector 10"/>
          <p:cNvCxnSpPr/>
          <p:nvPr/>
        </p:nvCxnSpPr>
        <p:spPr>
          <a:xfrm>
            <a:off x="1654377" y="4323579"/>
            <a:ext cx="56661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54377" y="4963131"/>
            <a:ext cx="5666109" cy="3118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Hardware</a:t>
            </a:r>
            <a:endParaRPr lang="en-US" dirty="0"/>
          </a:p>
        </p:txBody>
      </p:sp>
      <p:sp>
        <p:nvSpPr>
          <p:cNvPr id="13" name="TextBox 12"/>
          <p:cNvSpPr txBox="1"/>
          <p:nvPr/>
        </p:nvSpPr>
        <p:spPr>
          <a:xfrm>
            <a:off x="3298190" y="4447360"/>
            <a:ext cx="2407006" cy="369332"/>
          </a:xfrm>
          <a:prstGeom prst="rect">
            <a:avLst/>
          </a:prstGeom>
          <a:noFill/>
        </p:spPr>
        <p:txBody>
          <a:bodyPr wrap="none" rtlCol="0">
            <a:spAutoFit/>
          </a:bodyPr>
          <a:lstStyle/>
          <a:p>
            <a:r>
              <a:rPr lang="en-US" dirty="0" smtClean="0"/>
              <a:t>OS / Low Level Libraries</a:t>
            </a:r>
            <a:endParaRPr lang="en-US" dirty="0"/>
          </a:p>
        </p:txBody>
      </p:sp>
      <p:sp>
        <p:nvSpPr>
          <p:cNvPr id="14" name="Rectangle 13"/>
          <p:cNvSpPr/>
          <p:nvPr/>
        </p:nvSpPr>
        <p:spPr>
          <a:xfrm>
            <a:off x="1960935" y="1484926"/>
            <a:ext cx="2214648" cy="1368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Handcrafted</a:t>
            </a:r>
          </a:p>
          <a:p>
            <a:pPr algn="ctr"/>
            <a:r>
              <a:rPr lang="en-US" dirty="0" smtClean="0"/>
              <a:t>State</a:t>
            </a:r>
          </a:p>
          <a:p>
            <a:pPr algn="ctr"/>
            <a:r>
              <a:rPr lang="en-US" dirty="0" smtClean="0"/>
              <a:t>Machines</a:t>
            </a:r>
            <a:endParaRPr lang="en-US" dirty="0"/>
          </a:p>
        </p:txBody>
      </p:sp>
      <p:sp>
        <p:nvSpPr>
          <p:cNvPr id="15" name="Rectangle 14"/>
          <p:cNvSpPr/>
          <p:nvPr/>
        </p:nvSpPr>
        <p:spPr>
          <a:xfrm>
            <a:off x="1960934" y="2846921"/>
            <a:ext cx="2214649" cy="977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Abstractions</a:t>
            </a:r>
          </a:p>
          <a:p>
            <a:pPr algn="ctr"/>
            <a:r>
              <a:rPr lang="en-US" sz="1200" dirty="0" smtClean="0"/>
              <a:t>(Callback based)</a:t>
            </a:r>
            <a:endParaRPr lang="en-US" sz="1200" dirty="0"/>
          </a:p>
        </p:txBody>
      </p:sp>
      <p:sp>
        <p:nvSpPr>
          <p:cNvPr id="16" name="Rectangle 15"/>
          <p:cNvSpPr/>
          <p:nvPr/>
        </p:nvSpPr>
        <p:spPr>
          <a:xfrm>
            <a:off x="1960934" y="3824095"/>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Handler Base</a:t>
            </a:r>
            <a:endParaRPr lang="en-US" dirty="0"/>
          </a:p>
        </p:txBody>
      </p:sp>
      <p:sp>
        <p:nvSpPr>
          <p:cNvPr id="17" name="Rectangle 16"/>
          <p:cNvSpPr/>
          <p:nvPr/>
        </p:nvSpPr>
        <p:spPr>
          <a:xfrm>
            <a:off x="4978994" y="3814001"/>
            <a:ext cx="2214649" cy="359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Awaitable Base</a:t>
            </a:r>
            <a:endParaRPr lang="en-US" dirty="0"/>
          </a:p>
        </p:txBody>
      </p:sp>
      <p:sp>
        <p:nvSpPr>
          <p:cNvPr id="18" name="Rectangle 17"/>
          <p:cNvSpPr/>
          <p:nvPr/>
        </p:nvSpPr>
        <p:spPr>
          <a:xfrm>
            <a:off x="4978993" y="3313416"/>
            <a:ext cx="2214649" cy="50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Abstraction</a:t>
            </a:r>
          </a:p>
          <a:p>
            <a:pPr algn="ctr"/>
            <a:r>
              <a:rPr lang="en-US" sz="1400" dirty="0" smtClean="0"/>
              <a:t>(Awaitable based)</a:t>
            </a:r>
            <a:endParaRPr lang="en-US" dirty="0"/>
          </a:p>
        </p:txBody>
      </p:sp>
      <p:sp>
        <p:nvSpPr>
          <p:cNvPr id="19" name="Rectangle 18"/>
          <p:cNvSpPr/>
          <p:nvPr/>
        </p:nvSpPr>
        <p:spPr>
          <a:xfrm>
            <a:off x="4978992" y="2837029"/>
            <a:ext cx="2214649" cy="4783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Coroutines</a:t>
            </a:r>
            <a:endParaRPr lang="en-US" dirty="0"/>
          </a:p>
        </p:txBody>
      </p:sp>
      <p:sp>
        <p:nvSpPr>
          <p:cNvPr id="9" name="Left Brace 8"/>
          <p:cNvSpPr/>
          <p:nvPr/>
        </p:nvSpPr>
        <p:spPr>
          <a:xfrm>
            <a:off x="1562668" y="1484926"/>
            <a:ext cx="271421" cy="2657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74023" y="3136803"/>
            <a:ext cx="776366" cy="646331"/>
          </a:xfrm>
          <a:prstGeom prst="rect">
            <a:avLst/>
          </a:prstGeom>
          <a:noFill/>
        </p:spPr>
        <p:txBody>
          <a:bodyPr wrap="none" rtlCol="0">
            <a:spAutoFit/>
          </a:bodyPr>
          <a:lstStyle/>
          <a:p>
            <a:r>
              <a:rPr lang="en-US" dirty="0" smtClean="0"/>
              <a:t>Bigger</a:t>
            </a:r>
          </a:p>
          <a:p>
            <a:r>
              <a:rPr lang="en-US" dirty="0" smtClean="0"/>
              <a:t>Pricier</a:t>
            </a:r>
          </a:p>
        </p:txBody>
      </p:sp>
      <p:sp>
        <p:nvSpPr>
          <p:cNvPr id="22" name="TextBox 21"/>
          <p:cNvSpPr txBox="1"/>
          <p:nvPr/>
        </p:nvSpPr>
        <p:spPr>
          <a:xfrm>
            <a:off x="7592168" y="3188401"/>
            <a:ext cx="973343" cy="646331"/>
          </a:xfrm>
          <a:prstGeom prst="rect">
            <a:avLst/>
          </a:prstGeom>
          <a:noFill/>
        </p:spPr>
        <p:txBody>
          <a:bodyPr wrap="none" rtlCol="0">
            <a:spAutoFit/>
          </a:bodyPr>
          <a:lstStyle/>
          <a:p>
            <a:r>
              <a:rPr lang="en-US" dirty="0" smtClean="0"/>
              <a:t>Smaller</a:t>
            </a:r>
          </a:p>
          <a:p>
            <a:r>
              <a:rPr lang="en-US" dirty="0" smtClean="0"/>
              <a:t>Cheaper</a:t>
            </a:r>
            <a:endParaRPr lang="en-US" dirty="0"/>
          </a:p>
        </p:txBody>
      </p:sp>
      <p:sp>
        <p:nvSpPr>
          <p:cNvPr id="3" name="Right Brace 2"/>
          <p:cNvSpPr/>
          <p:nvPr/>
        </p:nvSpPr>
        <p:spPr>
          <a:xfrm>
            <a:off x="7320486" y="2846922"/>
            <a:ext cx="144839" cy="1295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8350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381000"/>
            <a:ext cx="6859787" cy="685800"/>
          </a:xfrm>
        </p:spPr>
        <p:txBody>
          <a:bodyPr>
            <a:normAutofit fontScale="90000"/>
          </a:bodyPr>
          <a:lstStyle/>
          <a:p>
            <a:r>
              <a:rPr lang="en-US" dirty="0" smtClean="0"/>
              <a:t>Goroutines? </a:t>
            </a:r>
            <a:endParaRPr lang="en-US" dirty="0"/>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51</a:t>
            </a:fld>
            <a:endParaRPr lang="en-US"/>
          </a:p>
        </p:txBody>
      </p:sp>
      <p:sp>
        <p:nvSpPr>
          <p:cNvPr id="6" name="Rectangle 5"/>
          <p:cNvSpPr/>
          <p:nvPr/>
        </p:nvSpPr>
        <p:spPr>
          <a:xfrm>
            <a:off x="914400" y="1219200"/>
            <a:ext cx="7620000" cy="1754326"/>
          </a:xfrm>
          <a:prstGeom prst="rec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00"/>
                </a:solidFill>
                <a:highlight>
                  <a:srgbClr val="FFFFFF"/>
                </a:highlight>
                <a:latin typeface="Consolas" panose="020B0609020204030204" pitchFamily="49" charset="0"/>
              </a:rPr>
              <a:t>goroutine pusher(channel&lt;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left, channel&lt;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right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left.pull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right.push</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+ 1);</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3" name="Date Placeholder 2"/>
          <p:cNvSpPr>
            <a:spLocks noGrp="1"/>
          </p:cNvSpPr>
          <p:nvPr>
            <p:ph type="dt" sz="half" idx="10"/>
          </p:nvPr>
        </p:nvSpPr>
        <p:spPr/>
        <p:txBody>
          <a:bodyPr/>
          <a:lstStyle/>
          <a:p>
            <a:fld id="{A787BC5B-3452-4944-8D35-606F7A2C6A61}" type="datetime1">
              <a:rPr lang="en-US" smtClean="0"/>
              <a:t>11/13/2014</a:t>
            </a:fld>
            <a:endParaRPr lang="en-US"/>
          </a:p>
        </p:txBody>
      </p:sp>
    </p:spTree>
    <p:extLst>
      <p:ext uri="{BB962C8B-B14F-4D97-AF65-F5344CB8AC3E}">
        <p14:creationId xmlns:p14="http://schemas.microsoft.com/office/powerpoint/2010/main" val="3484980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87786"/>
            <a:ext cx="8468436" cy="1019033"/>
          </a:xfrm>
        </p:spPr>
        <p:txBody>
          <a:bodyPr>
            <a:normAutofit fontScale="90000"/>
          </a:bodyPr>
          <a:lstStyle/>
          <a:p>
            <a:r>
              <a:rPr lang="en-US" dirty="0" smtClean="0"/>
              <a:t>Goroutines? Sure. 100,000,000 of them</a:t>
            </a:r>
            <a:endParaRPr lang="en-US" dirty="0"/>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52</a:t>
            </a:fld>
            <a:endParaRPr lang="en-US"/>
          </a:p>
        </p:txBody>
      </p:sp>
      <p:sp>
        <p:nvSpPr>
          <p:cNvPr id="6" name="Rectangle 5"/>
          <p:cNvSpPr/>
          <p:nvPr/>
        </p:nvSpPr>
        <p:spPr>
          <a:xfrm>
            <a:off x="914400" y="1219200"/>
            <a:ext cx="7620000" cy="1754326"/>
          </a:xfrm>
          <a:prstGeom prst="rec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00"/>
                </a:solidFill>
                <a:highlight>
                  <a:srgbClr val="FFFFFF"/>
                </a:highlight>
                <a:latin typeface="Consolas" panose="020B0609020204030204" pitchFamily="49" charset="0"/>
              </a:rPr>
              <a:t>goroutine pusher(channel&lt;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left, channel&lt;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right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left.pull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await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right.push</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+ 1);</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7" name="Rectangle 6"/>
          <p:cNvSpPr/>
          <p:nvPr/>
        </p:nvSpPr>
        <p:spPr>
          <a:xfrm>
            <a:off x="938605" y="3261479"/>
            <a:ext cx="6019800" cy="3139321"/>
          </a:xfrm>
          <a:prstGeom prst="rec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 = 100 * 1000 * 1000;</a:t>
            </a:r>
          </a:p>
          <a:p>
            <a:r>
              <a:rPr lang="en-US" dirty="0" smtClean="0">
                <a:solidFill>
                  <a:srgbClr val="000000"/>
                </a:solidFill>
                <a:highlight>
                  <a:srgbClr val="FFFFFF"/>
                </a:highlight>
                <a:latin typeface="Consolas" panose="020B0609020204030204" pitchFamily="49" charset="0"/>
              </a:rPr>
              <a:t>   vector&lt;channel&lt;</a:t>
            </a:r>
            <a:r>
              <a:rPr lang="en-US" dirty="0"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&gt;&gt; c(N + 1);</a:t>
            </a:r>
          </a:p>
          <a:p>
            <a:endParaRPr lang="en-US" dirty="0">
              <a:solidFill>
                <a:srgbClr val="000000"/>
              </a:solidFill>
              <a:highlight>
                <a:srgbClr val="FFFFFF"/>
              </a:highlight>
              <a:latin typeface="Consolas" panose="020B0609020204030204" pitchFamily="49" charset="0"/>
            </a:endParaRPr>
          </a:p>
          <a:p>
            <a:r>
              <a:rPr lang="nn-NO" dirty="0" smtClean="0">
                <a:solidFill>
                  <a:srgbClr val="0000FF"/>
                </a:solidFill>
                <a:highlight>
                  <a:srgbClr val="FFFFFF"/>
                </a:highlight>
                <a:latin typeface="Consolas" panose="020B0609020204030204" pitchFamily="49" charset="0"/>
              </a:rPr>
              <a:t>   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r>
              <a:rPr lang="en-US" dirty="0" smtClean="0">
                <a:solidFill>
                  <a:srgbClr val="000000"/>
                </a:solidFill>
                <a:highlight>
                  <a:srgbClr val="FFFFFF"/>
                </a:highlight>
                <a:latin typeface="Consolas" panose="020B0609020204030204" pitchFamily="49" charset="0"/>
              </a:rPr>
              <a:t>      goroutine</a:t>
            </a:r>
            <a:r>
              <a:rPr lang="en-US" dirty="0">
                <a:solidFill>
                  <a:srgbClr val="000000"/>
                </a:solidFill>
                <a:highlight>
                  <a:srgbClr val="FFFFFF"/>
                </a:highlight>
                <a:latin typeface="Consolas" panose="020B0609020204030204" pitchFamily="49" charset="0"/>
              </a:rPr>
              <a:t>::go(pusher(c[i], c[i + 1]));</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c.front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sync_push</a:t>
            </a:r>
            <a:r>
              <a:rPr lang="en-US" dirty="0">
                <a:solidFill>
                  <a:srgbClr val="000000"/>
                </a:solidFill>
                <a:highlight>
                  <a:srgbClr val="FFFFFF"/>
                </a:highlight>
                <a:latin typeface="Consolas" panose="020B0609020204030204" pitchFamily="49" charset="0"/>
              </a:rPr>
              <a:t>(0);</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cout </a:t>
            </a:r>
            <a:r>
              <a:rPr lang="en-US" dirty="0">
                <a:solidFill>
                  <a:srgbClr val="000000"/>
                </a:solidFill>
                <a:highlight>
                  <a:srgbClr val="FFFFFF"/>
                </a:highlight>
                <a:latin typeface="Consolas" panose="020B0609020204030204" pitchFamily="49" charset="0"/>
              </a:rPr>
              <a:t>&lt;&lt; c.back().sync_pull() &lt;&lt; </a:t>
            </a:r>
            <a:r>
              <a:rPr lang="en-US" dirty="0" smtClean="0">
                <a:solidFill>
                  <a:srgbClr val="000000"/>
                </a:solidFill>
                <a:highlight>
                  <a:srgbClr val="FFFFFF"/>
                </a:highlight>
                <a:latin typeface="Consolas" panose="020B0609020204030204" pitchFamily="49" charset="0"/>
              </a:rPr>
              <a:t>endl;</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3" name="Rectangle 2"/>
          <p:cNvSpPr/>
          <p:nvPr/>
        </p:nvSpPr>
        <p:spPr>
          <a:xfrm>
            <a:off x="7373078" y="3505200"/>
            <a:ext cx="1237522"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t>
            </a:r>
            <a:r>
              <a:rPr lang="en-US" baseline="-25000" dirty="0" smtClean="0"/>
              <a:t>0</a:t>
            </a:r>
            <a:r>
              <a:rPr lang="en-US" dirty="0" smtClean="0"/>
              <a:t>-g</a:t>
            </a:r>
            <a:r>
              <a:rPr lang="en-US" baseline="-25000" dirty="0" smtClean="0"/>
              <a:t>0</a:t>
            </a:r>
            <a:r>
              <a:rPr lang="en-US" dirty="0" smtClean="0"/>
              <a:t>-c</a:t>
            </a:r>
            <a:r>
              <a:rPr lang="en-US" baseline="-25000" dirty="0" smtClean="0"/>
              <a:t>1</a:t>
            </a:r>
            <a:endParaRPr lang="en-US" baseline="-25000" dirty="0"/>
          </a:p>
        </p:txBody>
      </p:sp>
      <p:sp>
        <p:nvSpPr>
          <p:cNvPr id="12" name="Rectangle 11"/>
          <p:cNvSpPr/>
          <p:nvPr/>
        </p:nvSpPr>
        <p:spPr>
          <a:xfrm>
            <a:off x="7373078" y="3886200"/>
            <a:ext cx="1237522"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t>
            </a:r>
            <a:r>
              <a:rPr lang="en-US" baseline="-25000" dirty="0" smtClean="0"/>
              <a:t>1</a:t>
            </a:r>
            <a:r>
              <a:rPr lang="en-US" dirty="0" smtClean="0"/>
              <a:t>-g</a:t>
            </a:r>
            <a:r>
              <a:rPr lang="en-US" baseline="-25000" dirty="0" smtClean="0"/>
              <a:t>1</a:t>
            </a:r>
            <a:r>
              <a:rPr lang="en-US" dirty="0" smtClean="0"/>
              <a:t>-c</a:t>
            </a:r>
            <a:r>
              <a:rPr lang="en-US" baseline="-25000" dirty="0" smtClean="0"/>
              <a:t>2</a:t>
            </a:r>
            <a:endParaRPr lang="en-US" baseline="-25000" dirty="0"/>
          </a:p>
        </p:txBody>
      </p:sp>
      <p:sp>
        <p:nvSpPr>
          <p:cNvPr id="13" name="Rectangle 12"/>
          <p:cNvSpPr/>
          <p:nvPr/>
        </p:nvSpPr>
        <p:spPr>
          <a:xfrm>
            <a:off x="7373078" y="4572000"/>
            <a:ext cx="1237522"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t>
            </a:r>
            <a:r>
              <a:rPr lang="en-US" baseline="-25000" dirty="0" smtClean="0"/>
              <a:t>n</a:t>
            </a:r>
            <a:r>
              <a:rPr lang="en-US" dirty="0" smtClean="0"/>
              <a:t>-g</a:t>
            </a:r>
            <a:r>
              <a:rPr lang="en-US" baseline="-25000" dirty="0" smtClean="0"/>
              <a:t>n</a:t>
            </a:r>
            <a:r>
              <a:rPr lang="en-US" dirty="0" smtClean="0"/>
              <a:t>-c</a:t>
            </a:r>
            <a:r>
              <a:rPr lang="en-US" baseline="-25000" dirty="0" smtClean="0"/>
              <a:t>n+1</a:t>
            </a:r>
            <a:endParaRPr lang="en-US" baseline="-25000" dirty="0"/>
          </a:p>
        </p:txBody>
      </p:sp>
      <p:sp>
        <p:nvSpPr>
          <p:cNvPr id="8" name="TextBox 7"/>
          <p:cNvSpPr txBox="1"/>
          <p:nvPr/>
        </p:nvSpPr>
        <p:spPr>
          <a:xfrm>
            <a:off x="7772400" y="4191000"/>
            <a:ext cx="609600" cy="381000"/>
          </a:xfrm>
          <a:prstGeom prst="rect">
            <a:avLst/>
          </a:prstGeom>
          <a:noFill/>
        </p:spPr>
        <p:txBody>
          <a:bodyPr wrap="square" rtlCol="0">
            <a:spAutoFit/>
          </a:bodyPr>
          <a:lstStyle/>
          <a:p>
            <a:r>
              <a:rPr lang="en-US" dirty="0" smtClean="0"/>
              <a:t>…</a:t>
            </a:r>
            <a:endParaRPr lang="en-US" dirty="0"/>
          </a:p>
        </p:txBody>
      </p:sp>
      <p:sp>
        <p:nvSpPr>
          <p:cNvPr id="9" name="Date Placeholder 8"/>
          <p:cNvSpPr>
            <a:spLocks noGrp="1"/>
          </p:cNvSpPr>
          <p:nvPr>
            <p:ph type="dt" sz="half" idx="10"/>
          </p:nvPr>
        </p:nvSpPr>
        <p:spPr/>
        <p:txBody>
          <a:bodyPr/>
          <a:lstStyle/>
          <a:p>
            <a:fld id="{E5EE4417-4180-4166-8DBA-08AF3FA74C11}" type="datetime1">
              <a:rPr lang="en-US" smtClean="0"/>
              <a:t>11/13/2014</a:t>
            </a:fld>
            <a:endParaRPr lang="en-US"/>
          </a:p>
        </p:txBody>
      </p:sp>
    </p:spTree>
    <p:extLst>
      <p:ext uri="{BB962C8B-B14F-4D97-AF65-F5344CB8AC3E}">
        <p14:creationId xmlns:p14="http://schemas.microsoft.com/office/powerpoint/2010/main" val="199468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69" y="105711"/>
            <a:ext cx="8129505" cy="644414"/>
          </a:xfrm>
        </p:spPr>
        <p:txBody>
          <a:bodyPr>
            <a:normAutofit fontScale="90000"/>
          </a:bodyPr>
          <a:lstStyle/>
          <a:p>
            <a:r>
              <a:rPr lang="en-US" dirty="0" smtClean="0"/>
              <a:t>Coroutine Promise Requirements</a:t>
            </a:r>
            <a:endParaRPr lang="en-US" dirty="0"/>
          </a:p>
        </p:txBody>
      </p:sp>
      <p:sp>
        <p:nvSpPr>
          <p:cNvPr id="3" name="Date Placeholder 2"/>
          <p:cNvSpPr>
            <a:spLocks noGrp="1"/>
          </p:cNvSpPr>
          <p:nvPr>
            <p:ph type="dt" sz="half" idx="10"/>
          </p:nvPr>
        </p:nvSpPr>
        <p:spPr/>
        <p:txBody>
          <a:bodyPr/>
          <a:lstStyle/>
          <a:p>
            <a:fld id="{F210058B-8C1E-43AC-A2AA-1D63CC8B3016}"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87352214"/>
              </p:ext>
            </p:extLst>
          </p:nvPr>
        </p:nvGraphicFramePr>
        <p:xfrm>
          <a:off x="326774" y="1142450"/>
          <a:ext cx="8512232" cy="4577080"/>
        </p:xfrm>
        <a:graphic>
          <a:graphicData uri="http://schemas.openxmlformats.org/drawingml/2006/table">
            <a:tbl>
              <a:tblPr firstRow="1" bandRow="1">
                <a:tableStyleId>{5C22544A-7EE6-4342-B048-85BDC9FD1C3A}</a:tableStyleId>
              </a:tblPr>
              <a:tblGrid>
                <a:gridCol w="2748741"/>
                <a:gridCol w="1911928"/>
                <a:gridCol w="3851563"/>
              </a:tblGrid>
              <a:tr h="370840">
                <a:tc>
                  <a:txBody>
                    <a:bodyPr/>
                    <a:lstStyle/>
                    <a:p>
                      <a:pPr algn="ctr"/>
                      <a:r>
                        <a:rPr lang="en-US" dirty="0" smtClean="0"/>
                        <a:t>Expression</a:t>
                      </a:r>
                      <a:endParaRPr lang="en-US" dirty="0"/>
                    </a:p>
                  </a:txBody>
                  <a:tcPr/>
                </a:tc>
                <a:tc>
                  <a:txBody>
                    <a:bodyPr/>
                    <a:lstStyle/>
                    <a:p>
                      <a:pPr algn="ctr"/>
                      <a:r>
                        <a:rPr lang="en-US" dirty="0" smtClean="0"/>
                        <a:t>Return type</a:t>
                      </a:r>
                      <a:endParaRPr lang="en-US" dirty="0"/>
                    </a:p>
                  </a:txBody>
                  <a:tcPr/>
                </a:tc>
                <a:tc>
                  <a:txBody>
                    <a:bodyPr/>
                    <a:lstStyle/>
                    <a:p>
                      <a:pPr algn="ctr"/>
                      <a:r>
                        <a:rPr lang="en-US" dirty="0" smtClean="0"/>
                        <a:t>Note</a:t>
                      </a:r>
                      <a:endParaRPr lang="en-US" dirty="0"/>
                    </a:p>
                  </a:txBody>
                  <a:tcPr/>
                </a:tc>
              </a:tr>
              <a:tr h="370840">
                <a:tc>
                  <a:txBody>
                    <a:bodyPr/>
                    <a:lstStyle/>
                    <a:p>
                      <a:r>
                        <a:rPr lang="en-US" dirty="0" err="1" smtClean="0"/>
                        <a:t>p.get_return_object</a:t>
                      </a:r>
                      <a:r>
                        <a:rPr lang="en-US" dirty="0" smtClean="0"/>
                        <a:t>()</a:t>
                      </a:r>
                      <a:endParaRPr lang="en-US" dirty="0"/>
                    </a:p>
                  </a:txBody>
                  <a:tcPr/>
                </a:tc>
                <a:tc>
                  <a:txBody>
                    <a:bodyPr/>
                    <a:lstStyle/>
                    <a:p>
                      <a:r>
                        <a:rPr lang="en-US" dirty="0" smtClean="0"/>
                        <a:t>A type convertible to return</a:t>
                      </a:r>
                      <a:r>
                        <a:rPr lang="en-US" baseline="0" dirty="0" smtClean="0"/>
                        <a:t> type of coroutine</a:t>
                      </a:r>
                      <a:endParaRPr lang="en-US" dirty="0" smtClean="0"/>
                    </a:p>
                  </a:txBody>
                  <a:tcPr/>
                </a:tc>
                <a:tc>
                  <a:txBody>
                    <a:bodyPr/>
                    <a:lstStyle/>
                    <a:p>
                      <a:r>
                        <a:rPr lang="en-US" baseline="0" dirty="0" smtClean="0"/>
                        <a:t>allows connecting Coroutine Promise with Coroutine Return Object</a:t>
                      </a:r>
                      <a:endParaRPr lang="en-US" dirty="0"/>
                    </a:p>
                  </a:txBody>
                  <a:tcPr/>
                </a:tc>
              </a:tr>
              <a:tr h="370840">
                <a:tc>
                  <a:txBody>
                    <a:bodyPr/>
                    <a:lstStyle/>
                    <a:p>
                      <a:r>
                        <a:rPr lang="en-US" dirty="0" err="1" smtClean="0"/>
                        <a:t>p.set_result</a:t>
                      </a:r>
                      <a:r>
                        <a:rPr lang="en-US" dirty="0" smtClean="0"/>
                        <a:t>([</a:t>
                      </a:r>
                      <a:r>
                        <a:rPr lang="en-US" dirty="0" err="1" smtClean="0"/>
                        <a:t>expr</a:t>
                      </a:r>
                      <a:r>
                        <a:rPr lang="en-US" dirty="0" smtClean="0"/>
                        <a:t>])</a:t>
                      </a:r>
                      <a:endParaRPr lang="en-US" dirty="0"/>
                    </a:p>
                  </a:txBody>
                  <a:tcPr/>
                </a:tc>
                <a:tc>
                  <a:txBody>
                    <a:bodyPr/>
                    <a:lstStyle/>
                    <a:p>
                      <a:endParaRPr lang="en-US" dirty="0"/>
                    </a:p>
                  </a:txBody>
                  <a:tcPr/>
                </a:tc>
                <a:tc>
                  <a:txBody>
                    <a:bodyPr/>
                    <a:lstStyle/>
                    <a:p>
                      <a:r>
                        <a:rPr lang="en-US" dirty="0" smtClean="0"/>
                        <a:t>sets an eventual result of the coroutine. “return &lt;</a:t>
                      </a:r>
                      <a:r>
                        <a:rPr lang="en-US" dirty="0" err="1" smtClean="0"/>
                        <a:t>expr</a:t>
                      </a:r>
                      <a:r>
                        <a:rPr lang="en-US" dirty="0" smtClean="0"/>
                        <a:t>&gt;;” or “return;” </a:t>
                      </a:r>
                      <a:endParaRPr lang="en-US" dirty="0"/>
                    </a:p>
                  </a:txBody>
                  <a:tcPr/>
                </a:tc>
              </a:tr>
              <a:tr h="370840">
                <a:tc>
                  <a:txBody>
                    <a:bodyPr/>
                    <a:lstStyle/>
                    <a:p>
                      <a:r>
                        <a:rPr lang="en-US" dirty="0" err="1" smtClean="0"/>
                        <a:t>p.set_exception</a:t>
                      </a:r>
                      <a:r>
                        <a:rPr lang="en-US" dirty="0" smtClean="0"/>
                        <a:t>(</a:t>
                      </a:r>
                      <a:r>
                        <a:rPr lang="en-US" dirty="0" err="1" smtClean="0"/>
                        <a:t>eptr</a:t>
                      </a:r>
                      <a:r>
                        <a:rPr lang="en-US" dirty="0" smtClean="0"/>
                        <a:t>)</a:t>
                      </a:r>
                      <a:endParaRPr lang="en-US" dirty="0"/>
                    </a:p>
                  </a:txBody>
                  <a:tcPr/>
                </a:tc>
                <a:tc>
                  <a:txBody>
                    <a:bodyPr/>
                    <a:lstStyle/>
                    <a:p>
                      <a:endParaRPr lang="en-US"/>
                    </a:p>
                  </a:txBody>
                  <a:tcPr/>
                </a:tc>
                <a:tc>
                  <a:txBody>
                    <a:bodyPr/>
                    <a:lstStyle/>
                    <a:p>
                      <a:r>
                        <a:rPr lang="en-US" dirty="0" smtClean="0"/>
                        <a:t>Unhandled exception will</a:t>
                      </a:r>
                      <a:r>
                        <a:rPr lang="en-US" baseline="0" dirty="0" smtClean="0"/>
                        <a:t> be forwarded to </a:t>
                      </a:r>
                      <a:r>
                        <a:rPr lang="en-US" baseline="0" dirty="0" err="1" smtClean="0"/>
                        <a:t>p.set_exception</a:t>
                      </a:r>
                      <a:r>
                        <a:rPr lang="en-US" baseline="0" dirty="0" smtClean="0"/>
                        <a:t>.</a:t>
                      </a:r>
                    </a:p>
                    <a:p>
                      <a:r>
                        <a:rPr lang="en-US" baseline="0" dirty="0" smtClean="0"/>
                        <a:t>If not present exceptions will propagate out of the coroutine even to callers that resumed the coroutine</a:t>
                      </a:r>
                      <a:endParaRPr lang="en-US" dirty="0"/>
                    </a:p>
                  </a:txBody>
                  <a:tcPr/>
                </a:tc>
              </a:tr>
              <a:tr h="370840">
                <a:tc>
                  <a:txBody>
                    <a:bodyPr/>
                    <a:lstStyle/>
                    <a:p>
                      <a:r>
                        <a:rPr lang="en-US" dirty="0" err="1" smtClean="0"/>
                        <a:t>p.cancellation_requested</a:t>
                      </a:r>
                      <a:r>
                        <a:rPr lang="en-US" dirty="0" smtClean="0"/>
                        <a:t>()</a:t>
                      </a:r>
                      <a:endParaRPr lang="en-US" dirty="0"/>
                    </a:p>
                  </a:txBody>
                  <a:tcPr/>
                </a:tc>
                <a:tc>
                  <a:txBody>
                    <a:bodyPr/>
                    <a:lstStyle/>
                    <a:p>
                      <a:r>
                        <a:rPr lang="en-US" dirty="0" smtClean="0"/>
                        <a:t>bool</a:t>
                      </a:r>
                      <a:endParaRPr lang="en-US" dirty="0"/>
                    </a:p>
                  </a:txBody>
                  <a:tcPr/>
                </a:tc>
                <a:tc>
                  <a:txBody>
                    <a:bodyPr/>
                    <a:lstStyle/>
                    <a:p>
                      <a:r>
                        <a:rPr lang="en-US" dirty="0" smtClean="0"/>
                        <a:t>If</a:t>
                      </a:r>
                      <a:r>
                        <a:rPr lang="en-US" baseline="0" dirty="0" smtClean="0"/>
                        <a:t> present, await will have if (</a:t>
                      </a:r>
                      <a:r>
                        <a:rPr lang="en-US" baseline="0" dirty="0" err="1" smtClean="0"/>
                        <a:t>cancellation_requested</a:t>
                      </a:r>
                      <a:r>
                        <a:rPr lang="en-US" baseline="0" dirty="0" smtClean="0"/>
                        <a:t>) goto &lt;end&gt; check </a:t>
                      </a:r>
                      <a:endParaRPr lang="en-US" dirty="0"/>
                    </a:p>
                  </a:txBody>
                  <a:tcPr/>
                </a:tc>
              </a:tr>
            </a:tbl>
          </a:graphicData>
        </a:graphic>
      </p:graphicFrame>
    </p:spTree>
    <p:extLst>
      <p:ext uri="{BB962C8B-B14F-4D97-AF65-F5344CB8AC3E}">
        <p14:creationId xmlns:p14="http://schemas.microsoft.com/office/powerpoint/2010/main" val="3014888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0" y="0"/>
            <a:ext cx="5144840" cy="914400"/>
          </a:xfrm>
        </p:spPr>
        <p:txBody>
          <a:bodyPr anchor="ctr">
            <a:normAutofit fontScale="90000"/>
          </a:bodyPr>
          <a:lstStyle/>
          <a:p>
            <a:pPr algn="ctr"/>
            <a:r>
              <a:rPr lang="en-US" sz="6000" dirty="0" smtClean="0">
                <a:latin typeface="Times New Roman" panose="02020603050405020304" pitchFamily="18" charset="0"/>
                <a:cs typeface="Times New Roman" panose="02020603050405020304" pitchFamily="18" charset="0"/>
              </a:rPr>
              <a:t>N4134: 2 </a:t>
            </a:r>
            <a:r>
              <a:rPr lang="en-US" sz="6000" dirty="0">
                <a:latin typeface="Times New Roman" panose="02020603050405020304" pitchFamily="18" charset="0"/>
                <a:cs typeface="Times New Roman" panose="02020603050405020304" pitchFamily="18" charset="0"/>
              </a:rPr>
              <a:t>x 2 x 2</a:t>
            </a:r>
          </a:p>
        </p:txBody>
      </p:sp>
      <p:sp>
        <p:nvSpPr>
          <p:cNvPr id="3" name="Content Placeholder 2"/>
          <p:cNvSpPr>
            <a:spLocks noGrp="1"/>
          </p:cNvSpPr>
          <p:nvPr>
            <p:ph sz="half" idx="1"/>
          </p:nvPr>
        </p:nvSpPr>
        <p:spPr>
          <a:xfrm>
            <a:off x="1599198" y="962511"/>
            <a:ext cx="6160168" cy="5122794"/>
          </a:xfrm>
        </p:spPr>
        <p:txBody>
          <a:bodyPr>
            <a:noAutofit/>
          </a:bodyPr>
          <a:lstStyle/>
          <a:p>
            <a:r>
              <a:rPr lang="en-US" sz="3600" dirty="0"/>
              <a:t>Two new keywords</a:t>
            </a:r>
          </a:p>
          <a:p>
            <a:pPr lvl="1"/>
            <a:r>
              <a:rPr lang="en-US" sz="3600" b="1" dirty="0"/>
              <a:t>await</a:t>
            </a:r>
          </a:p>
          <a:p>
            <a:pPr lvl="1"/>
            <a:r>
              <a:rPr lang="en-US" sz="3600" b="1" dirty="0"/>
              <a:t>yield</a:t>
            </a:r>
          </a:p>
          <a:p>
            <a:r>
              <a:rPr lang="en-US" sz="3600" dirty="0"/>
              <a:t>Two new concepts</a:t>
            </a:r>
          </a:p>
          <a:p>
            <a:pPr lvl="1"/>
            <a:r>
              <a:rPr lang="en-US" sz="3600" dirty="0"/>
              <a:t>Awaitable</a:t>
            </a:r>
          </a:p>
          <a:p>
            <a:pPr lvl="1"/>
            <a:r>
              <a:rPr lang="en-US" sz="3600" dirty="0"/>
              <a:t>Coroutine Promise</a:t>
            </a:r>
          </a:p>
          <a:p>
            <a:r>
              <a:rPr lang="en-US" sz="4000" dirty="0"/>
              <a:t>Two new types</a:t>
            </a:r>
          </a:p>
          <a:p>
            <a:pPr lvl="1"/>
            <a:r>
              <a:rPr lang="en-US" sz="3200" dirty="0" err="1" smtClean="0"/>
              <a:t>coroutine_handle</a:t>
            </a:r>
            <a:endParaRPr lang="en-US" sz="3200" dirty="0"/>
          </a:p>
          <a:p>
            <a:pPr lvl="1"/>
            <a:r>
              <a:rPr lang="en-US" sz="3200" dirty="0" err="1" smtClean="0"/>
              <a:t>coroutine_traits</a:t>
            </a:r>
            <a:endParaRPr lang="en-US" sz="3200" dirty="0"/>
          </a:p>
        </p:txBody>
      </p:sp>
      <p:sp>
        <p:nvSpPr>
          <p:cNvPr id="6" name="Date Placeholder 5"/>
          <p:cNvSpPr>
            <a:spLocks noGrp="1"/>
          </p:cNvSpPr>
          <p:nvPr>
            <p:ph type="dt" sz="half" idx="10"/>
          </p:nvPr>
        </p:nvSpPr>
        <p:spPr/>
        <p:txBody>
          <a:bodyPr/>
          <a:lstStyle/>
          <a:p>
            <a:fld id="{D6BA93B7-99AF-45F2-83CD-532A8EFAC2CF}" type="datetime1">
              <a:rPr lang="en-US" smtClean="0"/>
              <a:t>11/13/2014</a:t>
            </a:fld>
            <a:endParaRPr lang="en-US"/>
          </a:p>
        </p:txBody>
      </p:sp>
      <p:sp>
        <p:nvSpPr>
          <p:cNvPr id="4" name="Footer Placeholder 3"/>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54</a:t>
            </a:fld>
            <a:endParaRPr lang="en-US"/>
          </a:p>
        </p:txBody>
      </p:sp>
      <p:cxnSp>
        <p:nvCxnSpPr>
          <p:cNvPr id="8" name="Straight Connector 7"/>
          <p:cNvCxnSpPr/>
          <p:nvPr/>
        </p:nvCxnSpPr>
        <p:spPr>
          <a:xfrm>
            <a:off x="2346784" y="2040222"/>
            <a:ext cx="1088823"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346784" y="3758025"/>
            <a:ext cx="1855228" cy="4406"/>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382351" y="5539257"/>
            <a:ext cx="2945483" cy="2466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46784" y="4334150"/>
            <a:ext cx="3499033" cy="14096"/>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382351" y="6030812"/>
            <a:ext cx="2681205" cy="2264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273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But, what about exceptions?</a:t>
            </a:r>
            <a:endParaRPr lang="en-US" sz="3600" dirty="0"/>
          </a:p>
        </p:txBody>
      </p:sp>
      <p:sp>
        <p:nvSpPr>
          <p:cNvPr id="36" name="Content Placeholder 35"/>
          <p:cNvSpPr>
            <a:spLocks noGrp="1"/>
          </p:cNvSpPr>
          <p:nvPr>
            <p:ph idx="1"/>
          </p:nvPr>
        </p:nvSpPr>
        <p:spPr/>
        <p:txBody>
          <a:bodyPr/>
          <a:lstStyle/>
          <a:p>
            <a:r>
              <a:rPr lang="en-US" dirty="0" smtClean="0"/>
              <a:t>Yes, awaitable for Read is not (yet) as efficient than the hand-rolled state machine, due to exception throwing</a:t>
            </a:r>
          </a:p>
          <a:p>
            <a:r>
              <a:rPr lang="en-US" dirty="0" smtClean="0"/>
              <a:t>No, it does not have to be this way</a:t>
            </a:r>
          </a:p>
          <a:p>
            <a:r>
              <a:rPr lang="en-US" dirty="0" smtClean="0"/>
              <a:t>The answer is in a few slides</a:t>
            </a:r>
          </a:p>
          <a:p>
            <a:endParaRPr lang="en-US" dirty="0"/>
          </a:p>
        </p:txBody>
      </p:sp>
      <p:sp>
        <p:nvSpPr>
          <p:cNvPr id="33" name="Date Placeholder 32"/>
          <p:cNvSpPr>
            <a:spLocks noGrp="1"/>
          </p:cNvSpPr>
          <p:nvPr>
            <p:ph type="dt" sz="half" idx="10"/>
          </p:nvPr>
        </p:nvSpPr>
        <p:spPr/>
        <p:txBody>
          <a:bodyPr/>
          <a:lstStyle/>
          <a:p>
            <a:fld id="{E5F901CD-8C84-4109-8DB1-F9907B5C516F}" type="datetime1">
              <a:rPr lang="en-US" smtClean="0"/>
              <a:t>11/13/2014</a:t>
            </a:fld>
            <a:endParaRPr lang="en-US"/>
          </a:p>
        </p:txBody>
      </p:sp>
      <p:sp>
        <p:nvSpPr>
          <p:cNvPr id="34" name="Footer Placeholder 33"/>
          <p:cNvSpPr>
            <a:spLocks noGrp="1"/>
          </p:cNvSpPr>
          <p:nvPr>
            <p:ph type="ftr" sz="quarter" idx="11"/>
          </p:nvPr>
        </p:nvSpPr>
        <p:spPr/>
        <p:txBody>
          <a:bodyPr/>
          <a:lstStyle/>
          <a:p>
            <a:r>
              <a:rPr lang="en-US" smtClean="0"/>
              <a:t>Urbana 2014 • N4134 await 2.0 (short deck)</a:t>
            </a:r>
            <a:endParaRPr lang="en-US"/>
          </a:p>
        </p:txBody>
      </p:sp>
      <p:sp>
        <p:nvSpPr>
          <p:cNvPr id="35" name="Slide Number Placeholder 34"/>
          <p:cNvSpPr>
            <a:spLocks noGrp="1"/>
          </p:cNvSpPr>
          <p:nvPr>
            <p:ph type="sldNum" sz="quarter" idx="12"/>
          </p:nvPr>
        </p:nvSpPr>
        <p:spPr/>
        <p:txBody>
          <a:bodyPr/>
          <a:lstStyle/>
          <a:p>
            <a:fld id="{0B32B47A-AB8C-4425-BBE2-2EEFC41D3BFC}" type="slidenum">
              <a:rPr lang="en-US" smtClean="0"/>
              <a:t>55</a:t>
            </a:fld>
            <a:endParaRPr lang="en-US"/>
          </a:p>
        </p:txBody>
      </p:sp>
    </p:spTree>
    <p:extLst>
      <p:ext uri="{BB962C8B-B14F-4D97-AF65-F5344CB8AC3E}">
        <p14:creationId xmlns:p14="http://schemas.microsoft.com/office/powerpoint/2010/main" val="384039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48449D-E6D9-49E1-BA67-0576461243D7}"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56</a:t>
            </a:fld>
            <a:endParaRPr lang="en-US"/>
          </a:p>
        </p:txBody>
      </p:sp>
      <p:sp>
        <p:nvSpPr>
          <p:cNvPr id="8" name="TextBox 7"/>
          <p:cNvSpPr txBox="1"/>
          <p:nvPr/>
        </p:nvSpPr>
        <p:spPr>
          <a:xfrm>
            <a:off x="2367926" y="2167075"/>
            <a:ext cx="5200980" cy="1200329"/>
          </a:xfrm>
          <a:prstGeom prst="rect">
            <a:avLst/>
          </a:prstGeom>
          <a:noFill/>
        </p:spPr>
        <p:txBody>
          <a:bodyPr wrap="square" rtlCol="0">
            <a:spAutoFit/>
          </a:bodyPr>
          <a:lstStyle/>
          <a:p>
            <a:r>
              <a:rPr lang="en-US" sz="7200" dirty="0" smtClean="0"/>
              <a:t>Intermission</a:t>
            </a:r>
            <a:endParaRPr lang="en-US" sz="7200" dirty="0"/>
          </a:p>
        </p:txBody>
      </p:sp>
      <p:sp>
        <p:nvSpPr>
          <p:cNvPr id="10" name="Rectangle 9"/>
          <p:cNvSpPr/>
          <p:nvPr/>
        </p:nvSpPr>
        <p:spPr>
          <a:xfrm>
            <a:off x="1044618" y="3873179"/>
            <a:ext cx="6612775" cy="946413"/>
          </a:xfrm>
          <a:prstGeom prst="rect">
            <a:avLst/>
          </a:prstGeom>
        </p:spPr>
        <p:txBody>
          <a:bodyPr wrap="square">
            <a:spAutoFit/>
          </a:bodyPr>
          <a:lstStyle/>
          <a:p>
            <a:pPr marL="257175" algn="r"/>
            <a:r>
              <a:rPr lang="en-US" sz="2100" i="1" dirty="0">
                <a:solidFill>
                  <a:srgbClr val="000000"/>
                </a:solidFill>
                <a:latin typeface="Calibri" panose="020F0502020204030204" pitchFamily="34" charset="0"/>
              </a:rPr>
              <a:t>STL looks like the machine language macro library of </a:t>
            </a:r>
          </a:p>
          <a:p>
            <a:pPr marL="257175" algn="r"/>
            <a:r>
              <a:rPr lang="en-US" sz="2100" i="1" dirty="0">
                <a:solidFill>
                  <a:srgbClr val="000000"/>
                </a:solidFill>
                <a:latin typeface="Calibri" panose="020F0502020204030204" pitchFamily="34" charset="0"/>
              </a:rPr>
              <a:t>an anally retentive assembly language programmer</a:t>
            </a:r>
          </a:p>
          <a:p>
            <a:pPr marL="257175" algn="r"/>
            <a:r>
              <a:rPr lang="en-US" sz="1350" dirty="0">
                <a:solidFill>
                  <a:srgbClr val="000000"/>
                </a:solidFill>
                <a:latin typeface="Calibri" panose="020F0502020204030204" pitchFamily="34" charset="0"/>
              </a:rPr>
              <a:t>Pamela Seymour, Leiden University</a:t>
            </a:r>
            <a:endParaRPr lang="en-US" sz="21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166710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05F1E-167A-44A0-B1E6-952F588EF3F5}"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57</a:t>
            </a:fld>
            <a:endParaRPr lang="en-US"/>
          </a:p>
        </p:txBody>
      </p:sp>
      <p:sp>
        <p:nvSpPr>
          <p:cNvPr id="8" name="TextBox 7"/>
          <p:cNvSpPr txBox="1"/>
          <p:nvPr/>
        </p:nvSpPr>
        <p:spPr>
          <a:xfrm>
            <a:off x="764674" y="577516"/>
            <a:ext cx="7427494" cy="5355312"/>
          </a:xfrm>
          <a:prstGeom prst="rect">
            <a:avLst/>
          </a:prstGeom>
          <a:noFill/>
        </p:spPr>
        <p:txBody>
          <a:bodyPr wrap="square" rtlCol="0">
            <a:spAutoFit/>
          </a:bodyPr>
          <a:lstStyle/>
          <a:p>
            <a:r>
              <a:rPr lang="en-US" dirty="0" smtClean="0"/>
              <a:t>After the first three intro slides, I will do detailed walkthrough comparing handwritten async state-machine for the tcp_reader example and comparing with coroutine based solution.</a:t>
            </a:r>
          </a:p>
          <a:p>
            <a:endParaRPr lang="en-US" dirty="0"/>
          </a:p>
          <a:p>
            <a:r>
              <a:rPr lang="en-US" dirty="0" smtClean="0"/>
              <a:t>I am going to shock people that N4134 is a negative-overhead abstraction. It beats in </a:t>
            </a:r>
            <a:r>
              <a:rPr lang="en-US" dirty="0" err="1" smtClean="0"/>
              <a:t>perf</a:t>
            </a:r>
            <a:r>
              <a:rPr lang="en-US" dirty="0" smtClean="0"/>
              <a:t>, code size, memory footprint and number of heap allocations what people traditionally do writing high quality async software with hand-written state machines, because they cannot afford that kind of efficient micro-management for every async I/O.</a:t>
            </a:r>
          </a:p>
          <a:p>
            <a:endParaRPr lang="en-US" dirty="0"/>
          </a:p>
          <a:p>
            <a:r>
              <a:rPr lang="en-US" dirty="0" smtClean="0"/>
              <a:t>Then, I </a:t>
            </a:r>
            <a:r>
              <a:rPr lang="en-US" dirty="0" err="1" smtClean="0"/>
              <a:t>segway</a:t>
            </a:r>
            <a:r>
              <a:rPr lang="en-US" dirty="0" smtClean="0"/>
              <a:t> into generators, since I need them to introduce async streams. A foundation of future async STL </a:t>
            </a:r>
            <a:r>
              <a:rPr lang="en-US" dirty="0" smtClean="0">
                <a:sym typeface="Wingdings" panose="05000000000000000000" pitchFamily="2" charset="2"/>
              </a:rPr>
              <a:t>, I might not say it aloud, but, it is implied. </a:t>
            </a:r>
          </a:p>
          <a:p>
            <a:r>
              <a:rPr lang="en-US" dirty="0" smtClean="0">
                <a:sym typeface="Wingdings" panose="05000000000000000000" pitchFamily="2" charset="2"/>
              </a:rPr>
              <a:t>STL = algorithms x iterators x containers</a:t>
            </a:r>
          </a:p>
          <a:p>
            <a:r>
              <a:rPr lang="en-US" dirty="0" smtClean="0">
                <a:sym typeface="Wingdings" panose="05000000000000000000" pitchFamily="2" charset="2"/>
              </a:rPr>
              <a:t>ASTL = algorithms (resumable functions) x async streams</a:t>
            </a:r>
            <a:endParaRPr lang="en-US" dirty="0">
              <a:sym typeface="Wingdings" panose="05000000000000000000" pitchFamily="2" charset="2"/>
            </a:endParaRPr>
          </a:p>
          <a:p>
            <a:endParaRPr lang="en-US" dirty="0"/>
          </a:p>
          <a:p>
            <a:r>
              <a:rPr lang="en-US" dirty="0" smtClean="0"/>
              <a:t>I also prepared a little bit of theory slides to show that proposal is “small”. and concepts introduced are strictly </a:t>
            </a:r>
            <a:r>
              <a:rPr lang="en-US" b="1" dirty="0" smtClean="0"/>
              <a:t>minimal</a:t>
            </a:r>
            <a:r>
              <a:rPr lang="en-US" dirty="0" smtClean="0"/>
              <a:t> (Concept of Awaitable and Concept of the Coroutine Promise) and also </a:t>
            </a:r>
            <a:r>
              <a:rPr lang="en-US" b="1" dirty="0" smtClean="0"/>
              <a:t>complete</a:t>
            </a:r>
            <a:r>
              <a:rPr lang="en-US" dirty="0" smtClean="0"/>
              <a:t> (N4134 dimensions slide).</a:t>
            </a:r>
          </a:p>
        </p:txBody>
      </p:sp>
    </p:spTree>
    <p:extLst>
      <p:ext uri="{BB962C8B-B14F-4D97-AF65-F5344CB8AC3E}">
        <p14:creationId xmlns:p14="http://schemas.microsoft.com/office/powerpoint/2010/main" val="1645907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0"/>
            <a:ext cx="8689474" cy="550779"/>
          </a:xfrm>
        </p:spPr>
        <p:txBody>
          <a:bodyPr>
            <a:normAutofit fontScale="90000"/>
          </a:bodyPr>
          <a:lstStyle/>
          <a:p>
            <a:pPr algn="ctr"/>
            <a:r>
              <a:rPr lang="en-US" dirty="0" smtClean="0"/>
              <a:t>Async state machine</a:t>
            </a:r>
            <a:endParaRPr lang="en-US" dirty="0"/>
          </a:p>
        </p:txBody>
      </p:sp>
      <p:sp>
        <p:nvSpPr>
          <p:cNvPr id="4" name="Date Placeholder 3"/>
          <p:cNvSpPr>
            <a:spLocks noGrp="1"/>
          </p:cNvSpPr>
          <p:nvPr>
            <p:ph type="dt" sz="half" idx="10"/>
          </p:nvPr>
        </p:nvSpPr>
        <p:spPr/>
        <p:txBody>
          <a:bodyPr/>
          <a:lstStyle/>
          <a:p>
            <a:fld id="{6D8CB55F-8CC4-4E76-AEDE-1119F26AD42F}"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58</a:t>
            </a:fld>
            <a:endParaRPr lang="en-US"/>
          </a:p>
        </p:txBody>
      </p:sp>
      <p:sp>
        <p:nvSpPr>
          <p:cNvPr id="8" name="Rectangle 7"/>
          <p:cNvSpPr/>
          <p:nvPr/>
        </p:nvSpPr>
        <p:spPr>
          <a:xfrm>
            <a:off x="518694" y="880612"/>
            <a:ext cx="8416758"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tcp_reader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Tcp::Connection conn;</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 = 0;</a:t>
            </a:r>
          </a:p>
          <a:p>
            <a:r>
              <a:rPr lang="en-US" dirty="0" smtClean="0">
                <a:solidFill>
                  <a:srgbClr val="000000"/>
                </a:solidFill>
                <a:highlight>
                  <a:srgbClr val="FFFFFF"/>
                </a:highlight>
                <a:latin typeface="Consolas" panose="020B0609020204030204" pitchFamily="49" charset="0"/>
              </a:rPr>
              <a:t>    promise&lt;</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done;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tcp_reader(</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 total(total)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future&lt;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 start(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Tcp::Connection </a:t>
            </a:r>
            <a:r>
              <a:rPr lang="en-US" dirty="0" err="1">
                <a:solidFill>
                  <a:srgbClr val="000000"/>
                </a:solidFill>
                <a:highlight>
                  <a:srgbClr val="FFFFFF"/>
                </a:highlight>
                <a:latin typeface="Consolas" panose="020B0609020204030204" pitchFamily="49" charset="0"/>
              </a:rPr>
              <a:t>newCon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p>
        </p:txBody>
      </p:sp>
      <p:sp>
        <p:nvSpPr>
          <p:cNvPr id="9" name="Rectangle 8"/>
          <p:cNvSpPr/>
          <p:nvPr/>
        </p:nvSpPr>
        <p:spPr>
          <a:xfrm>
            <a:off x="571499" y="5578430"/>
            <a:ext cx="8155405"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 </a:t>
            </a:r>
            <a:r>
              <a:rPr lang="en-US" dirty="0" smtClean="0">
                <a:solidFill>
                  <a:srgbClr val="000000"/>
                </a:solidFill>
                <a:highlight>
                  <a:srgbClr val="FFFFFF"/>
                </a:highlight>
                <a:latin typeface="Consolas" panose="020B0609020204030204" pitchFamily="49" charset="0"/>
              </a:rPr>
              <a:t>{ tcp_reader</a:t>
            </a:r>
            <a:r>
              <a:rPr lang="en-US" dirty="0">
                <a:solidFill>
                  <a:srgbClr val="000000"/>
                </a:solidFill>
                <a:highlight>
                  <a:srgbClr val="FFFFFF"/>
                </a:highlight>
                <a:latin typeface="Consolas" panose="020B0609020204030204" pitchFamily="49" charset="0"/>
              </a:rPr>
              <a:t>::start(1000 * 1000 * 1000</a:t>
            </a:r>
            <a:r>
              <a:rPr lang="en-US" dirty="0" smtClean="0">
                <a:solidFill>
                  <a:srgbClr val="000000"/>
                </a:solidFill>
                <a:highlight>
                  <a:srgbClr val="FFFFFF"/>
                </a:highlight>
                <a:latin typeface="Consolas" panose="020B0609020204030204" pitchFamily="49" charset="0"/>
              </a:rPr>
              <a:t>).get(); }</a:t>
            </a:r>
            <a:endParaRPr lang="en-US" dirty="0">
              <a:solidFill>
                <a:srgbClr val="000000"/>
              </a:solidFill>
              <a:highlight>
                <a:srgbClr val="FFFFFF"/>
              </a:highlight>
              <a:latin typeface="Consolas" panose="020B0609020204030204" pitchFamily="49" charset="0"/>
            </a:endParaRPr>
          </a:p>
        </p:txBody>
      </p:sp>
      <p:sp>
        <p:nvSpPr>
          <p:cNvPr id="10" name="Oval 9"/>
          <p:cNvSpPr/>
          <p:nvPr/>
        </p:nvSpPr>
        <p:spPr>
          <a:xfrm>
            <a:off x="4844715" y="959368"/>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7293810" y="2842582"/>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Failed</a:t>
            </a:r>
            <a:endParaRPr lang="en-US" sz="1600" dirty="0"/>
          </a:p>
        </p:txBody>
      </p:sp>
      <p:sp>
        <p:nvSpPr>
          <p:cNvPr id="12" name="Rounded Rectangle 11"/>
          <p:cNvSpPr/>
          <p:nvPr/>
        </p:nvSpPr>
        <p:spPr>
          <a:xfrm>
            <a:off x="5389150" y="880612"/>
            <a:ext cx="1156034"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Connecting</a:t>
            </a:r>
            <a:endParaRPr lang="en-US" sz="1600" dirty="0"/>
          </a:p>
        </p:txBody>
      </p:sp>
      <p:sp>
        <p:nvSpPr>
          <p:cNvPr id="13" name="Rounded Rectangle 12"/>
          <p:cNvSpPr/>
          <p:nvPr/>
        </p:nvSpPr>
        <p:spPr>
          <a:xfrm>
            <a:off x="6374397" y="2235684"/>
            <a:ext cx="1234908"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Completed</a:t>
            </a:r>
            <a:endParaRPr lang="en-US" sz="1600" dirty="0"/>
          </a:p>
        </p:txBody>
      </p:sp>
      <p:sp>
        <p:nvSpPr>
          <p:cNvPr id="14" name="Rounded Rectangle 13"/>
          <p:cNvSpPr/>
          <p:nvPr/>
        </p:nvSpPr>
        <p:spPr>
          <a:xfrm>
            <a:off x="6949075" y="880611"/>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Reading</a:t>
            </a:r>
            <a:endParaRPr lang="en-US" sz="1600" dirty="0"/>
          </a:p>
        </p:txBody>
      </p:sp>
      <p:cxnSp>
        <p:nvCxnSpPr>
          <p:cNvPr id="16" name="Straight Arrow Connector 15"/>
          <p:cNvCxnSpPr>
            <a:stCxn id="10" idx="6"/>
            <a:endCxn id="12" idx="1"/>
          </p:cNvCxnSpPr>
          <p:nvPr/>
        </p:nvCxnSpPr>
        <p:spPr>
          <a:xfrm flipV="1">
            <a:off x="5026526" y="1043707"/>
            <a:ext cx="362624" cy="6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flipV="1">
            <a:off x="6545184" y="1043706"/>
            <a:ext cx="4038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4" idx="0"/>
            <a:endCxn id="14" idx="3"/>
          </p:cNvCxnSpPr>
          <p:nvPr/>
        </p:nvCxnSpPr>
        <p:spPr>
          <a:xfrm rot="16200000" flipH="1">
            <a:off x="7701717" y="684095"/>
            <a:ext cx="163095" cy="556126"/>
          </a:xfrm>
          <a:prstGeom prst="curvedConnector4">
            <a:avLst>
              <a:gd name="adj1" fmla="val -140164"/>
              <a:gd name="adj2" fmla="val 1411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373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44437" y="1087694"/>
            <a:ext cx="6612775" cy="946413"/>
          </a:xfrm>
          <a:prstGeom prst="rect">
            <a:avLst/>
          </a:prstGeom>
        </p:spPr>
        <p:txBody>
          <a:bodyPr wrap="square">
            <a:spAutoFit/>
          </a:bodyPr>
          <a:lstStyle/>
          <a:p>
            <a:pPr marL="257175" algn="r"/>
            <a:r>
              <a:rPr lang="en-US" sz="2100" i="1" dirty="0">
                <a:solidFill>
                  <a:srgbClr val="000000"/>
                </a:solidFill>
                <a:latin typeface="Calibri" panose="020F0502020204030204" pitchFamily="34" charset="0"/>
              </a:rPr>
              <a:t>STL looks like the machine language macro library of </a:t>
            </a:r>
          </a:p>
          <a:p>
            <a:pPr marL="257175" algn="r"/>
            <a:r>
              <a:rPr lang="en-US" sz="2100" i="1" dirty="0">
                <a:solidFill>
                  <a:srgbClr val="000000"/>
                </a:solidFill>
                <a:latin typeface="Calibri" panose="020F0502020204030204" pitchFamily="34" charset="0"/>
              </a:rPr>
              <a:t>an anally retentive assembly language programmer</a:t>
            </a:r>
          </a:p>
          <a:p>
            <a:pPr marL="257175" algn="r"/>
            <a:r>
              <a:rPr lang="en-US" sz="1350" dirty="0">
                <a:solidFill>
                  <a:srgbClr val="000000"/>
                </a:solidFill>
                <a:latin typeface="Calibri" panose="020F0502020204030204" pitchFamily="34" charset="0"/>
              </a:rPr>
              <a:t>Pamela Seymour, Leiden University</a:t>
            </a:r>
            <a:endParaRPr lang="en-US" sz="2100" dirty="0">
              <a:solidFill>
                <a:srgbClr val="000000"/>
              </a:solidFill>
              <a:latin typeface="Calibri" panose="020F0502020204030204" pitchFamily="34" charset="0"/>
            </a:endParaRPr>
          </a:p>
        </p:txBody>
      </p:sp>
      <p:sp>
        <p:nvSpPr>
          <p:cNvPr id="5" name="Rectangle 4"/>
          <p:cNvSpPr/>
          <p:nvPr/>
        </p:nvSpPr>
        <p:spPr>
          <a:xfrm>
            <a:off x="2265220" y="2047782"/>
            <a:ext cx="6591992" cy="854080"/>
          </a:xfrm>
          <a:prstGeom prst="rect">
            <a:avLst/>
          </a:prstGeom>
        </p:spPr>
        <p:txBody>
          <a:bodyPr wrap="square">
            <a:spAutoFit/>
          </a:bodyPr>
          <a:lstStyle/>
          <a:p>
            <a:pPr marL="257175" algn="r"/>
            <a:r>
              <a:rPr lang="en-US" i="1" dirty="0">
                <a:solidFill>
                  <a:srgbClr val="000000"/>
                </a:solidFill>
                <a:latin typeface="Calibri" panose="020F0502020204030204" pitchFamily="34" charset="0"/>
              </a:rPr>
              <a:t>Every [STL] component is as abstract as theoretically possible and as efficient as its hand-coded, non-abstract version in C</a:t>
            </a:r>
          </a:p>
          <a:p>
            <a:pPr marL="257175" algn="r"/>
            <a:r>
              <a:rPr lang="en-US" sz="1350" dirty="0">
                <a:solidFill>
                  <a:srgbClr val="000000"/>
                </a:solidFill>
                <a:latin typeface="Calibri" panose="020F0502020204030204" pitchFamily="34" charset="0"/>
              </a:rPr>
              <a:t>Alexander Stepanov</a:t>
            </a:r>
          </a:p>
        </p:txBody>
      </p:sp>
      <p:sp>
        <p:nvSpPr>
          <p:cNvPr id="7" name="Title 6"/>
          <p:cNvSpPr>
            <a:spLocks noGrp="1"/>
          </p:cNvSpPr>
          <p:nvPr>
            <p:ph type="ctrTitle"/>
          </p:nvPr>
        </p:nvSpPr>
        <p:spPr>
          <a:xfrm>
            <a:off x="1188720" y="2206099"/>
            <a:ext cx="6858000" cy="1790700"/>
          </a:xfrm>
        </p:spPr>
        <p:txBody>
          <a:bodyPr/>
          <a:lstStyle/>
          <a:p>
            <a:r>
              <a:rPr lang="en-US" dirty="0" smtClean="0"/>
              <a:t>N4134</a:t>
            </a:r>
            <a:endParaRPr lang="en-US" dirty="0"/>
          </a:p>
        </p:txBody>
      </p:sp>
      <p:sp>
        <p:nvSpPr>
          <p:cNvPr id="8" name="Subtitle 7"/>
          <p:cNvSpPr>
            <a:spLocks noGrp="1"/>
          </p:cNvSpPr>
          <p:nvPr>
            <p:ph type="subTitle" idx="1"/>
          </p:nvPr>
        </p:nvSpPr>
        <p:spPr>
          <a:xfrm>
            <a:off x="1188720" y="4065855"/>
            <a:ext cx="6858000" cy="1241822"/>
          </a:xfrm>
        </p:spPr>
        <p:txBody>
          <a:bodyPr/>
          <a:lstStyle/>
          <a:p>
            <a:r>
              <a:rPr lang="en-US" dirty="0" smtClean="0"/>
              <a:t>Resumable Functions v2.</a:t>
            </a:r>
            <a:endParaRPr lang="en-US" dirty="0"/>
          </a:p>
        </p:txBody>
      </p:sp>
      <p:sp>
        <p:nvSpPr>
          <p:cNvPr id="2" name="Date Placeholder 1"/>
          <p:cNvSpPr>
            <a:spLocks noGrp="1"/>
          </p:cNvSpPr>
          <p:nvPr>
            <p:ph type="dt" sz="half" idx="10"/>
          </p:nvPr>
        </p:nvSpPr>
        <p:spPr/>
        <p:txBody>
          <a:bodyPr/>
          <a:lstStyle/>
          <a:p>
            <a:fld id="{EC2D89B6-5C0E-4C23-A8F1-D29D793F0FEE}" type="datetime1">
              <a:rPr lang="en-US" smtClean="0"/>
              <a:t>11/13/2014</a:t>
            </a:fld>
            <a:endParaRPr lang="en-US"/>
          </a:p>
        </p:txBody>
      </p:sp>
      <p:sp>
        <p:nvSpPr>
          <p:cNvPr id="3" name="Footer Placeholder 2"/>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59</a:t>
            </a:fld>
            <a:endParaRPr lang="en-US"/>
          </a:p>
        </p:txBody>
      </p:sp>
    </p:spTree>
    <p:extLst>
      <p:ext uri="{BB962C8B-B14F-4D97-AF65-F5344CB8AC3E}">
        <p14:creationId xmlns:p14="http://schemas.microsoft.com/office/powerpoint/2010/main" val="361561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 How to come up with generic zero-overhead abstractions?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Alex Stepanov:</a:t>
            </a:r>
          </a:p>
          <a:p>
            <a:pPr marL="514350" indent="-514350">
              <a:buAutoNum type="arabicPeriod"/>
            </a:pPr>
            <a:r>
              <a:rPr lang="en-US" dirty="0" smtClean="0"/>
              <a:t>Start with the best known solution solving an important problem on a particular hardware.</a:t>
            </a:r>
          </a:p>
          <a:p>
            <a:pPr marL="514350" indent="-514350">
              <a:buAutoNum type="arabicPeriod"/>
            </a:pPr>
            <a:r>
              <a:rPr lang="en-US" dirty="0" smtClean="0"/>
              <a:t>Think of an abstraction that can capture the pattern of that solution and make it safe and repeatable</a:t>
            </a:r>
          </a:p>
          <a:p>
            <a:pPr marL="514350" indent="-514350">
              <a:buAutoNum type="arabicPeriod"/>
            </a:pPr>
            <a:r>
              <a:rPr lang="en-US" dirty="0" smtClean="0"/>
              <a:t>Recode the original problem, check that no overhead was introduced</a:t>
            </a:r>
          </a:p>
          <a:p>
            <a:pPr marL="514350" indent="-514350">
              <a:buAutoNum type="arabicPeriod"/>
            </a:pPr>
            <a:r>
              <a:rPr lang="en-US" dirty="0" smtClean="0"/>
              <a:t>See if you can lessen the requirements and make it more generic</a:t>
            </a:r>
          </a:p>
          <a:p>
            <a:pPr marL="514350" indent="-514350">
              <a:buAutoNum type="arabicPeriod"/>
            </a:pPr>
            <a:r>
              <a:rPr lang="en-US" dirty="0" smtClean="0"/>
              <a:t>Test applicability to other problems (go to step 1)</a:t>
            </a:r>
            <a:endParaRPr lang="en-US" dirty="0"/>
          </a:p>
        </p:txBody>
      </p:sp>
      <p:sp>
        <p:nvSpPr>
          <p:cNvPr id="4" name="Date Placeholder 3"/>
          <p:cNvSpPr>
            <a:spLocks noGrp="1"/>
          </p:cNvSpPr>
          <p:nvPr>
            <p:ph type="dt" sz="half" idx="10"/>
          </p:nvPr>
        </p:nvSpPr>
        <p:spPr/>
        <p:txBody>
          <a:bodyPr/>
          <a:lstStyle/>
          <a:p>
            <a:fld id="{CCF0232B-D219-4804-B924-7AE630C5681D}"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a:p>
        </p:txBody>
      </p:sp>
      <p:sp>
        <p:nvSpPr>
          <p:cNvPr id="6" name="Slide Number Placeholder 5"/>
          <p:cNvSpPr>
            <a:spLocks noGrp="1"/>
          </p:cNvSpPr>
          <p:nvPr>
            <p:ph type="sldNum" sz="quarter" idx="12"/>
          </p:nvPr>
        </p:nvSpPr>
        <p:spPr/>
        <p:txBody>
          <a:bodyPr/>
          <a:lstStyle/>
          <a:p>
            <a:fld id="{0B32B47A-AB8C-4425-BBE2-2EEFC41D3BFC}" type="slidenum">
              <a:rPr lang="en-US" smtClean="0"/>
              <a:t>6</a:t>
            </a:fld>
            <a:endParaRPr lang="en-US"/>
          </a:p>
        </p:txBody>
      </p:sp>
    </p:spTree>
    <p:extLst>
      <p:ext uri="{BB962C8B-B14F-4D97-AF65-F5344CB8AC3E}">
        <p14:creationId xmlns:p14="http://schemas.microsoft.com/office/powerpoint/2010/main" val="1930220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259080" y="176197"/>
            <a:ext cx="872259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3600" dirty="0" smtClean="0">
                <a:solidFill>
                  <a:schemeClr val="tx2"/>
                </a:solidFill>
                <a:effectLst>
                  <a:outerShdw blurRad="38100" dist="38100" dir="2700000" algn="tl">
                    <a:srgbClr val="000000">
                      <a:alpha val="43137"/>
                    </a:srgbClr>
                  </a:outerShdw>
                </a:effectLst>
                <a:latin typeface="+mj-lt"/>
              </a:rPr>
              <a:t>N4134: resumable functions</a:t>
            </a:r>
          </a:p>
        </p:txBody>
      </p:sp>
      <p:sp>
        <p:nvSpPr>
          <p:cNvPr id="15" name="Rectangle 14"/>
          <p:cNvSpPr/>
          <p:nvPr/>
        </p:nvSpPr>
        <p:spPr>
          <a:xfrm>
            <a:off x="2254652" y="9167625"/>
            <a:ext cx="6248400" cy="253916"/>
          </a:xfrm>
          <a:prstGeom prst="rect">
            <a:avLst/>
          </a:prstGeom>
        </p:spPr>
        <p:txBody>
          <a:bodyPr wrap="square">
            <a:spAutoFit/>
          </a:bodyPr>
          <a:lstStyle/>
          <a:p>
            <a:pPr algn="ctr"/>
            <a:r>
              <a:rPr lang="en-US" sz="1050" dirty="0" smtClean="0">
                <a:solidFill>
                  <a:schemeClr val="bg2">
                    <a:lumMod val="25000"/>
                    <a:lumOff val="75000"/>
                  </a:schemeClr>
                </a:solidFill>
                <a:effectLst>
                  <a:outerShdw blurRad="38100" dist="38100" dir="2700000" algn="tl">
                    <a:srgbClr val="000000">
                      <a:alpha val="43137"/>
                    </a:srgbClr>
                  </a:outerShdw>
                </a:effectLst>
              </a:rPr>
              <a:t>e-mail: </a:t>
            </a:r>
            <a:r>
              <a:rPr lang="en-US" sz="1050" dirty="0" err="1" smtClean="0">
                <a:solidFill>
                  <a:schemeClr val="bg2">
                    <a:lumMod val="25000"/>
                    <a:lumOff val="75000"/>
                  </a:schemeClr>
                </a:solidFill>
                <a:effectLst>
                  <a:outerShdw blurRad="38100" dist="38100" dir="2700000" algn="tl">
                    <a:srgbClr val="000000">
                      <a:alpha val="43137"/>
                    </a:srgbClr>
                  </a:outerShdw>
                </a:effectLst>
              </a:rPr>
              <a:t>gorn</a:t>
            </a:r>
            <a:r>
              <a:rPr lang="en-US" sz="1050" dirty="0" smtClean="0">
                <a:solidFill>
                  <a:schemeClr val="bg2">
                    <a:lumMod val="25000"/>
                    <a:lumOff val="75000"/>
                  </a:schemeClr>
                </a:solidFill>
                <a:effectLst>
                  <a:outerShdw blurRad="38100" dist="38100" dir="2700000" algn="tl">
                    <a:srgbClr val="000000">
                      <a:alpha val="43137"/>
                    </a:srgbClr>
                  </a:outerShdw>
                </a:effectLst>
              </a:rPr>
              <a:t> with answers, complaints, corrections, suggestions and new material</a:t>
            </a:r>
            <a:endParaRPr lang="en-US" sz="1050" dirty="0">
              <a:solidFill>
                <a:schemeClr val="bg2">
                  <a:lumMod val="25000"/>
                  <a:lumOff val="75000"/>
                </a:schemeClr>
              </a:solidFill>
              <a:effectLst>
                <a:outerShdw blurRad="38100" dist="38100" dir="2700000" algn="tl">
                  <a:srgbClr val="000000">
                    <a:alpha val="43137"/>
                  </a:srgbClr>
                </a:outerShdw>
              </a:effectLst>
            </a:endParaRPr>
          </a:p>
        </p:txBody>
      </p:sp>
      <p:sp>
        <p:nvSpPr>
          <p:cNvPr id="17" name="Subtitle 3"/>
          <p:cNvSpPr txBox="1">
            <a:spLocks/>
          </p:cNvSpPr>
          <p:nvPr/>
        </p:nvSpPr>
        <p:spPr>
          <a:xfrm>
            <a:off x="1866138" y="620103"/>
            <a:ext cx="7924800" cy="392668"/>
          </a:xfrm>
          <a:prstGeom prst="rect">
            <a:avLst/>
          </a:prstGeom>
        </p:spPr>
        <p:txBody>
          <a:bodyPr vert="horz" lIns="91440" tIns="45720" rIns="91440" bIns="45720" rtlCol="0">
            <a:noAutofit/>
          </a:bodyPr>
          <a:lstStyle>
            <a:lvl1pPr marL="0" indent="0" algn="l" defTabSz="685983" rtl="0" eaLnBrk="1" latinLnBrk="0" hangingPunct="1">
              <a:lnSpc>
                <a:spcPct val="90000"/>
              </a:lnSpc>
              <a:spcBef>
                <a:spcPts val="0"/>
              </a:spcBef>
              <a:buClr>
                <a:schemeClr val="accent1"/>
              </a:buClr>
              <a:buSzPct val="100000"/>
              <a:buFont typeface="Arial" pitchFamily="34" charset="0"/>
              <a:buNone/>
              <a:defRPr sz="1500" kern="1200" cap="all" spc="150" baseline="0">
                <a:solidFill>
                  <a:schemeClr val="accent1"/>
                </a:solidFill>
                <a:latin typeface="+mn-lt"/>
                <a:ea typeface="+mn-ea"/>
                <a:cs typeface="+mn-cs"/>
              </a:defRPr>
            </a:lvl1pPr>
            <a:lvl2pPr marL="342991" indent="0" algn="ctr" defTabSz="685983" rtl="0" eaLnBrk="1" latinLnBrk="0" hangingPunct="1">
              <a:lnSpc>
                <a:spcPct val="90000"/>
              </a:lnSpc>
              <a:spcBef>
                <a:spcPts val="900"/>
              </a:spcBef>
              <a:buClr>
                <a:schemeClr val="accent1"/>
              </a:buClr>
              <a:buSzPct val="100000"/>
              <a:buFont typeface="Arial" pitchFamily="34" charset="0"/>
              <a:buNone/>
              <a:defRPr sz="150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accent1"/>
              </a:buClr>
              <a:buSzPct val="100000"/>
              <a:buFont typeface="Arial" pitchFamily="34" charset="0"/>
              <a:buNone/>
              <a:defRPr sz="135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accent1"/>
              </a:buClr>
              <a:buSzPct val="100000"/>
              <a:buFont typeface="Arial" pitchFamily="34" charset="0"/>
              <a:buNone/>
              <a:defRPr sz="1200" kern="1200">
                <a:solidFill>
                  <a:schemeClr val="tx1">
                    <a:tint val="75000"/>
                  </a:schemeClr>
                </a:solidFill>
                <a:latin typeface="+mn-lt"/>
                <a:ea typeface="+mn-ea"/>
                <a:cs typeface="+mn-cs"/>
              </a:defRPr>
            </a:lvl5pPr>
            <a:lvl6pPr marL="1714957"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6pPr>
            <a:lvl7pPr marL="2057949"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7pPr>
            <a:lvl8pPr marL="2400940"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8pPr>
            <a:lvl9pPr marL="2743932" indent="0" algn="ctr" defTabSz="685983" rtl="0" eaLnBrk="1" latinLnBrk="0" hangingPunct="1">
              <a:spcBef>
                <a:spcPts val="450"/>
              </a:spcBef>
              <a:buClr>
                <a:schemeClr val="accent1"/>
              </a:buClr>
              <a:buFont typeface="Arial" pitchFamily="34" charset="0"/>
              <a:buNone/>
              <a:defRPr sz="1200" kern="1200">
                <a:solidFill>
                  <a:schemeClr val="tx1">
                    <a:tint val="75000"/>
                  </a:schemeClr>
                </a:solidFill>
                <a:latin typeface="+mn-lt"/>
                <a:ea typeface="+mn-ea"/>
                <a:cs typeface="+mn-cs"/>
              </a:defRPr>
            </a:lvl9pPr>
          </a:lstStyle>
          <a:p>
            <a:r>
              <a:rPr lang="it-IT" sz="1400" dirty="0" smtClean="0">
                <a:solidFill>
                  <a:schemeClr val="tx2"/>
                </a:solidFill>
                <a:effectLst>
                  <a:outerShdw blurRad="38100" dist="38100" dir="2700000" algn="tl">
                    <a:srgbClr val="000000">
                      <a:alpha val="43137"/>
                    </a:srgbClr>
                  </a:outerShdw>
                </a:effectLst>
                <a:latin typeface="+mj-lt"/>
              </a:rPr>
              <a:t>And lambdas</a:t>
            </a:r>
          </a:p>
        </p:txBody>
      </p:sp>
      <p:grpSp>
        <p:nvGrpSpPr>
          <p:cNvPr id="10" name="Group 9"/>
          <p:cNvGrpSpPr/>
          <p:nvPr/>
        </p:nvGrpSpPr>
        <p:grpSpPr>
          <a:xfrm>
            <a:off x="990600" y="1012771"/>
            <a:ext cx="5205164" cy="1901985"/>
            <a:chOff x="990600" y="1106985"/>
            <a:chExt cx="5205164" cy="1901985"/>
          </a:xfrm>
        </p:grpSpPr>
        <p:sp>
          <p:nvSpPr>
            <p:cNvPr id="4" name="Rectangle 3"/>
            <p:cNvSpPr/>
            <p:nvPr/>
          </p:nvSpPr>
          <p:spPr>
            <a:xfrm>
              <a:off x="2743200" y="1193088"/>
              <a:ext cx="3452564" cy="1815882"/>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async_stream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a:solidFill>
                    <a:srgbClr val="880000"/>
                  </a:solidFill>
                  <a:highlight>
                    <a:srgbClr val="FFFFFF"/>
                  </a:highlight>
                  <a:latin typeface="Consolas" panose="020B0609020204030204" pitchFamily="49" charset="0"/>
                </a:rPr>
                <a:t>Ticks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 = 0;; ++</a:t>
              </a:r>
              <a:r>
                <a:rPr lang="en-US" sz="1400" dirty="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FF"/>
                  </a:solidFill>
                  <a:highlight>
                    <a:srgbClr val="FFFFFF"/>
                  </a:highlight>
                  <a:latin typeface="Consolas" panose="020B0609020204030204" pitchFamily="49" charset="0"/>
                </a:rPr>
                <a:t>        yield</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80"/>
                  </a:solidFill>
                  <a:highlight>
                    <a:srgbClr val="FFFFFF"/>
                  </a:highlight>
                  <a:latin typeface="Consolas" panose="020B0609020204030204" pitchFamily="49" charset="0"/>
                </a:rPr>
                <a:t>tick</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await</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sleep_for</a:t>
              </a:r>
              <a:r>
                <a:rPr lang="en-US" sz="1400" dirty="0">
                  <a:solidFill>
                    <a:srgbClr val="000000"/>
                  </a:solidFill>
                  <a:highlight>
                    <a:srgbClr val="FFFFFF"/>
                  </a:highlight>
                  <a:latin typeface="Consolas" panose="020B0609020204030204" pitchFamily="49" charset="0"/>
                </a:rPr>
                <a:t>(1ms);</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
          <p:nvSpPr>
            <p:cNvPr id="19" name="TextBox 18"/>
            <p:cNvSpPr txBox="1"/>
            <p:nvPr/>
          </p:nvSpPr>
          <p:spPr>
            <a:xfrm>
              <a:off x="990600" y="1491204"/>
              <a:ext cx="1601993" cy="646331"/>
            </a:xfrm>
            <a:prstGeom prst="rect">
              <a:avLst/>
            </a:prstGeom>
            <a:noFill/>
          </p:spPr>
          <p:txBody>
            <a:bodyPr wrap="square" rtlCol="0">
              <a:spAutoFit/>
            </a:bodyPr>
            <a:lstStyle/>
            <a:p>
              <a:pPr algn="r"/>
              <a:r>
                <a:rPr lang="en-US" dirty="0" smtClean="0">
                  <a:latin typeface="Agency FB" panose="020B0503020202020204" pitchFamily="34" charset="0"/>
                </a:rPr>
                <a:t>Produces 0.1.2.3…</a:t>
              </a:r>
            </a:p>
            <a:p>
              <a:pPr algn="r"/>
              <a:r>
                <a:rPr lang="en-US" dirty="0" smtClean="0">
                  <a:latin typeface="Agency FB" panose="020B0503020202020204" pitchFamily="34" charset="0"/>
                </a:rPr>
                <a:t>each 1ms</a:t>
              </a:r>
              <a:endParaRPr lang="en-US" dirty="0">
                <a:latin typeface="Agency FB" panose="020B0503020202020204" pitchFamily="34" charset="0"/>
              </a:endParaRPr>
            </a:p>
          </p:txBody>
        </p:sp>
        <p:sp>
          <p:nvSpPr>
            <p:cNvPr id="22" name="Rectangle 21"/>
            <p:cNvSpPr/>
            <p:nvPr/>
          </p:nvSpPr>
          <p:spPr>
            <a:xfrm>
              <a:off x="1292931" y="1106985"/>
              <a:ext cx="1450269"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Async Stream</a:t>
              </a:r>
              <a:endParaRPr lang="en-US" dirty="0"/>
            </a:p>
          </p:txBody>
        </p:sp>
      </p:grpSp>
      <p:grpSp>
        <p:nvGrpSpPr>
          <p:cNvPr id="12" name="Group 11"/>
          <p:cNvGrpSpPr/>
          <p:nvPr/>
        </p:nvGrpSpPr>
        <p:grpSpPr>
          <a:xfrm>
            <a:off x="259080" y="3010943"/>
            <a:ext cx="8503920" cy="1623521"/>
            <a:chOff x="259080" y="3138409"/>
            <a:chExt cx="8503920" cy="1623521"/>
          </a:xfrm>
        </p:grpSpPr>
        <p:sp>
          <p:nvSpPr>
            <p:cNvPr id="11" name="Rectangle 10"/>
            <p:cNvSpPr/>
            <p:nvPr/>
          </p:nvSpPr>
          <p:spPr>
            <a:xfrm>
              <a:off x="2743200" y="3260449"/>
              <a:ext cx="6019800" cy="1384995"/>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0000FF"/>
                  </a:solidFill>
                  <a:highlight>
                    <a:srgbClr val="FFFFFF"/>
                  </a:highlight>
                  <a:latin typeface="Consolas" panose="020B0609020204030204" pitchFamily="49" charset="0"/>
                </a:rPr>
                <a:t>template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p>
            <a:p>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async_stream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216F85"/>
                  </a:solidFill>
                  <a:highlight>
                    <a:srgbClr val="FFFFFF"/>
                  </a:highlight>
                  <a:latin typeface="Consolas" panose="020B0609020204030204" pitchFamily="49" charset="0"/>
                </a:rPr>
                <a:t>pair</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216F85"/>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 </a:t>
              </a:r>
              <a:r>
                <a:rPr lang="en-US" sz="1400" i="1" dirty="0">
                  <a:solidFill>
                    <a:srgbClr val="216F85"/>
                  </a:solidFill>
                  <a:highlight>
                    <a:srgbClr val="FFFFFF"/>
                  </a:highlight>
                  <a:latin typeface="Consolas" panose="020B0609020204030204" pitchFamily="49" charset="0"/>
                </a:rPr>
                <a:t>system_clock</a:t>
              </a:r>
              <a:r>
                <a:rPr lang="en-US" sz="1400" dirty="0">
                  <a:solidFill>
                    <a:srgbClr val="000000"/>
                  </a:solidFill>
                  <a:highlight>
                    <a:srgbClr val="FFFFFF"/>
                  </a:highlight>
                  <a:latin typeface="Consolas" panose="020B0609020204030204" pitchFamily="49" charset="0"/>
                </a:rPr>
                <a:t>::</a:t>
              </a:r>
              <a:r>
                <a:rPr lang="en-US" sz="1400" i="1" dirty="0" err="1">
                  <a:solidFill>
                    <a:srgbClr val="216F85"/>
                  </a:solidFill>
                  <a:highlight>
                    <a:srgbClr val="FFFFFF"/>
                  </a:highlight>
                  <a:latin typeface="Consolas" panose="020B0609020204030204" pitchFamily="49" charset="0"/>
                </a:rPr>
                <a:t>time_point</a:t>
              </a:r>
              <a:r>
                <a:rPr lang="en-US" sz="1400" dirty="0">
                  <a:solidFill>
                    <a:srgbClr val="000000"/>
                  </a:solidFill>
                  <a:highlight>
                    <a:srgbClr val="FFFFFF"/>
                  </a:highlight>
                  <a:latin typeface="Consolas" panose="020B0609020204030204" pitchFamily="49" charset="0"/>
                </a:rPr>
                <a:t>&gt;&gt;</a:t>
              </a:r>
            </a:p>
            <a:p>
              <a:r>
                <a:rPr lang="en-US" sz="1400" dirty="0" err="1" smtClean="0">
                  <a:solidFill>
                    <a:srgbClr val="880000"/>
                  </a:solidFill>
                  <a:highlight>
                    <a:srgbClr val="FFFFFF"/>
                  </a:highlight>
                  <a:latin typeface="Consolas" panose="020B0609020204030204" pitchFamily="49" charset="0"/>
                </a:rPr>
                <a:t>AddTimestamp</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216F85"/>
                  </a:solidFill>
                  <a:highlight>
                    <a:srgbClr val="FFFFFF"/>
                  </a:highlight>
                  <a:latin typeface="Consolas" panose="020B0609020204030204" pitchFamily="49" charset="0"/>
                  <a:ea typeface="Calibri" panose="020F0502020204030204" pitchFamily="34" charset="0"/>
                </a:rPr>
                <a:t>async_stream</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216F85"/>
                  </a:solidFill>
                  <a:highlight>
                    <a:srgbClr val="FFFFFF"/>
                  </a:highlight>
                  <a:latin typeface="Consolas" panose="020B0609020204030204" pitchFamily="49" charset="0"/>
                </a:rPr>
                <a:t>T</a:t>
              </a:r>
              <a:r>
                <a:rPr lang="en-US" sz="1400" dirty="0" smtClean="0">
                  <a:solidFill>
                    <a:srgbClr val="000000"/>
                  </a:solidFill>
                  <a:highlight>
                    <a:srgbClr val="FFFFFF"/>
                  </a:highlight>
                  <a:latin typeface="Consolas" panose="020B0609020204030204" pitchFamily="49" charset="0"/>
                </a:rPr>
                <a:t>&gt; &amp; </a:t>
              </a:r>
              <a:r>
                <a:rPr lang="en-US" sz="1400" dirty="0">
                  <a:solidFill>
                    <a:srgbClr val="000080"/>
                  </a:solidFill>
                  <a:highlight>
                    <a:srgbClr val="FFFFFF"/>
                  </a:highlight>
                  <a:latin typeface="Consolas" panose="020B0609020204030204" pitchFamily="49" charset="0"/>
                </a:rPr>
                <a:t>S</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yield</a:t>
              </a:r>
              <a:r>
                <a:rPr lang="en-US" sz="1400" dirty="0" smtClean="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v</a:t>
              </a:r>
              <a:r>
                <a:rPr lang="en-US" sz="1400" dirty="0">
                  <a:solidFill>
                    <a:srgbClr val="000000"/>
                  </a:solidFill>
                  <a:highlight>
                    <a:srgbClr val="FFFFFF"/>
                  </a:highlight>
                  <a:latin typeface="Consolas" panose="020B0609020204030204" pitchFamily="49" charset="0"/>
                </a:rPr>
                <a:t>, </a:t>
              </a:r>
              <a:r>
                <a:rPr lang="en-US" sz="1400" i="1" dirty="0">
                  <a:solidFill>
                    <a:srgbClr val="216F85"/>
                  </a:solidFill>
                  <a:highlight>
                    <a:srgbClr val="FFFFFF"/>
                  </a:highlight>
                  <a:latin typeface="Consolas" panose="020B0609020204030204" pitchFamily="49" charset="0"/>
                </a:rPr>
                <a:t>system_clock</a:t>
              </a:r>
              <a:r>
                <a:rPr lang="en-US" sz="1400" dirty="0">
                  <a:solidFill>
                    <a:srgbClr val="000000"/>
                  </a:solidFill>
                  <a:highlight>
                    <a:srgbClr val="FFFFFF"/>
                  </a:highlight>
                  <a:latin typeface="Consolas" panose="020B0609020204030204" pitchFamily="49" charset="0"/>
                </a:rPr>
                <a:t>::</a:t>
              </a:r>
              <a:r>
                <a:rPr lang="en-US" sz="1400" i="1" dirty="0">
                  <a:solidFill>
                    <a:srgbClr val="880000"/>
                  </a:solidFill>
                  <a:highlight>
                    <a:srgbClr val="FFFFFF"/>
                  </a:highlight>
                  <a:latin typeface="Consolas" panose="020B0609020204030204" pitchFamily="49" charset="0"/>
                </a:rPr>
                <a:t>now</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
          <p:nvSpPr>
            <p:cNvPr id="20" name="TextBox 19"/>
            <p:cNvSpPr txBox="1"/>
            <p:nvPr/>
          </p:nvSpPr>
          <p:spPr>
            <a:xfrm>
              <a:off x="259080" y="3438491"/>
              <a:ext cx="2362200" cy="1323439"/>
            </a:xfrm>
            <a:prstGeom prst="rect">
              <a:avLst/>
            </a:prstGeom>
            <a:noFill/>
          </p:spPr>
          <p:txBody>
            <a:bodyPr wrap="square" rtlCol="0">
              <a:spAutoFit/>
            </a:bodyPr>
            <a:lstStyle/>
            <a:p>
              <a:pPr algn="r"/>
              <a:r>
                <a:rPr lang="en-US" sz="1600" dirty="0" smtClean="0">
                  <a:latin typeface="Agency FB" panose="020B0503020202020204" pitchFamily="34" charset="0"/>
                </a:rPr>
                <a:t>Transforms stream of v</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endParaRPr lang="en-US" sz="1600" dirty="0">
                <a:latin typeface="Agency FB" panose="020B0503020202020204" pitchFamily="34" charset="0"/>
              </a:endParaRPr>
            </a:p>
            <a:p>
              <a:pPr algn="r"/>
              <a:r>
                <a:rPr lang="en-US" sz="1600" dirty="0" smtClean="0">
                  <a:latin typeface="Agency FB" panose="020B0503020202020204" pitchFamily="34" charset="0"/>
                </a:rPr>
                <a:t>into a stream of</a:t>
              </a:r>
              <a:endParaRPr lang="en-US" sz="1600" dirty="0">
                <a:latin typeface="Agency FB" panose="020B0503020202020204" pitchFamily="34" charset="0"/>
              </a:endParaRP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1</a:t>
              </a:r>
              <a:r>
                <a:rPr lang="en-US" sz="1600" dirty="0" smtClean="0">
                  <a:latin typeface="Agency FB" panose="020B0503020202020204" pitchFamily="34" charset="0"/>
                </a:rPr>
                <a:t>,t</a:t>
              </a:r>
              <a:r>
                <a:rPr lang="en-US" sz="1600" baseline="-25000" dirty="0" smtClean="0">
                  <a:latin typeface="Agency FB" panose="020B0503020202020204" pitchFamily="34" charset="0"/>
                </a:rPr>
                <a:t>1</a:t>
              </a:r>
              <a:r>
                <a:rPr lang="en-US" sz="1600" dirty="0" smtClean="0">
                  <a:latin typeface="Agency FB" panose="020B0503020202020204" pitchFamily="34" charset="0"/>
                </a:rPr>
                <a:t>).(v</a:t>
              </a:r>
              <a:r>
                <a:rPr lang="en-US" sz="1600" baseline="-25000" dirty="0" smtClean="0">
                  <a:latin typeface="Agency FB" panose="020B0503020202020204" pitchFamily="34" charset="0"/>
                </a:rPr>
                <a:t>2</a:t>
              </a:r>
              <a:r>
                <a:rPr lang="en-US" sz="1600" dirty="0" smtClean="0">
                  <a:latin typeface="Agency FB" panose="020B0503020202020204" pitchFamily="34" charset="0"/>
                </a:rPr>
                <a:t>,t</a:t>
              </a:r>
              <a:r>
                <a:rPr lang="en-US" sz="1600" baseline="-25000" dirty="0" smtClean="0">
                  <a:latin typeface="Agency FB" panose="020B0503020202020204" pitchFamily="34" charset="0"/>
                </a:rPr>
                <a:t>2</a:t>
              </a:r>
              <a:r>
                <a:rPr lang="en-US" sz="1600" dirty="0" smtClean="0">
                  <a:latin typeface="Agency FB" panose="020B0503020202020204" pitchFamily="34" charset="0"/>
                </a:rPr>
                <a:t>).(v</a:t>
              </a:r>
              <a:r>
                <a:rPr lang="en-US" sz="1600" baseline="-25000" dirty="0" smtClean="0">
                  <a:latin typeface="Agency FB" panose="020B0503020202020204" pitchFamily="34" charset="0"/>
                </a:rPr>
                <a:t>3</a:t>
              </a:r>
              <a:r>
                <a:rPr lang="en-US" sz="1600" dirty="0" smtClean="0">
                  <a:latin typeface="Agency FB" panose="020B0503020202020204" pitchFamily="34" charset="0"/>
                </a:rPr>
                <a:t>,t</a:t>
              </a:r>
              <a:r>
                <a:rPr lang="en-US" sz="1600" baseline="-25000" dirty="0" smtClean="0">
                  <a:latin typeface="Agency FB" panose="020B0503020202020204" pitchFamily="34" charset="0"/>
                </a:rPr>
                <a:t>3</a:t>
              </a:r>
              <a:r>
                <a:rPr lang="en-US" sz="1600" dirty="0" smtClean="0">
                  <a:latin typeface="Agency FB" panose="020B0503020202020204" pitchFamily="34" charset="0"/>
                </a:rPr>
                <a:t>)…</a:t>
              </a:r>
            </a:p>
            <a:p>
              <a:pPr algn="r"/>
              <a:r>
                <a:rPr lang="en-US" sz="1600" dirty="0" smtClean="0">
                  <a:latin typeface="Agency FB" panose="020B0503020202020204" pitchFamily="34" charset="0"/>
                </a:rPr>
                <a:t>where </a:t>
              </a:r>
              <a:r>
                <a:rPr lang="en-US" sz="1600" dirty="0" err="1" smtClean="0">
                  <a:latin typeface="Agency FB" panose="020B0503020202020204" pitchFamily="34" charset="0"/>
                </a:rPr>
                <a:t>t</a:t>
              </a:r>
              <a:r>
                <a:rPr lang="en-US" sz="1600" baseline="-25000" dirty="0" err="1" smtClean="0">
                  <a:latin typeface="Agency FB" panose="020B0503020202020204" pitchFamily="34" charset="0"/>
                </a:rPr>
                <a:t>i</a:t>
              </a:r>
              <a:r>
                <a:rPr lang="en-US" sz="1600" dirty="0" smtClean="0">
                  <a:latin typeface="Agency FB" panose="020B0503020202020204" pitchFamily="34" charset="0"/>
                </a:rPr>
                <a:t> is a timestamp of when</a:t>
              </a:r>
            </a:p>
            <a:p>
              <a:pPr algn="r"/>
              <a:r>
                <a:rPr lang="en-US" sz="1600" dirty="0" smtClean="0">
                  <a:latin typeface="Agency FB" panose="020B0503020202020204" pitchFamily="34" charset="0"/>
                </a:rPr>
                <a:t>v</a:t>
              </a:r>
              <a:r>
                <a:rPr lang="en-US" sz="1600" baseline="-25000" dirty="0" smtClean="0">
                  <a:latin typeface="Agency FB" panose="020B0503020202020204" pitchFamily="34" charset="0"/>
                </a:rPr>
                <a:t>i</a:t>
              </a:r>
              <a:r>
                <a:rPr lang="en-US" sz="1600" dirty="0" smtClean="0">
                  <a:latin typeface="Agency FB" panose="020B0503020202020204" pitchFamily="34" charset="0"/>
                </a:rPr>
                <a:t> was received</a:t>
              </a:r>
              <a:endParaRPr lang="en-US" sz="1600" baseline="-25000" dirty="0">
                <a:latin typeface="Agency FB" panose="020B0503020202020204" pitchFamily="34" charset="0"/>
              </a:endParaRPr>
            </a:p>
          </p:txBody>
        </p:sp>
        <p:sp>
          <p:nvSpPr>
            <p:cNvPr id="23" name="Rectangle 22"/>
            <p:cNvSpPr/>
            <p:nvPr/>
          </p:nvSpPr>
          <p:spPr>
            <a:xfrm>
              <a:off x="1529843" y="3138409"/>
              <a:ext cx="1079783"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Async I/O</a:t>
              </a:r>
              <a:endParaRPr lang="en-US" dirty="0"/>
            </a:p>
          </p:txBody>
        </p:sp>
      </p:grpSp>
      <p:grpSp>
        <p:nvGrpSpPr>
          <p:cNvPr id="13" name="Group 12"/>
          <p:cNvGrpSpPr/>
          <p:nvPr/>
        </p:nvGrpSpPr>
        <p:grpSpPr>
          <a:xfrm>
            <a:off x="288664" y="4792156"/>
            <a:ext cx="6871462" cy="1441968"/>
            <a:chOff x="288664" y="4969495"/>
            <a:chExt cx="6871462" cy="1441968"/>
          </a:xfrm>
        </p:grpSpPr>
        <p:sp>
          <p:nvSpPr>
            <p:cNvPr id="18" name="Rectangle 17"/>
            <p:cNvSpPr/>
            <p:nvPr/>
          </p:nvSpPr>
          <p:spPr>
            <a:xfrm>
              <a:off x="2743200" y="5005349"/>
              <a:ext cx="4416926" cy="307777"/>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highlight>
                    <a:srgbClr val="FFFFFF"/>
                  </a:highlight>
                  <a:latin typeface="Consolas" panose="020B0609020204030204" pitchFamily="49" charset="0"/>
                </a:rPr>
                <a:t>auto </a:t>
              </a:r>
              <a:r>
                <a:rPr lang="en-US" sz="1400" dirty="0" smtClean="0">
                  <a:solidFill>
                    <a:srgbClr val="000000"/>
                  </a:solidFill>
                  <a:highlight>
                    <a:srgbClr val="FFFFFF"/>
                  </a:highlight>
                  <a:latin typeface="Consolas" panose="020B0609020204030204" pitchFamily="49" charset="0"/>
                </a:rPr>
                <a:t>squares = [&amp;]{ for(x: V) </a:t>
              </a:r>
              <a:r>
                <a:rPr lang="en-US" sz="1400" dirty="0" smtClean="0">
                  <a:solidFill>
                    <a:srgbClr val="0000FF"/>
                  </a:solidFill>
                  <a:highlight>
                    <a:srgbClr val="FFFFFF"/>
                  </a:highlight>
                  <a:latin typeface="Consolas" panose="020B0609020204030204" pitchFamily="49" charset="0"/>
                </a:rPr>
                <a:t>yield </a:t>
              </a:r>
              <a:r>
                <a:rPr lang="en-US" sz="1400" dirty="0" smtClean="0">
                  <a:solidFill>
                    <a:srgbClr val="000000"/>
                  </a:solidFill>
                  <a:highlight>
                    <a:srgbClr val="FFFFFF"/>
                  </a:highlight>
                  <a:latin typeface="Consolas" panose="020B0609020204030204" pitchFamily="49" charset="0"/>
                </a:rPr>
                <a:t>x*x; };</a:t>
              </a:r>
              <a:endParaRPr lang="en-US" sz="1400" dirty="0">
                <a:solidFill>
                  <a:srgbClr val="000000"/>
                </a:solidFill>
                <a:highlight>
                  <a:srgbClr val="FFFFFF"/>
                </a:highlight>
                <a:latin typeface="Consolas" panose="020B0609020204030204" pitchFamily="49" charset="0"/>
              </a:endParaRPr>
            </a:p>
          </p:txBody>
        </p:sp>
        <p:sp>
          <p:nvSpPr>
            <p:cNvPr id="21" name="Rectangle 20"/>
            <p:cNvSpPr/>
            <p:nvPr/>
          </p:nvSpPr>
          <p:spPr>
            <a:xfrm>
              <a:off x="288664" y="5765132"/>
              <a:ext cx="2343374" cy="646331"/>
            </a:xfrm>
            <a:prstGeom prst="rect">
              <a:avLst/>
            </a:prstGeom>
          </p:spPr>
          <p:txBody>
            <a:bodyPr wrap="square">
              <a:spAutoFit/>
            </a:bodyPr>
            <a:lstStyle/>
            <a:p>
              <a:pPr algn="r"/>
              <a:r>
                <a:rPr lang="en-US" dirty="0" smtClean="0">
                  <a:latin typeface="Agency FB" panose="020B0503020202020204" pitchFamily="34" charset="0"/>
                </a:rPr>
                <a:t>Reduces an asynchronous stream to a sum of its values</a:t>
              </a:r>
              <a:endParaRPr lang="en-US" baseline="-25000" dirty="0">
                <a:latin typeface="Agency FB" panose="020B0503020202020204" pitchFamily="34" charset="0"/>
              </a:endParaRPr>
            </a:p>
          </p:txBody>
        </p:sp>
        <p:sp>
          <p:nvSpPr>
            <p:cNvPr id="24" name="Rectangle 23"/>
            <p:cNvSpPr/>
            <p:nvPr/>
          </p:nvSpPr>
          <p:spPr>
            <a:xfrm>
              <a:off x="454688" y="4969495"/>
              <a:ext cx="2288512" cy="369332"/>
            </a:xfrm>
            <a:prstGeom prst="rect">
              <a:avLst/>
            </a:prstGeom>
          </p:spPr>
          <p:txBody>
            <a:bodyPr wrap="none">
              <a:spAutoFit/>
            </a:bodyPr>
            <a:lstStyle/>
            <a:p>
              <a:r>
                <a:rPr lang="it-IT" dirty="0" smtClean="0">
                  <a:solidFill>
                    <a:schemeClr val="tx2"/>
                  </a:solidFill>
                  <a:effectLst>
                    <a:outerShdw blurRad="38100" dist="38100" dir="2700000" algn="tl">
                      <a:srgbClr val="000000">
                        <a:alpha val="43137"/>
                      </a:srgbClr>
                    </a:outerShdw>
                  </a:effectLst>
                </a:rPr>
                <a:t>Generator Expressions</a:t>
              </a:r>
              <a:endParaRPr lang="en-US" dirty="0"/>
            </a:p>
          </p:txBody>
        </p:sp>
      </p:grpSp>
      <p:sp>
        <p:nvSpPr>
          <p:cNvPr id="25" name="TextBox 24"/>
          <p:cNvSpPr txBox="1"/>
          <p:nvPr/>
        </p:nvSpPr>
        <p:spPr>
          <a:xfrm rot="891792">
            <a:off x="6688183" y="1166713"/>
            <a:ext cx="2191998" cy="1077218"/>
          </a:xfrm>
          <a:prstGeom prst="rect">
            <a:avLst/>
          </a:prstGeom>
          <a:solidFill>
            <a:srgbClr val="FF0000"/>
          </a:solidFill>
        </p:spPr>
        <p:txBody>
          <a:bodyPr wrap="square" rtlCol="0">
            <a:spAutoFit/>
          </a:bodyPr>
          <a:lstStyle/>
          <a:p>
            <a:pPr algn="ctr"/>
            <a:r>
              <a:rPr lang="en-US" sz="3200" dirty="0" smtClean="0">
                <a:ln w="0"/>
                <a:solidFill>
                  <a:srgbClr val="FFFF00"/>
                </a:solidFill>
                <a:effectLst>
                  <a:outerShdw blurRad="38100" dist="19050" dir="2700000" algn="tl" rotWithShape="0">
                    <a:schemeClr val="dk1">
                      <a:alpha val="40000"/>
                    </a:schemeClr>
                  </a:outerShdw>
                </a:effectLst>
                <a:latin typeface="+mj-lt"/>
              </a:rPr>
              <a:t>SNEAK PEEK</a:t>
            </a:r>
          </a:p>
          <a:p>
            <a:pPr algn="ctr"/>
            <a:r>
              <a:rPr lang="en-US" sz="3200" dirty="0" smtClean="0">
                <a:ln w="0"/>
                <a:solidFill>
                  <a:srgbClr val="FFFF00"/>
                </a:solidFill>
                <a:effectLst>
                  <a:outerShdw blurRad="38100" dist="19050" dir="2700000" algn="tl" rotWithShape="0">
                    <a:schemeClr val="dk1">
                      <a:alpha val="40000"/>
                    </a:schemeClr>
                  </a:outerShdw>
                </a:effectLst>
                <a:latin typeface="+mj-lt"/>
              </a:rPr>
              <a:t>(more later)</a:t>
            </a:r>
            <a:endParaRPr lang="en-US" sz="3200" dirty="0">
              <a:ln w="0"/>
              <a:solidFill>
                <a:srgbClr val="FFFF00"/>
              </a:solidFill>
              <a:effectLst>
                <a:outerShdw blurRad="38100" dist="19050" dir="2700000" algn="tl" rotWithShape="0">
                  <a:schemeClr val="dk1">
                    <a:alpha val="40000"/>
                  </a:schemeClr>
                </a:outerShdw>
              </a:effectLst>
              <a:latin typeface="+mj-lt"/>
            </a:endParaRPr>
          </a:p>
        </p:txBody>
      </p:sp>
      <p:sp>
        <p:nvSpPr>
          <p:cNvPr id="2" name="Date Placeholder 1"/>
          <p:cNvSpPr>
            <a:spLocks noGrp="1"/>
          </p:cNvSpPr>
          <p:nvPr>
            <p:ph type="dt" sz="half" idx="10"/>
          </p:nvPr>
        </p:nvSpPr>
        <p:spPr/>
        <p:txBody>
          <a:bodyPr/>
          <a:lstStyle/>
          <a:p>
            <a:fld id="{34521E8E-FE67-443E-8B2B-CF4349E0A0EA}" type="datetime1">
              <a:rPr lang="en-US" smtClean="0"/>
              <a:t>11/13/2014</a:t>
            </a:fld>
            <a:endParaRPr lang="en-US"/>
          </a:p>
        </p:txBody>
      </p:sp>
      <p:sp>
        <p:nvSpPr>
          <p:cNvPr id="3" name="Footer Placeholder 2"/>
          <p:cNvSpPr>
            <a:spLocks noGrp="1"/>
          </p:cNvSpPr>
          <p:nvPr>
            <p:ph type="ftr" sz="quarter" idx="11"/>
          </p:nvPr>
        </p:nvSpPr>
        <p:spPr/>
        <p:txBody>
          <a:bodyPr/>
          <a:lstStyle/>
          <a:p>
            <a:r>
              <a:rPr lang="en-US" smtClean="0"/>
              <a:t>Urbana 2014 • N4134 await 2.0 (short deck)</a:t>
            </a:r>
            <a:endParaRPr lang="en-US"/>
          </a:p>
        </p:txBody>
      </p:sp>
      <p:sp>
        <p:nvSpPr>
          <p:cNvPr id="5" name="Slide Number Placeholder 4"/>
          <p:cNvSpPr>
            <a:spLocks noGrp="1"/>
          </p:cNvSpPr>
          <p:nvPr>
            <p:ph type="sldNum" sz="quarter" idx="12"/>
          </p:nvPr>
        </p:nvSpPr>
        <p:spPr/>
        <p:txBody>
          <a:bodyPr/>
          <a:lstStyle/>
          <a:p>
            <a:fld id="{0B32B47A-AB8C-4425-BBE2-2EEFC41D3BFC}" type="slidenum">
              <a:rPr lang="en-US" smtClean="0"/>
              <a:t>60</a:t>
            </a:fld>
            <a:endParaRPr lang="en-US"/>
          </a:p>
        </p:txBody>
      </p:sp>
    </p:spTree>
    <p:extLst>
      <p:ext uri="{BB962C8B-B14F-4D97-AF65-F5344CB8AC3E}">
        <p14:creationId xmlns:p14="http://schemas.microsoft.com/office/powerpoint/2010/main" val="153762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3681" y="972068"/>
            <a:ext cx="7886700" cy="610739"/>
          </a:xfrm>
        </p:spPr>
        <p:txBody>
          <a:bodyPr>
            <a:normAutofit fontScale="90000"/>
          </a:bodyPr>
          <a:lstStyle/>
          <a:p>
            <a:r>
              <a:rPr lang="en-US" dirty="0" smtClean="0"/>
              <a:t>Coroutine Promise – Concept of an Output Stream</a:t>
            </a:r>
            <a:endParaRPr lang="en-US" dirty="0"/>
          </a:p>
        </p:txBody>
      </p:sp>
      <p:sp>
        <p:nvSpPr>
          <p:cNvPr id="5" name="Date Placeholder 4"/>
          <p:cNvSpPr>
            <a:spLocks noGrp="1"/>
          </p:cNvSpPr>
          <p:nvPr>
            <p:ph type="dt" sz="half" idx="10"/>
          </p:nvPr>
        </p:nvSpPr>
        <p:spPr/>
        <p:txBody>
          <a:bodyPr/>
          <a:lstStyle/>
          <a:p>
            <a:fld id="{F4A045AA-3CF6-44B6-8176-CD61FF07BCBF}"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10" name="Slide Number Placeholder 9"/>
          <p:cNvSpPr>
            <a:spLocks noGrp="1"/>
          </p:cNvSpPr>
          <p:nvPr>
            <p:ph type="sldNum" sz="quarter" idx="12"/>
          </p:nvPr>
        </p:nvSpPr>
        <p:spPr/>
        <p:txBody>
          <a:bodyPr/>
          <a:lstStyle/>
          <a:p>
            <a:fld id="{0B32B47A-AB8C-4425-BBE2-2EEFC41D3BFC}" type="slidenum">
              <a:rPr lang="en-US" smtClean="0"/>
              <a:t>61</a:t>
            </a:fld>
            <a:endParaRPr lang="en-US"/>
          </a:p>
        </p:txBody>
      </p:sp>
      <p:sp>
        <p:nvSpPr>
          <p:cNvPr id="3" name="TextBox 2"/>
          <p:cNvSpPr txBox="1"/>
          <p:nvPr/>
        </p:nvSpPr>
        <p:spPr>
          <a:xfrm>
            <a:off x="2181639" y="1712015"/>
            <a:ext cx="1726050" cy="300082"/>
          </a:xfrm>
          <a:prstGeom prst="rect">
            <a:avLst/>
          </a:prstGeom>
          <a:noFill/>
        </p:spPr>
        <p:txBody>
          <a:bodyPr wrap="none" rtlCol="0">
            <a:spAutoFit/>
          </a:bodyPr>
          <a:lstStyle/>
          <a:p>
            <a:r>
              <a:rPr lang="en-US" sz="1350" dirty="0"/>
              <a:t>Future&lt;R,E&gt;: (R or E)?</a:t>
            </a:r>
          </a:p>
        </p:txBody>
      </p:sp>
      <p:sp>
        <p:nvSpPr>
          <p:cNvPr id="4" name="TextBox 3"/>
          <p:cNvSpPr txBox="1"/>
          <p:nvPr/>
        </p:nvSpPr>
        <p:spPr>
          <a:xfrm>
            <a:off x="4144617" y="1712015"/>
            <a:ext cx="2084994" cy="300082"/>
          </a:xfrm>
          <a:prstGeom prst="rect">
            <a:avLst/>
          </a:prstGeom>
          <a:noFill/>
        </p:spPr>
        <p:txBody>
          <a:bodyPr wrap="none" rtlCol="0">
            <a:spAutoFit/>
          </a:bodyPr>
          <a:lstStyle/>
          <a:p>
            <a:r>
              <a:rPr lang="en-US" sz="1350" dirty="0"/>
              <a:t>Stream&lt;T,R,E&gt;: T* (R or E)?</a:t>
            </a:r>
          </a:p>
        </p:txBody>
      </p:sp>
      <p:cxnSp>
        <p:nvCxnSpPr>
          <p:cNvPr id="8" name="Straight Arrow Connector 7"/>
          <p:cNvCxnSpPr/>
          <p:nvPr/>
        </p:nvCxnSpPr>
        <p:spPr>
          <a:xfrm flipV="1">
            <a:off x="944679" y="2639634"/>
            <a:ext cx="5831378" cy="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061558" y="2374441"/>
            <a:ext cx="269626" cy="356633"/>
            <a:chOff x="2748740" y="2022922"/>
            <a:chExt cx="359500" cy="475510"/>
          </a:xfrm>
        </p:grpSpPr>
        <p:sp>
          <p:nvSpPr>
            <p:cNvPr id="9" name="Oval 8"/>
            <p:cNvSpPr/>
            <p:nvPr/>
          </p:nvSpPr>
          <p:spPr>
            <a:xfrm>
              <a:off x="2827905" y="2354345"/>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TextBox 6"/>
            <p:cNvSpPr txBox="1"/>
            <p:nvPr/>
          </p:nvSpPr>
          <p:spPr>
            <a:xfrm>
              <a:off x="2748740" y="2022922"/>
              <a:ext cx="359500" cy="400109"/>
            </a:xfrm>
            <a:prstGeom prst="rect">
              <a:avLst/>
            </a:prstGeom>
            <a:noFill/>
          </p:spPr>
          <p:txBody>
            <a:bodyPr wrap="none" rtlCol="0">
              <a:spAutoFit/>
            </a:bodyPr>
            <a:lstStyle/>
            <a:p>
              <a:r>
                <a:rPr lang="en-US" sz="1350" dirty="0"/>
                <a:t>T</a:t>
              </a:r>
            </a:p>
          </p:txBody>
        </p:sp>
      </p:grpSp>
      <p:grpSp>
        <p:nvGrpSpPr>
          <p:cNvPr id="14" name="Group 13"/>
          <p:cNvGrpSpPr/>
          <p:nvPr/>
        </p:nvGrpSpPr>
        <p:grpSpPr>
          <a:xfrm>
            <a:off x="2737419" y="2374442"/>
            <a:ext cx="269626" cy="361602"/>
            <a:chOff x="2901140" y="2175322"/>
            <a:chExt cx="359500" cy="482136"/>
          </a:xfrm>
        </p:grpSpPr>
        <p:sp>
          <p:nvSpPr>
            <p:cNvPr id="12" name="Oval 11"/>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TextBox 12"/>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17" name="Group 16"/>
          <p:cNvGrpSpPr/>
          <p:nvPr/>
        </p:nvGrpSpPr>
        <p:grpSpPr>
          <a:xfrm>
            <a:off x="3331979" y="2366609"/>
            <a:ext cx="269626" cy="361602"/>
            <a:chOff x="2901140" y="2175322"/>
            <a:chExt cx="359500" cy="482136"/>
          </a:xfrm>
        </p:grpSpPr>
        <p:sp>
          <p:nvSpPr>
            <p:cNvPr id="18" name="Oval 17"/>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 name="TextBox 18"/>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0" name="Group 19"/>
          <p:cNvGrpSpPr/>
          <p:nvPr/>
        </p:nvGrpSpPr>
        <p:grpSpPr>
          <a:xfrm>
            <a:off x="1852021" y="2371578"/>
            <a:ext cx="269626" cy="361602"/>
            <a:chOff x="2901140" y="2175322"/>
            <a:chExt cx="359500" cy="482136"/>
          </a:xfrm>
        </p:grpSpPr>
        <p:sp>
          <p:nvSpPr>
            <p:cNvPr id="21" name="Oval 20"/>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TextBox 21"/>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3" name="Group 22"/>
          <p:cNvGrpSpPr/>
          <p:nvPr/>
        </p:nvGrpSpPr>
        <p:grpSpPr>
          <a:xfrm>
            <a:off x="4144620" y="2366609"/>
            <a:ext cx="269626" cy="361602"/>
            <a:chOff x="2901140" y="2175322"/>
            <a:chExt cx="359500" cy="482136"/>
          </a:xfrm>
        </p:grpSpPr>
        <p:sp>
          <p:nvSpPr>
            <p:cNvPr id="24" name="Oval 23"/>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TextBox 24"/>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26" name="Group 25"/>
          <p:cNvGrpSpPr/>
          <p:nvPr/>
        </p:nvGrpSpPr>
        <p:grpSpPr>
          <a:xfrm>
            <a:off x="4793977" y="2366609"/>
            <a:ext cx="269626" cy="361602"/>
            <a:chOff x="2901140" y="2175322"/>
            <a:chExt cx="359500" cy="482136"/>
          </a:xfrm>
        </p:grpSpPr>
        <p:sp>
          <p:nvSpPr>
            <p:cNvPr id="27" name="Oval 26"/>
            <p:cNvSpPr/>
            <p:nvPr/>
          </p:nvSpPr>
          <p:spPr>
            <a:xfrm>
              <a:off x="2980305" y="2513371"/>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8" name="TextBox 27"/>
            <p:cNvSpPr txBox="1"/>
            <p:nvPr/>
          </p:nvSpPr>
          <p:spPr>
            <a:xfrm>
              <a:off x="2901140" y="2175322"/>
              <a:ext cx="359500" cy="400109"/>
            </a:xfrm>
            <a:prstGeom prst="rect">
              <a:avLst/>
            </a:prstGeom>
            <a:noFill/>
          </p:spPr>
          <p:txBody>
            <a:bodyPr wrap="none" rtlCol="0">
              <a:spAutoFit/>
            </a:bodyPr>
            <a:lstStyle/>
            <a:p>
              <a:r>
                <a:rPr lang="en-US" sz="1350" dirty="0"/>
                <a:t>T</a:t>
              </a:r>
            </a:p>
          </p:txBody>
        </p:sp>
      </p:grpSp>
      <p:grpSp>
        <p:nvGrpSpPr>
          <p:cNvPr id="36" name="Group 35"/>
          <p:cNvGrpSpPr/>
          <p:nvPr/>
        </p:nvGrpSpPr>
        <p:grpSpPr>
          <a:xfrm>
            <a:off x="5809897" y="2346501"/>
            <a:ext cx="279244" cy="381710"/>
            <a:chOff x="5748457" y="3234792"/>
            <a:chExt cx="372325" cy="508947"/>
          </a:xfrm>
        </p:grpSpPr>
        <p:sp>
          <p:nvSpPr>
            <p:cNvPr id="34" name="TextBox 33"/>
            <p:cNvSpPr txBox="1"/>
            <p:nvPr/>
          </p:nvSpPr>
          <p:spPr>
            <a:xfrm>
              <a:off x="5748457" y="3234792"/>
              <a:ext cx="372325" cy="400110"/>
            </a:xfrm>
            <a:prstGeom prst="rect">
              <a:avLst/>
            </a:prstGeom>
            <a:noFill/>
          </p:spPr>
          <p:txBody>
            <a:bodyPr wrap="none" rtlCol="0">
              <a:spAutoFit/>
            </a:bodyPr>
            <a:lstStyle/>
            <a:p>
              <a:r>
                <a:rPr lang="en-US" sz="1350" dirty="0"/>
                <a:t>R</a:t>
              </a:r>
            </a:p>
          </p:txBody>
        </p:sp>
        <p:sp>
          <p:nvSpPr>
            <p:cNvPr id="35" name="Rectangle 34"/>
            <p:cNvSpPr/>
            <p:nvPr/>
          </p:nvSpPr>
          <p:spPr>
            <a:xfrm>
              <a:off x="5823032" y="3584713"/>
              <a:ext cx="160325" cy="1590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39" name="Group 38"/>
          <p:cNvGrpSpPr/>
          <p:nvPr/>
        </p:nvGrpSpPr>
        <p:grpSpPr>
          <a:xfrm>
            <a:off x="5803623" y="2812635"/>
            <a:ext cx="271071" cy="470157"/>
            <a:chOff x="7738171" y="2607180"/>
            <a:chExt cx="361428" cy="626876"/>
          </a:xfrm>
        </p:grpSpPr>
        <p:sp>
          <p:nvSpPr>
            <p:cNvPr id="31" name="TextBox 30"/>
            <p:cNvSpPr txBox="1"/>
            <p:nvPr/>
          </p:nvSpPr>
          <p:spPr>
            <a:xfrm>
              <a:off x="7740098" y="2833947"/>
              <a:ext cx="359501" cy="400109"/>
            </a:xfrm>
            <a:prstGeom prst="rect">
              <a:avLst/>
            </a:prstGeom>
            <a:noFill/>
          </p:spPr>
          <p:txBody>
            <a:bodyPr wrap="none" rtlCol="0">
              <a:spAutoFit/>
            </a:bodyPr>
            <a:lstStyle/>
            <a:p>
              <a:r>
                <a:rPr lang="en-US" sz="1350" dirty="0"/>
                <a:t>E</a:t>
              </a:r>
            </a:p>
          </p:txBody>
        </p:sp>
        <p:sp>
          <p:nvSpPr>
            <p:cNvPr id="37" name="Multiply 36"/>
            <p:cNvSpPr/>
            <p:nvPr/>
          </p:nvSpPr>
          <p:spPr>
            <a:xfrm>
              <a:off x="7738171" y="2607180"/>
              <a:ext cx="318053" cy="317568"/>
            </a:xfrm>
            <a:prstGeom prst="mathMultiply">
              <a:avLst>
                <a:gd name="adj1" fmla="val 92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40" name="TextBox 39"/>
          <p:cNvSpPr txBox="1"/>
          <p:nvPr/>
        </p:nvSpPr>
        <p:spPr>
          <a:xfrm>
            <a:off x="780222" y="3192947"/>
            <a:ext cx="1958485" cy="300082"/>
          </a:xfrm>
          <a:prstGeom prst="rect">
            <a:avLst/>
          </a:prstGeom>
          <a:noFill/>
        </p:spPr>
        <p:txBody>
          <a:bodyPr wrap="none" rtlCol="0">
            <a:spAutoFit/>
          </a:bodyPr>
          <a:lstStyle/>
          <a:p>
            <a:r>
              <a:rPr lang="en-US" sz="1350" dirty="0"/>
              <a:t>&lt;promise&gt;.</a:t>
            </a:r>
            <a:r>
              <a:rPr lang="en-US" sz="1350" dirty="0" err="1"/>
              <a:t>yield_value</a:t>
            </a:r>
            <a:r>
              <a:rPr lang="en-US" sz="1350" dirty="0"/>
              <a:t>(T)</a:t>
            </a:r>
          </a:p>
        </p:txBody>
      </p:sp>
      <p:sp>
        <p:nvSpPr>
          <p:cNvPr id="41" name="TextBox 40"/>
          <p:cNvSpPr txBox="1"/>
          <p:nvPr/>
        </p:nvSpPr>
        <p:spPr>
          <a:xfrm>
            <a:off x="783563" y="3525908"/>
            <a:ext cx="1872949" cy="300082"/>
          </a:xfrm>
          <a:prstGeom prst="rect">
            <a:avLst/>
          </a:prstGeom>
          <a:noFill/>
        </p:spPr>
        <p:txBody>
          <a:bodyPr wrap="none" rtlCol="0">
            <a:spAutoFit/>
          </a:bodyPr>
          <a:lstStyle/>
          <a:p>
            <a:r>
              <a:rPr lang="en-US" sz="1350" dirty="0"/>
              <a:t>&lt;promise&gt;.</a:t>
            </a:r>
            <a:r>
              <a:rPr lang="en-US" sz="1350" dirty="0" err="1"/>
              <a:t>set_result</a:t>
            </a:r>
            <a:r>
              <a:rPr lang="en-US" sz="1350" dirty="0"/>
              <a:t>(R)</a:t>
            </a:r>
          </a:p>
        </p:txBody>
      </p:sp>
      <p:sp>
        <p:nvSpPr>
          <p:cNvPr id="42" name="TextBox 41"/>
          <p:cNvSpPr txBox="1"/>
          <p:nvPr/>
        </p:nvSpPr>
        <p:spPr>
          <a:xfrm>
            <a:off x="783563" y="3858869"/>
            <a:ext cx="2148473" cy="300082"/>
          </a:xfrm>
          <a:prstGeom prst="rect">
            <a:avLst/>
          </a:prstGeom>
          <a:noFill/>
        </p:spPr>
        <p:txBody>
          <a:bodyPr wrap="none" rtlCol="0">
            <a:spAutoFit/>
          </a:bodyPr>
          <a:lstStyle/>
          <a:p>
            <a:r>
              <a:rPr lang="en-US" sz="1350" dirty="0"/>
              <a:t>&lt;promise&gt;.</a:t>
            </a:r>
            <a:r>
              <a:rPr lang="en-US" sz="1350" dirty="0" err="1"/>
              <a:t>set_exception</a:t>
            </a:r>
            <a:r>
              <a:rPr lang="en-US" sz="1350" dirty="0"/>
              <a:t>(E)</a:t>
            </a:r>
          </a:p>
        </p:txBody>
      </p:sp>
      <p:sp>
        <p:nvSpPr>
          <p:cNvPr id="43" name="TextBox 42"/>
          <p:cNvSpPr txBox="1"/>
          <p:nvPr/>
        </p:nvSpPr>
        <p:spPr>
          <a:xfrm>
            <a:off x="780222" y="4703694"/>
            <a:ext cx="3260035" cy="923330"/>
          </a:xfrm>
          <a:prstGeom prst="rect">
            <a:avLst/>
          </a:prstGeom>
          <a:effectLst>
            <a:glow rad="101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numCol="3" rtlCol="0">
            <a:spAutoFit/>
          </a:bodyPr>
          <a:lstStyle/>
          <a:p>
            <a:r>
              <a:rPr lang="en-US" sz="1350" b="1" dirty="0" err="1"/>
              <a:t>Bikeshed</a:t>
            </a:r>
            <a:r>
              <a:rPr lang="en-US" sz="1350" dirty="0"/>
              <a:t/>
            </a:r>
            <a:br>
              <a:rPr lang="en-US" sz="1350" dirty="0"/>
            </a:br>
            <a:r>
              <a:rPr lang="en-US" sz="1350" dirty="0" err="1"/>
              <a:t>on_next</a:t>
            </a:r>
            <a:r>
              <a:rPr lang="en-US" sz="1350" dirty="0"/>
              <a:t/>
            </a:r>
            <a:br>
              <a:rPr lang="en-US" sz="1350" dirty="0"/>
            </a:br>
            <a:r>
              <a:rPr lang="en-US" sz="1350" dirty="0" err="1"/>
              <a:t>on_complete</a:t>
            </a:r>
            <a:endParaRPr lang="en-US" sz="1350" dirty="0"/>
          </a:p>
          <a:p>
            <a:r>
              <a:rPr lang="en-US" sz="1350" dirty="0" err="1"/>
              <a:t>on_error</a:t>
            </a:r>
            <a:endParaRPr lang="en-US" sz="1350" dirty="0"/>
          </a:p>
          <a:p>
            <a:endParaRPr lang="en-US" sz="1350" dirty="0"/>
          </a:p>
          <a:p>
            <a:r>
              <a:rPr lang="en-US" sz="1350" dirty="0" err="1"/>
              <a:t>emit_value</a:t>
            </a:r>
            <a:endParaRPr lang="en-US" sz="1350" dirty="0"/>
          </a:p>
          <a:p>
            <a:r>
              <a:rPr lang="en-US" sz="1350" dirty="0" err="1"/>
              <a:t>return_value</a:t>
            </a:r>
            <a:endParaRPr lang="en-US" sz="1350" dirty="0"/>
          </a:p>
          <a:p>
            <a:r>
              <a:rPr lang="en-US" sz="1350" dirty="0" err="1"/>
              <a:t>return_error</a:t>
            </a:r>
            <a:r>
              <a:rPr lang="en-US" sz="1350" dirty="0"/>
              <a:t>	</a:t>
            </a:r>
          </a:p>
          <a:p>
            <a:r>
              <a:rPr lang="en-US" sz="1350" dirty="0"/>
              <a:t>-</a:t>
            </a:r>
          </a:p>
          <a:p>
            <a:r>
              <a:rPr lang="en-US" sz="1350" dirty="0"/>
              <a:t>complete(T)</a:t>
            </a:r>
          </a:p>
          <a:p>
            <a:r>
              <a:rPr lang="en-US" sz="1350" dirty="0"/>
              <a:t>complete(E)</a:t>
            </a:r>
          </a:p>
        </p:txBody>
      </p:sp>
      <p:sp>
        <p:nvSpPr>
          <p:cNvPr id="44" name="Rectangle 43"/>
          <p:cNvSpPr/>
          <p:nvPr/>
        </p:nvSpPr>
        <p:spPr>
          <a:xfrm>
            <a:off x="2792800" y="3200905"/>
            <a:ext cx="1034257" cy="276999"/>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yield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endParaRPr lang="en-US" sz="1200" dirty="0"/>
          </a:p>
        </p:txBody>
      </p:sp>
      <p:sp>
        <p:nvSpPr>
          <p:cNvPr id="45" name="Rectangle 44"/>
          <p:cNvSpPr/>
          <p:nvPr/>
        </p:nvSpPr>
        <p:spPr>
          <a:xfrm>
            <a:off x="2792800" y="3535067"/>
            <a:ext cx="1119217" cy="276999"/>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endParaRPr lang="en-US" sz="1200" dirty="0"/>
          </a:p>
        </p:txBody>
      </p:sp>
      <p:sp>
        <p:nvSpPr>
          <p:cNvPr id="46" name="Rectangle 45"/>
          <p:cNvSpPr/>
          <p:nvPr/>
        </p:nvSpPr>
        <p:spPr>
          <a:xfrm>
            <a:off x="2799859" y="3858870"/>
            <a:ext cx="1798890" cy="461665"/>
          </a:xfrm>
          <a:prstGeom prst="rect">
            <a:avLst/>
          </a:prstGeom>
        </p:spPr>
        <p:txBody>
          <a:bodyPr wrap="none">
            <a:spAutoFit/>
          </a:bodyPr>
          <a:lstStyle/>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expr</a:t>
            </a:r>
            <a:r>
              <a:rPr lang="en-US" sz="1200" dirty="0">
                <a:solidFill>
                  <a:srgbClr val="000000"/>
                </a:solidFill>
                <a:highlight>
                  <a:srgbClr val="FFFFFF"/>
                </a:highlight>
                <a:latin typeface="Consolas" panose="020B0609020204030204" pitchFamily="49" charset="0"/>
              </a:rPr>
              <a:t/>
            </a:r>
            <a:br>
              <a:rPr lang="en-US" sz="1200" dirty="0">
                <a:solidFill>
                  <a:srgbClr val="000000"/>
                </a:solidFill>
                <a:highlight>
                  <a:srgbClr val="FFFFFF"/>
                </a:highlight>
                <a:latin typeface="Consolas" panose="020B0609020204030204" pitchFamily="49" charset="0"/>
              </a:rPr>
            </a:br>
            <a:r>
              <a:rPr lang="en-US" sz="1200" dirty="0">
                <a:solidFill>
                  <a:srgbClr val="000000"/>
                </a:solidFill>
                <a:highlight>
                  <a:srgbClr val="FFFFFF"/>
                </a:highlight>
                <a:latin typeface="Consolas" panose="020B0609020204030204" pitchFamily="49" charset="0"/>
              </a:rPr>
              <a:t>unhandled exception</a:t>
            </a:r>
            <a:endParaRPr lang="en-US" sz="1200" dirty="0"/>
          </a:p>
        </p:txBody>
      </p:sp>
      <p:sp>
        <p:nvSpPr>
          <p:cNvPr id="47" name="Right Brace 46"/>
          <p:cNvSpPr/>
          <p:nvPr/>
        </p:nvSpPr>
        <p:spPr>
          <a:xfrm>
            <a:off x="4407790" y="3516563"/>
            <a:ext cx="259130" cy="771542"/>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TextBox 48"/>
          <p:cNvSpPr txBox="1"/>
          <p:nvPr/>
        </p:nvSpPr>
        <p:spPr>
          <a:xfrm>
            <a:off x="4636682" y="3802908"/>
            <a:ext cx="1661121" cy="715581"/>
          </a:xfrm>
          <a:prstGeom prst="rect">
            <a:avLst/>
          </a:prstGeom>
          <a:noFill/>
        </p:spPr>
        <p:txBody>
          <a:bodyPr wrap="square" rtlCol="0">
            <a:spAutoFit/>
          </a:bodyPr>
          <a:lstStyle/>
          <a:p>
            <a:r>
              <a:rPr lang="en-US" sz="1350" dirty="0"/>
              <a:t>Could be called from await_suspend or</a:t>
            </a:r>
          </a:p>
          <a:p>
            <a:r>
              <a:rPr lang="en-US" sz="1350" dirty="0"/>
              <a:t>completion callback</a:t>
            </a:r>
          </a:p>
        </p:txBody>
      </p:sp>
      <p:sp>
        <p:nvSpPr>
          <p:cNvPr id="50" name="Rectangle 49"/>
          <p:cNvSpPr/>
          <p:nvPr/>
        </p:nvSpPr>
        <p:spPr>
          <a:xfrm>
            <a:off x="370232" y="1722167"/>
            <a:ext cx="8306629" cy="335232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pP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template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&lt;</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typename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Promise&gt;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 </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kernel_future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::await_suspend(</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coroutine_handle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&lt;Promise&gt; p) </a:t>
            </a: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b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-&gt;then([p](</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kernel_future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&lt;T&gt; const&amp; result)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 </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result.has_error</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p.promise</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set_exception</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result.error</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 // resume the coroutine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5329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1006403"/>
            <a:ext cx="7886700" cy="677963"/>
          </a:xfrm>
        </p:spPr>
        <p:txBody>
          <a:bodyPr>
            <a:normAutofit fontScale="90000"/>
          </a:bodyPr>
          <a:lstStyle/>
          <a:p>
            <a:r>
              <a:rPr lang="en-US" dirty="0" smtClean="0"/>
              <a:t>Awaitable – Concept of the Future&lt;T,E&gt;</a:t>
            </a:r>
            <a:endParaRPr lang="en-US" dirty="0"/>
          </a:p>
        </p:txBody>
      </p:sp>
      <p:sp>
        <p:nvSpPr>
          <p:cNvPr id="3" name="Date Placeholder 2"/>
          <p:cNvSpPr>
            <a:spLocks noGrp="1"/>
          </p:cNvSpPr>
          <p:nvPr>
            <p:ph type="dt" sz="half" idx="10"/>
          </p:nvPr>
        </p:nvSpPr>
        <p:spPr/>
        <p:txBody>
          <a:bodyPr/>
          <a:lstStyle/>
          <a:p>
            <a:fld id="{ADB90C1B-34A7-4DFC-9E6B-9086DF8EE5B8}"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8" name="Slide Number Placeholder 7"/>
          <p:cNvSpPr>
            <a:spLocks noGrp="1"/>
          </p:cNvSpPr>
          <p:nvPr>
            <p:ph type="sldNum" sz="quarter" idx="12"/>
          </p:nvPr>
        </p:nvSpPr>
        <p:spPr/>
        <p:txBody>
          <a:bodyPr/>
          <a:lstStyle/>
          <a:p>
            <a:fld id="{0B32B47A-AB8C-4425-BBE2-2EEFC41D3BFC}" type="slidenum">
              <a:rPr lang="en-US" smtClean="0"/>
              <a:t>62</a:t>
            </a:fld>
            <a:endParaRPr lang="en-US"/>
          </a:p>
        </p:txBody>
      </p:sp>
      <p:sp>
        <p:nvSpPr>
          <p:cNvPr id="22" name="TextBox 21"/>
          <p:cNvSpPr txBox="1"/>
          <p:nvPr/>
        </p:nvSpPr>
        <p:spPr>
          <a:xfrm>
            <a:off x="6639585" y="2033501"/>
            <a:ext cx="1540037" cy="577081"/>
          </a:xfrm>
          <a:prstGeom prst="rect">
            <a:avLst/>
          </a:prstGeom>
          <a:noFill/>
        </p:spPr>
        <p:txBody>
          <a:bodyPr wrap="none" rtlCol="0">
            <a:spAutoFit/>
          </a:bodyPr>
          <a:lstStyle/>
          <a:p>
            <a:r>
              <a:rPr lang="en-US" dirty="0"/>
              <a:t>.await_ready()</a:t>
            </a:r>
            <a:br>
              <a:rPr lang="en-US" dirty="0"/>
            </a:br>
            <a:r>
              <a:rPr lang="en-US" sz="1350" dirty="0">
                <a:latin typeface="Consolas" panose="020B0609020204030204" pitchFamily="49" charset="0"/>
                <a:cs typeface="Consolas" panose="020B0609020204030204" pitchFamily="49" charset="0"/>
              </a:rPr>
              <a:t>F&lt;T&gt; → bool</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6639585" y="3090659"/>
            <a:ext cx="2524089" cy="577081"/>
          </a:xfrm>
          <a:prstGeom prst="rect">
            <a:avLst/>
          </a:prstGeom>
          <a:noFill/>
        </p:spPr>
        <p:txBody>
          <a:bodyPr wrap="none" rtlCol="0">
            <a:spAutoFit/>
          </a:bodyPr>
          <a:lstStyle/>
          <a:p>
            <a:r>
              <a:rPr lang="en-US" dirty="0"/>
              <a:t>.await_suspend(cb1,cb2)</a:t>
            </a:r>
            <a:br>
              <a:rPr lang="en-US" dirty="0"/>
            </a:br>
            <a:r>
              <a:rPr lang="en-US" sz="1350" dirty="0">
                <a:latin typeface="Consolas" panose="020B0609020204030204" pitchFamily="49" charset="0"/>
                <a:cs typeface="Consolas" panose="020B0609020204030204" pitchFamily="49" charset="0"/>
              </a:rPr>
              <a:t>F&lt;T&gt; x Fn1 x Fn2  → void</a:t>
            </a:r>
            <a:endParaRPr lang="en-US" dirty="0"/>
          </a:p>
        </p:txBody>
      </p:sp>
      <p:sp>
        <p:nvSpPr>
          <p:cNvPr id="24" name="TextBox 23"/>
          <p:cNvSpPr txBox="1"/>
          <p:nvPr/>
        </p:nvSpPr>
        <p:spPr>
          <a:xfrm>
            <a:off x="6639585" y="4203418"/>
            <a:ext cx="1714765" cy="577081"/>
          </a:xfrm>
          <a:prstGeom prst="rect">
            <a:avLst/>
          </a:prstGeom>
          <a:noFill/>
        </p:spPr>
        <p:txBody>
          <a:bodyPr wrap="none" rtlCol="0">
            <a:spAutoFit/>
          </a:bodyPr>
          <a:lstStyle/>
          <a:p>
            <a:r>
              <a:rPr lang="en-US" dirty="0"/>
              <a:t>.await_resume()</a:t>
            </a:r>
            <a:br>
              <a:rPr lang="en-US" dirty="0"/>
            </a:br>
            <a:r>
              <a:rPr lang="en-US" sz="1350" dirty="0">
                <a:latin typeface="Consolas" panose="020B0609020204030204" pitchFamily="49" charset="0"/>
                <a:cs typeface="Consolas" panose="020B0609020204030204" pitchFamily="49" charset="0"/>
              </a:rPr>
              <a:t>F&lt;T&gt; → T</a:t>
            </a:r>
            <a:endParaRPr lang="en-US" dirty="0"/>
          </a:p>
        </p:txBody>
      </p:sp>
      <p:grpSp>
        <p:nvGrpSpPr>
          <p:cNvPr id="29" name="Group 28"/>
          <p:cNvGrpSpPr/>
          <p:nvPr/>
        </p:nvGrpSpPr>
        <p:grpSpPr>
          <a:xfrm>
            <a:off x="675772" y="1739877"/>
            <a:ext cx="5831378" cy="617821"/>
            <a:chOff x="1185949" y="1176835"/>
            <a:chExt cx="7775171" cy="823761"/>
          </a:xfrm>
        </p:grpSpPr>
        <p:grpSp>
          <p:nvGrpSpPr>
            <p:cNvPr id="10" name="Group 9"/>
            <p:cNvGrpSpPr/>
            <p:nvPr/>
          </p:nvGrpSpPr>
          <p:grpSpPr>
            <a:xfrm>
              <a:off x="1185949" y="1176835"/>
              <a:ext cx="7775171" cy="823761"/>
              <a:chOff x="1185949" y="1176835"/>
              <a:chExt cx="7775171" cy="823761"/>
            </a:xfrm>
          </p:grpSpPr>
          <p:cxnSp>
            <p:nvCxnSpPr>
              <p:cNvPr id="4" name="Straight Arrow Connector 3"/>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754283" y="1856509"/>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7" name="Straight Arrow Connector 6"/>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6" name="TextBox 25"/>
            <p:cNvSpPr txBox="1"/>
            <p:nvPr/>
          </p:nvSpPr>
          <p:spPr>
            <a:xfrm>
              <a:off x="2675118" y="1518460"/>
              <a:ext cx="359501" cy="400109"/>
            </a:xfrm>
            <a:prstGeom prst="rect">
              <a:avLst/>
            </a:prstGeom>
            <a:noFill/>
          </p:spPr>
          <p:txBody>
            <a:bodyPr wrap="none" rtlCol="0">
              <a:spAutoFit/>
            </a:bodyPr>
            <a:lstStyle/>
            <a:p>
              <a:r>
                <a:rPr lang="en-US" sz="1350" dirty="0"/>
                <a:t>T</a:t>
              </a:r>
            </a:p>
          </p:txBody>
        </p:sp>
      </p:grpSp>
      <p:grpSp>
        <p:nvGrpSpPr>
          <p:cNvPr id="30" name="Group 29"/>
          <p:cNvGrpSpPr/>
          <p:nvPr/>
        </p:nvGrpSpPr>
        <p:grpSpPr>
          <a:xfrm>
            <a:off x="675772" y="2772732"/>
            <a:ext cx="5831378" cy="599117"/>
            <a:chOff x="1185949" y="2553976"/>
            <a:chExt cx="7775171" cy="798822"/>
          </a:xfrm>
        </p:grpSpPr>
        <p:grpSp>
          <p:nvGrpSpPr>
            <p:cNvPr id="12" name="Group 11"/>
            <p:cNvGrpSpPr/>
            <p:nvPr/>
          </p:nvGrpSpPr>
          <p:grpSpPr>
            <a:xfrm>
              <a:off x="1185949" y="2553976"/>
              <a:ext cx="7775171" cy="798822"/>
              <a:chOff x="1185949" y="1176835"/>
              <a:chExt cx="7775171" cy="798822"/>
            </a:xfrm>
          </p:grpSpPr>
          <p:cxnSp>
            <p:nvCxnSpPr>
              <p:cNvPr id="13" name="Straight Arrow Connector 12"/>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5" name="Straight Arrow Connector 14"/>
              <p:cNvCxnSpPr/>
              <p:nvPr/>
            </p:nvCxnSpPr>
            <p:spPr>
              <a:xfrm>
                <a:off x="4677295" y="154616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28454" y="1176835"/>
                <a:ext cx="961289" cy="400109"/>
              </a:xfrm>
              <a:prstGeom prst="rect">
                <a:avLst/>
              </a:prstGeom>
              <a:noFill/>
            </p:spPr>
            <p:txBody>
              <a:bodyPr wrap="none" rtlCol="0">
                <a:spAutoFit/>
              </a:bodyPr>
              <a:lstStyle/>
              <a:p>
                <a:r>
                  <a:rPr lang="en-US" sz="1350" dirty="0"/>
                  <a:t>Present</a:t>
                </a:r>
              </a:p>
            </p:txBody>
          </p:sp>
        </p:grpSp>
        <p:sp>
          <p:nvSpPr>
            <p:cNvPr id="27" name="TextBox 26"/>
            <p:cNvSpPr txBox="1"/>
            <p:nvPr/>
          </p:nvSpPr>
          <p:spPr>
            <a:xfrm>
              <a:off x="5759140" y="2833836"/>
              <a:ext cx="359501" cy="400109"/>
            </a:xfrm>
            <a:prstGeom prst="rect">
              <a:avLst/>
            </a:prstGeom>
            <a:noFill/>
          </p:spPr>
          <p:txBody>
            <a:bodyPr wrap="none" rtlCol="0">
              <a:spAutoFit/>
            </a:bodyPr>
            <a:lstStyle/>
            <a:p>
              <a:r>
                <a:rPr lang="en-US" sz="1350" dirty="0"/>
                <a:t>T</a:t>
              </a:r>
            </a:p>
          </p:txBody>
        </p:sp>
      </p:grpSp>
      <p:grpSp>
        <p:nvGrpSpPr>
          <p:cNvPr id="31" name="Group 30"/>
          <p:cNvGrpSpPr/>
          <p:nvPr/>
        </p:nvGrpSpPr>
        <p:grpSpPr>
          <a:xfrm>
            <a:off x="675772" y="3831460"/>
            <a:ext cx="5831378" cy="1017459"/>
            <a:chOff x="1185949" y="4124635"/>
            <a:chExt cx="7775171" cy="1356611"/>
          </a:xfrm>
        </p:grpSpPr>
        <p:grpSp>
          <p:nvGrpSpPr>
            <p:cNvPr id="17" name="Group 16"/>
            <p:cNvGrpSpPr/>
            <p:nvPr/>
          </p:nvGrpSpPr>
          <p:grpSpPr>
            <a:xfrm>
              <a:off x="1185949" y="4124635"/>
              <a:ext cx="7775171" cy="881952"/>
              <a:chOff x="1185949" y="1093705"/>
              <a:chExt cx="7775171" cy="881952"/>
            </a:xfrm>
          </p:grpSpPr>
          <p:cxnSp>
            <p:nvCxnSpPr>
              <p:cNvPr id="18" name="Straight Arrow Connector 17"/>
              <p:cNvCxnSpPr/>
              <p:nvPr/>
            </p:nvCxnSpPr>
            <p:spPr>
              <a:xfrm flipV="1">
                <a:off x="1185949" y="1878676"/>
                <a:ext cx="7775171" cy="4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852159" y="1831570"/>
                <a:ext cx="138546" cy="144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0" name="Straight Arrow Connector 19"/>
              <p:cNvCxnSpPr/>
              <p:nvPr/>
            </p:nvCxnSpPr>
            <p:spPr>
              <a:xfrm>
                <a:off x="5907578" y="1463037"/>
                <a:ext cx="5541"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58737" y="1093705"/>
                <a:ext cx="961289" cy="400109"/>
              </a:xfrm>
              <a:prstGeom prst="rect">
                <a:avLst/>
              </a:prstGeom>
              <a:noFill/>
            </p:spPr>
            <p:txBody>
              <a:bodyPr wrap="none" rtlCol="0">
                <a:spAutoFit/>
              </a:bodyPr>
              <a:lstStyle/>
              <a:p>
                <a:r>
                  <a:rPr lang="en-US" sz="1350" dirty="0"/>
                  <a:t>Present</a:t>
                </a:r>
              </a:p>
            </p:txBody>
          </p:sp>
        </p:grpSp>
        <p:sp>
          <p:nvSpPr>
            <p:cNvPr id="28" name="TextBox 27"/>
            <p:cNvSpPr txBox="1"/>
            <p:nvPr/>
          </p:nvSpPr>
          <p:spPr>
            <a:xfrm>
              <a:off x="5759140" y="5081137"/>
              <a:ext cx="359501" cy="400109"/>
            </a:xfrm>
            <a:prstGeom prst="rect">
              <a:avLst/>
            </a:prstGeom>
            <a:noFill/>
          </p:spPr>
          <p:txBody>
            <a:bodyPr wrap="none" rtlCol="0">
              <a:spAutoFit/>
            </a:bodyPr>
            <a:lstStyle/>
            <a:p>
              <a:r>
                <a:rPr lang="en-US" sz="1350" dirty="0"/>
                <a:t>T</a:t>
              </a:r>
            </a:p>
          </p:txBody>
        </p:sp>
      </p:grpSp>
      <p:sp>
        <p:nvSpPr>
          <p:cNvPr id="32" name="Rectangle 31"/>
          <p:cNvSpPr/>
          <p:nvPr/>
        </p:nvSpPr>
        <p:spPr>
          <a:xfrm>
            <a:off x="2639636" y="5287084"/>
            <a:ext cx="3730508" cy="369332"/>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expr</a:t>
            </a:r>
            <a:r>
              <a:rPr lang="en-US" dirty="0">
                <a:solidFill>
                  <a:srgbClr val="000000"/>
                </a:solidFill>
                <a:highlight>
                  <a:srgbClr val="FFFFFF"/>
                </a:highlight>
                <a:latin typeface="Consolas" panose="020B0609020204030204" pitchFamily="49" charset="0"/>
              </a:rPr>
              <a:t>-of-awaitable-type</a:t>
            </a:r>
            <a:endParaRPr lang="en-US" dirty="0"/>
          </a:p>
        </p:txBody>
      </p:sp>
    </p:spTree>
    <p:extLst>
      <p:ext uri="{BB962C8B-B14F-4D97-AF65-F5344CB8AC3E}">
        <p14:creationId xmlns:p14="http://schemas.microsoft.com/office/powerpoint/2010/main" val="109363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368"/>
            <a:ext cx="7886700" cy="827337"/>
          </a:xfrm>
        </p:spPr>
        <p:txBody>
          <a:bodyPr/>
          <a:lstStyle/>
          <a:p>
            <a:r>
              <a:rPr lang="en-US" dirty="0"/>
              <a:t>Yeah, pretty, but what about </a:t>
            </a:r>
            <a:r>
              <a:rPr lang="en-US" dirty="0" err="1"/>
              <a:t>perf</a:t>
            </a:r>
            <a:r>
              <a:rPr lang="en-US" dirty="0"/>
              <a:t>?</a:t>
            </a:r>
          </a:p>
        </p:txBody>
      </p:sp>
      <p:sp>
        <p:nvSpPr>
          <p:cNvPr id="5" name="Date Placeholder 4"/>
          <p:cNvSpPr>
            <a:spLocks noGrp="1"/>
          </p:cNvSpPr>
          <p:nvPr>
            <p:ph type="dt" sz="half" idx="10"/>
          </p:nvPr>
        </p:nvSpPr>
        <p:spPr/>
        <p:txBody>
          <a:bodyPr/>
          <a:lstStyle/>
          <a:p>
            <a:fld id="{814D4C67-737E-4E5C-BFE2-1FD1F20168F9}" type="datetime1">
              <a:rPr lang="en-US" smtClean="0"/>
              <a:t>11/13/2014</a:t>
            </a:fld>
            <a:endParaRPr lang="en-US"/>
          </a:p>
        </p:txBody>
      </p:sp>
      <p:sp>
        <p:nvSpPr>
          <p:cNvPr id="6" name="Footer Placeholder 5"/>
          <p:cNvSpPr>
            <a:spLocks noGrp="1"/>
          </p:cNvSpPr>
          <p:nvPr>
            <p:ph type="ftr" sz="quarter" idx="11"/>
          </p:nvPr>
        </p:nvSpPr>
        <p:spPr/>
        <p:txBody>
          <a:bodyPr/>
          <a:lstStyle/>
          <a:p>
            <a:r>
              <a:rPr lang="en-US" smtClean="0"/>
              <a:t>Urbana 2014 • N4134 await 2.0 (short deck)</a:t>
            </a:r>
            <a:endParaRPr lang="en-US"/>
          </a:p>
        </p:txBody>
      </p:sp>
      <p:sp>
        <p:nvSpPr>
          <p:cNvPr id="7" name="Slide Number Placeholder 6"/>
          <p:cNvSpPr>
            <a:spLocks noGrp="1"/>
          </p:cNvSpPr>
          <p:nvPr>
            <p:ph type="sldNum" sz="quarter" idx="12"/>
          </p:nvPr>
        </p:nvSpPr>
        <p:spPr/>
        <p:txBody>
          <a:bodyPr/>
          <a:lstStyle/>
          <a:p>
            <a:fld id="{0B32B47A-AB8C-4425-BBE2-2EEFC41D3BFC}" type="slidenum">
              <a:rPr lang="en-US" smtClean="0"/>
              <a:t>63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06546444"/>
              </p:ext>
            </p:extLst>
          </p:nvPr>
        </p:nvGraphicFramePr>
        <p:xfrm>
          <a:off x="1411702" y="1608824"/>
          <a:ext cx="6555876" cy="3845492"/>
        </p:xfrm>
        <a:graphic>
          <a:graphicData uri="http://schemas.openxmlformats.org/drawingml/2006/table">
            <a:tbl>
              <a:tblPr>
                <a:tableStyleId>{8799B23B-EC83-4686-B30A-512413B5E67A}</a:tableStyleId>
              </a:tblPr>
              <a:tblGrid>
                <a:gridCol w="2185292"/>
                <a:gridCol w="2185292"/>
                <a:gridCol w="2185292"/>
              </a:tblGrid>
              <a:tr h="598500">
                <a:tc>
                  <a:txBody>
                    <a:bodyPr/>
                    <a:lstStyle/>
                    <a:p>
                      <a:pPr algn="ctr" fontAlgn="b"/>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X</a:t>
                      </a:r>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Y</a:t>
                      </a:r>
                      <a:endParaRPr lang="en-US" sz="2400" b="1" i="0" u="none" strike="noStrike" dirty="0">
                        <a:solidFill>
                          <a:srgbClr val="000000"/>
                        </a:solidFill>
                        <a:effectLst/>
                        <a:latin typeface="Calibri" panose="020F0502020204030204" pitchFamily="34" charset="0"/>
                      </a:endParaRPr>
                    </a:p>
                  </a:txBody>
                  <a:tcPr marL="4763" marR="4763" marT="4763" marB="0" anchor="ctr"/>
                </a:tc>
              </a:tr>
              <a:tr h="1368418">
                <a:tc>
                  <a:txBody>
                    <a:bodyPr/>
                    <a:lstStyle/>
                    <a:p>
                      <a:pPr algn="ctr" fontAlgn="b"/>
                      <a:r>
                        <a:rPr lang="en-US" sz="2400" u="none" strike="noStrike" dirty="0" smtClean="0">
                          <a:effectLst/>
                        </a:rPr>
                        <a:t>Mbps</a:t>
                      </a:r>
                    </a:p>
                    <a:p>
                      <a:pPr algn="ctr" fontAlgn="b"/>
                      <a:r>
                        <a:rPr lang="en-US" sz="2400" u="none" strike="noStrike" dirty="0" smtClean="0">
                          <a:effectLst/>
                        </a:rPr>
                        <a:t>(5 runs average)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21466.77</a:t>
                      </a:r>
                      <a:endParaRPr lang="en-US" sz="2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21477.13</a:t>
                      </a:r>
                      <a:endParaRPr lang="en-US" sz="2400" b="1" i="0" u="none" strike="noStrike" dirty="0">
                        <a:solidFill>
                          <a:srgbClr val="000000"/>
                        </a:solidFill>
                        <a:effectLst/>
                        <a:latin typeface="Calibri" panose="020F0502020204030204" pitchFamily="34" charset="0"/>
                      </a:endParaRPr>
                    </a:p>
                  </a:txBody>
                  <a:tcPr marL="4763" marR="4763" marT="4763" marB="0" anchor="ctr"/>
                </a:tc>
              </a:tr>
              <a:tr h="1126171">
                <a:tc>
                  <a:txBody>
                    <a:bodyPr/>
                    <a:lstStyle/>
                    <a:p>
                      <a:pPr algn="ctr" fontAlgn="b"/>
                      <a:r>
                        <a:rPr lang="en-US" sz="2400" u="none" strike="noStrike" dirty="0" smtClean="0">
                          <a:effectLst/>
                        </a:rPr>
                        <a:t>Binary</a:t>
                      </a:r>
                      <a:r>
                        <a:rPr lang="en-US" sz="2400" u="none" strike="noStrike" baseline="0" dirty="0" smtClean="0">
                          <a:effectLst/>
                        </a:rPr>
                        <a:t> </a:t>
                      </a:r>
                      <a:r>
                        <a:rPr lang="en-US" sz="2400" u="none" strike="noStrike" dirty="0" smtClean="0">
                          <a:effectLst/>
                        </a:rPr>
                        <a:t>size</a:t>
                      </a:r>
                      <a:endParaRPr lang="en-US" sz="2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a:effectLst/>
                        </a:rPr>
                        <a:t>362,496</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smtClean="0">
                          <a:effectLst/>
                        </a:rPr>
                        <a:t>360,448</a:t>
                      </a:r>
                    </a:p>
                    <a:p>
                      <a:pPr algn="ctr" fontAlgn="b"/>
                      <a:r>
                        <a:rPr lang="en-US" sz="2400" b="0" i="0" u="none" strike="noStrike" dirty="0" smtClean="0">
                          <a:solidFill>
                            <a:srgbClr val="00B050"/>
                          </a:solidFill>
                          <a:effectLst/>
                          <a:latin typeface="Calibri" panose="020F0502020204030204" pitchFamily="34" charset="0"/>
                        </a:rPr>
                        <a:t>-2048</a:t>
                      </a:r>
                      <a:endParaRPr lang="en-US" sz="2400" b="0" i="0" u="none" strike="noStrike" dirty="0">
                        <a:solidFill>
                          <a:srgbClr val="00B050"/>
                        </a:solidFill>
                        <a:effectLst/>
                        <a:latin typeface="Calibri" panose="020F0502020204030204" pitchFamily="34" charset="0"/>
                      </a:endParaRPr>
                    </a:p>
                  </a:txBody>
                  <a:tcPr marL="4763" marR="4763" marT="4763" marB="0" anchor="ctr"/>
                </a:tc>
              </a:tr>
              <a:tr h="752403">
                <a:tc>
                  <a:txBody>
                    <a:bodyPr/>
                    <a:lstStyle/>
                    <a:p>
                      <a:pPr algn="ctr" fontAlgn="b"/>
                      <a:r>
                        <a:rPr lang="en-US" sz="2400" u="none" strike="noStrike">
                          <a:effectLst/>
                        </a:rPr>
                        <a:t>allocations</a:t>
                      </a:r>
                      <a:endParaRPr lang="en-US" sz="2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US" sz="3600" b="1" u="none" strike="noStrike" dirty="0">
                          <a:solidFill>
                            <a:srgbClr val="FF0000"/>
                          </a:solidFill>
                          <a:effectLst/>
                        </a:rPr>
                        <a:t>15259</a:t>
                      </a:r>
                      <a:endParaRPr lang="en-US" sz="2400" b="1" i="0" u="none" strike="noStrike" dirty="0">
                        <a:solidFill>
                          <a:srgbClr val="FF0000"/>
                        </a:solidFill>
                        <a:effectLst/>
                        <a:latin typeface="Calibri" panose="020F0502020204030204" pitchFamily="34" charset="0"/>
                      </a:endParaRPr>
                    </a:p>
                  </a:txBody>
                  <a:tcPr marL="4763" marR="4763" marT="4763" marB="0" anchor="ctr"/>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4763" marR="4763" marT="4763" marB="0" anchor="ctr"/>
                </a:tc>
              </a:tr>
            </a:tbl>
          </a:graphicData>
        </a:graphic>
      </p:graphicFrame>
    </p:spTree>
    <p:extLst>
      <p:ext uri="{BB962C8B-B14F-4D97-AF65-F5344CB8AC3E}">
        <p14:creationId xmlns:p14="http://schemas.microsoft.com/office/powerpoint/2010/main" val="122458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70018" y="1903664"/>
            <a:ext cx="4398149" cy="13956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76463" y="0"/>
            <a:ext cx="8689474" cy="1109919"/>
          </a:xfrm>
        </p:spPr>
        <p:txBody>
          <a:bodyPr>
            <a:normAutofit/>
          </a:bodyPr>
          <a:lstStyle/>
          <a:p>
            <a:pPr algn="ctr"/>
            <a:r>
              <a:rPr lang="en-US" dirty="0" smtClean="0"/>
              <a:t>Async state machine</a:t>
            </a:r>
            <a:endParaRPr lang="en-US" dirty="0"/>
          </a:p>
        </p:txBody>
      </p:sp>
      <p:sp>
        <p:nvSpPr>
          <p:cNvPr id="4" name="Date Placeholder 3"/>
          <p:cNvSpPr>
            <a:spLocks noGrp="1"/>
          </p:cNvSpPr>
          <p:nvPr>
            <p:ph type="dt" sz="half" idx="10"/>
          </p:nvPr>
        </p:nvSpPr>
        <p:spPr/>
        <p:txBody>
          <a:bodyPr/>
          <a:lstStyle/>
          <a:p>
            <a:fld id="{28DDA210-74DD-48D6-BEBF-B612C8204905}"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7</a:t>
            </a:fld>
            <a:endParaRPr lang="en-US"/>
          </a:p>
        </p:txBody>
      </p:sp>
      <p:sp>
        <p:nvSpPr>
          <p:cNvPr id="10" name="Oval 9"/>
          <p:cNvSpPr/>
          <p:nvPr/>
        </p:nvSpPr>
        <p:spPr>
          <a:xfrm>
            <a:off x="1787425" y="2534649"/>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2637921" y="3871667"/>
            <a:ext cx="1438443" cy="511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Failed</a:t>
            </a:r>
            <a:endParaRPr lang="en-US" sz="2800" dirty="0"/>
          </a:p>
        </p:txBody>
      </p:sp>
      <p:sp>
        <p:nvSpPr>
          <p:cNvPr id="12" name="Rounded Rectangle 11"/>
          <p:cNvSpPr/>
          <p:nvPr/>
        </p:nvSpPr>
        <p:spPr>
          <a:xfrm>
            <a:off x="2502558" y="2358191"/>
            <a:ext cx="1935747" cy="5169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Connecting</a:t>
            </a:r>
            <a:endParaRPr lang="en-US" sz="2800" dirty="0"/>
          </a:p>
        </p:txBody>
      </p:sp>
      <p:sp>
        <p:nvSpPr>
          <p:cNvPr id="13" name="Rounded Rectangle 12"/>
          <p:cNvSpPr/>
          <p:nvPr/>
        </p:nvSpPr>
        <p:spPr>
          <a:xfrm>
            <a:off x="4506580" y="3863407"/>
            <a:ext cx="2071944" cy="504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Completed</a:t>
            </a:r>
            <a:endParaRPr lang="en-US" sz="2800" dirty="0"/>
          </a:p>
        </p:txBody>
      </p:sp>
      <p:sp>
        <p:nvSpPr>
          <p:cNvPr id="14" name="Rounded Rectangle 13"/>
          <p:cNvSpPr/>
          <p:nvPr/>
        </p:nvSpPr>
        <p:spPr>
          <a:xfrm>
            <a:off x="4842196" y="2358192"/>
            <a:ext cx="1430267" cy="5169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Reading</a:t>
            </a:r>
            <a:endParaRPr lang="en-US" sz="1600" dirty="0"/>
          </a:p>
        </p:txBody>
      </p:sp>
      <p:cxnSp>
        <p:nvCxnSpPr>
          <p:cNvPr id="16" name="Straight Arrow Connector 15"/>
          <p:cNvCxnSpPr>
            <a:stCxn id="10" idx="6"/>
            <a:endCxn id="12" idx="1"/>
          </p:cNvCxnSpPr>
          <p:nvPr/>
        </p:nvCxnSpPr>
        <p:spPr>
          <a:xfrm flipV="1">
            <a:off x="1969236" y="2616683"/>
            <a:ext cx="533322" cy="88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a:off x="4438305" y="2616683"/>
            <a:ext cx="40389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4" idx="0"/>
            <a:endCxn id="14" idx="3"/>
          </p:cNvCxnSpPr>
          <p:nvPr/>
        </p:nvCxnSpPr>
        <p:spPr>
          <a:xfrm rot="16200000" flipH="1">
            <a:off x="5785650" y="2129871"/>
            <a:ext cx="258491" cy="715133"/>
          </a:xfrm>
          <a:prstGeom prst="curvedConnector4">
            <a:avLst>
              <a:gd name="adj1" fmla="val -88436"/>
              <a:gd name="adj2" fmla="val 13196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5420892" y="5314256"/>
            <a:ext cx="243322" cy="237656"/>
            <a:chOff x="1949099" y="3544818"/>
            <a:chExt cx="243322" cy="237656"/>
          </a:xfrm>
        </p:grpSpPr>
        <p:sp>
          <p:nvSpPr>
            <p:cNvPr id="59" name="Oval 58"/>
            <p:cNvSpPr/>
            <p:nvPr/>
          </p:nvSpPr>
          <p:spPr>
            <a:xfrm>
              <a:off x="1949099" y="3544818"/>
              <a:ext cx="243322" cy="237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1978017" y="3572042"/>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2" name="Straight Arrow Connector 61"/>
          <p:cNvCxnSpPr>
            <a:stCxn id="13" idx="2"/>
            <a:endCxn id="59" idx="0"/>
          </p:cNvCxnSpPr>
          <p:nvPr/>
        </p:nvCxnSpPr>
        <p:spPr>
          <a:xfrm>
            <a:off x="5542552" y="4367615"/>
            <a:ext cx="1" cy="946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 idx="0"/>
          </p:cNvCxnSpPr>
          <p:nvPr/>
        </p:nvCxnSpPr>
        <p:spPr>
          <a:xfrm flipH="1">
            <a:off x="3357143" y="3299325"/>
            <a:ext cx="11699" cy="5723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4" idx="2"/>
            <a:endCxn id="13" idx="0"/>
          </p:cNvCxnSpPr>
          <p:nvPr/>
        </p:nvCxnSpPr>
        <p:spPr>
          <a:xfrm flipH="1">
            <a:off x="5542552" y="2875174"/>
            <a:ext cx="14778" cy="988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11" idx="2"/>
            <a:endCxn id="59" idx="2"/>
          </p:cNvCxnSpPr>
          <p:nvPr/>
        </p:nvCxnSpPr>
        <p:spPr>
          <a:xfrm rot="16200000" flipH="1">
            <a:off x="3864065" y="3876257"/>
            <a:ext cx="1049904" cy="2063749"/>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935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smtClean="0"/>
              <a:t>Hand-crafted async state machine (1/3)</a:t>
            </a:r>
            <a:endParaRPr lang="en-US" dirty="0"/>
          </a:p>
        </p:txBody>
      </p:sp>
      <p:sp>
        <p:nvSpPr>
          <p:cNvPr id="4" name="Date Placeholder 3"/>
          <p:cNvSpPr>
            <a:spLocks noGrp="1"/>
          </p:cNvSpPr>
          <p:nvPr>
            <p:ph type="dt" sz="half" idx="10"/>
          </p:nvPr>
        </p:nvSpPr>
        <p:spPr/>
        <p:txBody>
          <a:bodyPr/>
          <a:lstStyle/>
          <a:p>
            <a:fld id="{C958D28B-A246-4507-90D8-0293EA055D2E}"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8</a:t>
            </a:fld>
            <a:endParaRPr lang="en-US" dirty="0"/>
          </a:p>
        </p:txBody>
      </p:sp>
      <p:sp>
        <p:nvSpPr>
          <p:cNvPr id="8" name="Rectangle 7"/>
          <p:cNvSpPr/>
          <p:nvPr/>
        </p:nvSpPr>
        <p:spPr>
          <a:xfrm>
            <a:off x="518694" y="918046"/>
            <a:ext cx="8416758" cy="4801314"/>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tcp_reader</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[64 * 1024];</a:t>
            </a:r>
          </a:p>
          <a:p>
            <a:r>
              <a:rPr lang="en-US" dirty="0">
                <a:solidFill>
                  <a:srgbClr val="000000"/>
                </a:solidFill>
                <a:highlight>
                  <a:srgbClr val="FFFFFF"/>
                </a:highlight>
                <a:latin typeface="Consolas" panose="020B0609020204030204" pitchFamily="49" charset="0"/>
              </a:rPr>
              <a:t>    Tcp::Connection conn;</a:t>
            </a:r>
          </a:p>
          <a:p>
            <a:r>
              <a:rPr lang="en-US" dirty="0" smtClean="0">
                <a:solidFill>
                  <a:srgbClr val="000000"/>
                </a:solidFill>
                <a:highlight>
                  <a:srgbClr val="FFFFFF"/>
                </a:highlight>
                <a:latin typeface="Consolas" panose="020B0609020204030204" pitchFamily="49" charset="0"/>
              </a:rPr>
              <a:t>    promise&lt;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done;</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explicit </a:t>
            </a:r>
            <a:r>
              <a:rPr lang="en-US" dirty="0" smtClean="0">
                <a:solidFill>
                  <a:srgbClr val="000000"/>
                </a:solidFill>
                <a:highlight>
                  <a:srgbClr val="FFFFFF"/>
                </a:highlight>
                <a:latin typeface="Consolas" panose="020B0609020204030204" pitchFamily="49" charset="0"/>
              </a:rPr>
              <a:t>tcp_reader(</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total(total) {}</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Tcp::Connection </a:t>
            </a:r>
            <a:r>
              <a:rPr lang="en-US" dirty="0" err="1">
                <a:solidFill>
                  <a:srgbClr val="000000"/>
                </a:solidFill>
                <a:highlight>
                  <a:srgbClr val="FFFFFF"/>
                </a:highlight>
                <a:latin typeface="Consolas" panose="020B0609020204030204" pitchFamily="49" charset="0"/>
              </a:rPr>
              <a:t>newCon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OnError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OnComplete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a:t>
            </a:r>
            <a:r>
              <a:rPr lang="en-US" dirty="0">
                <a:solidFill>
                  <a:srgbClr val="000000"/>
                </a:solidFill>
                <a:highlight>
                  <a:srgbClr val="FFFFFF"/>
                </a:highlight>
                <a:latin typeface="Consolas" panose="020B0609020204030204" pitchFamily="49" charset="0"/>
              </a:rPr>
              <a:t>start(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total);</a:t>
            </a:r>
          </a:p>
          <a:p>
            <a:r>
              <a:rPr lang="en-US" dirty="0" smtClean="0">
                <a:solidFill>
                  <a:srgbClr val="000000"/>
                </a:solidFill>
                <a:highlight>
                  <a:srgbClr val="FFFFFF"/>
                </a:highlight>
                <a:latin typeface="Consolas" panose="020B0609020204030204" pitchFamily="49" charset="0"/>
              </a:rPr>
              <a:t>};</a:t>
            </a:r>
          </a:p>
        </p:txBody>
      </p:sp>
      <p:sp>
        <p:nvSpPr>
          <p:cNvPr id="9" name="Rectangle 8"/>
          <p:cNvSpPr/>
          <p:nvPr/>
        </p:nvSpPr>
        <p:spPr>
          <a:xfrm>
            <a:off x="555641" y="5697852"/>
            <a:ext cx="8155405"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cout &lt;&lt; tcp_reader</a:t>
            </a:r>
            <a:r>
              <a:rPr lang="en-US" dirty="0">
                <a:solidFill>
                  <a:srgbClr val="000000"/>
                </a:solidFill>
                <a:highlight>
                  <a:srgbClr val="FFFFFF"/>
                </a:highlight>
                <a:latin typeface="Consolas" panose="020B0609020204030204" pitchFamily="49" charset="0"/>
              </a:rPr>
              <a:t>::start(1000 * 1000 * 1000</a:t>
            </a:r>
            <a:r>
              <a:rPr lang="en-US" dirty="0" smtClean="0">
                <a:solidFill>
                  <a:srgbClr val="000000"/>
                </a:solidFill>
                <a:highlight>
                  <a:srgbClr val="FFFFFF"/>
                </a:highlight>
                <a:latin typeface="Consolas" panose="020B0609020204030204" pitchFamily="49" charset="0"/>
              </a:rPr>
              <a:t>).get(); }</a:t>
            </a:r>
            <a:endParaRPr lang="en-US" dirty="0">
              <a:solidFill>
                <a:srgbClr val="000000"/>
              </a:solidFill>
              <a:highlight>
                <a:srgbClr val="FFFFFF"/>
              </a:highlight>
              <a:latin typeface="Consolas" panose="020B0609020204030204" pitchFamily="49" charset="0"/>
            </a:endParaRPr>
          </a:p>
        </p:txBody>
      </p:sp>
      <p:grpSp>
        <p:nvGrpSpPr>
          <p:cNvPr id="36" name="Group 35"/>
          <p:cNvGrpSpPr/>
          <p:nvPr/>
        </p:nvGrpSpPr>
        <p:grpSpPr>
          <a:xfrm>
            <a:off x="4613277" y="951828"/>
            <a:ext cx="3976933" cy="2001329"/>
            <a:chOff x="4538417" y="550779"/>
            <a:chExt cx="3976933" cy="2001329"/>
          </a:xfrm>
        </p:grpSpPr>
        <p:sp>
          <p:nvSpPr>
            <p:cNvPr id="24" name="Rounded Rectangle 23"/>
            <p:cNvSpPr/>
            <p:nvPr/>
          </p:nvSpPr>
          <p:spPr>
            <a:xfrm>
              <a:off x="5252961" y="550779"/>
              <a:ext cx="3262389" cy="89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538417" y="952799"/>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5389150" y="1804218"/>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Failed</a:t>
              </a:r>
              <a:endParaRPr lang="en-US" sz="1600" dirty="0"/>
            </a:p>
          </p:txBody>
        </p:sp>
        <p:sp>
          <p:nvSpPr>
            <p:cNvPr id="12" name="Rounded Rectangle 11"/>
            <p:cNvSpPr/>
            <p:nvPr/>
          </p:nvSpPr>
          <p:spPr>
            <a:xfrm>
              <a:off x="5389150" y="880612"/>
              <a:ext cx="1156034"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Connecting</a:t>
              </a:r>
              <a:endParaRPr lang="en-US" sz="1600" dirty="0"/>
            </a:p>
          </p:txBody>
        </p:sp>
        <p:sp>
          <p:nvSpPr>
            <p:cNvPr id="13" name="Rounded Rectangle 12"/>
            <p:cNvSpPr/>
            <p:nvPr/>
          </p:nvSpPr>
          <p:spPr>
            <a:xfrm>
              <a:off x="6884911" y="1798928"/>
              <a:ext cx="1234908"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Completed</a:t>
              </a:r>
              <a:endParaRPr lang="en-US" sz="1600" dirty="0"/>
            </a:p>
          </p:txBody>
        </p:sp>
        <p:sp>
          <p:nvSpPr>
            <p:cNvPr id="14" name="Rounded Rectangle 13"/>
            <p:cNvSpPr/>
            <p:nvPr/>
          </p:nvSpPr>
          <p:spPr>
            <a:xfrm>
              <a:off x="6949075" y="880611"/>
              <a:ext cx="1112253" cy="326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Reading</a:t>
              </a:r>
              <a:endParaRPr lang="en-US" sz="1600" dirty="0"/>
            </a:p>
          </p:txBody>
        </p:sp>
        <p:cxnSp>
          <p:nvCxnSpPr>
            <p:cNvPr id="16" name="Straight Arrow Connector 15"/>
            <p:cNvCxnSpPr>
              <a:stCxn id="10" idx="6"/>
              <a:endCxn id="12" idx="1"/>
            </p:cNvCxnSpPr>
            <p:nvPr/>
          </p:nvCxnSpPr>
          <p:spPr>
            <a:xfrm>
              <a:off x="4720228" y="1043705"/>
              <a:ext cx="668922"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flipV="1">
              <a:off x="6545184" y="1043706"/>
              <a:ext cx="4038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4" idx="0"/>
              <a:endCxn id="14" idx="3"/>
            </p:cNvCxnSpPr>
            <p:nvPr/>
          </p:nvCxnSpPr>
          <p:spPr>
            <a:xfrm rot="16200000" flipH="1">
              <a:off x="7701717" y="684095"/>
              <a:ext cx="163095" cy="556126"/>
            </a:xfrm>
            <a:prstGeom prst="curvedConnector4">
              <a:avLst>
                <a:gd name="adj1" fmla="val -140164"/>
                <a:gd name="adj2" fmla="val 1411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1" idx="0"/>
            </p:cNvCxnSpPr>
            <p:nvPr/>
          </p:nvCxnSpPr>
          <p:spPr>
            <a:xfrm>
              <a:off x="5945276" y="1429067"/>
              <a:ext cx="1" cy="375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a:endCxn id="13" idx="0"/>
            </p:cNvCxnSpPr>
            <p:nvPr/>
          </p:nvCxnSpPr>
          <p:spPr>
            <a:xfrm flipH="1">
              <a:off x="7502365" y="1206800"/>
              <a:ext cx="2837" cy="59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386377" y="2314452"/>
              <a:ext cx="243322" cy="237656"/>
              <a:chOff x="1949099" y="3544818"/>
              <a:chExt cx="243322" cy="237656"/>
            </a:xfrm>
          </p:grpSpPr>
          <p:sp>
            <p:nvSpPr>
              <p:cNvPr id="30" name="Oval 29"/>
              <p:cNvSpPr/>
              <p:nvPr/>
            </p:nvSpPr>
            <p:spPr>
              <a:xfrm>
                <a:off x="1949099" y="3544818"/>
                <a:ext cx="243322" cy="237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1978017" y="3572042"/>
                <a:ext cx="181811" cy="1818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33" name="Straight Arrow Connector 32"/>
            <p:cNvCxnSpPr>
              <a:stCxn id="13" idx="2"/>
              <a:endCxn id="30" idx="0"/>
            </p:cNvCxnSpPr>
            <p:nvPr/>
          </p:nvCxnSpPr>
          <p:spPr>
            <a:xfrm>
              <a:off x="7502365" y="2125117"/>
              <a:ext cx="5673" cy="189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1" idx="2"/>
              <a:endCxn id="30" idx="2"/>
            </p:cNvCxnSpPr>
            <p:nvPr/>
          </p:nvCxnSpPr>
          <p:spPr>
            <a:xfrm rot="16200000" flipH="1">
              <a:off x="6514391" y="1561293"/>
              <a:ext cx="302873" cy="144110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856481" y="1167754"/>
            <a:ext cx="331235" cy="276999"/>
          </a:xfrm>
          <a:prstGeom prst="rect">
            <a:avLst/>
          </a:prstGeom>
        </p:spPr>
        <p:txBody>
          <a:bodyPr wrap="square">
            <a:spAutoFit/>
          </a:bodyPr>
          <a:lstStyle/>
          <a:p>
            <a:r>
              <a:rPr lang="en-US" sz="1200" dirty="0" smtClean="0"/>
              <a:t>①</a:t>
            </a:r>
            <a:endParaRPr lang="en-US" sz="1200" dirty="0"/>
          </a:p>
        </p:txBody>
      </p:sp>
      <p:sp>
        <p:nvSpPr>
          <p:cNvPr id="42" name="Rectangle 41"/>
          <p:cNvSpPr/>
          <p:nvPr/>
        </p:nvSpPr>
        <p:spPr>
          <a:xfrm>
            <a:off x="743443" y="5095213"/>
            <a:ext cx="331235" cy="276999"/>
          </a:xfrm>
          <a:prstGeom prst="rect">
            <a:avLst/>
          </a:prstGeom>
        </p:spPr>
        <p:txBody>
          <a:bodyPr wrap="square">
            <a:spAutoFit/>
          </a:bodyPr>
          <a:lstStyle/>
          <a:p>
            <a:r>
              <a:rPr lang="en-US" sz="1200" dirty="0" smtClean="0"/>
              <a:t>①</a:t>
            </a:r>
            <a:endParaRPr lang="en-US" sz="1200" dirty="0"/>
          </a:p>
        </p:txBody>
      </p:sp>
      <p:sp>
        <p:nvSpPr>
          <p:cNvPr id="43" name="Rectangle 42"/>
          <p:cNvSpPr/>
          <p:nvPr/>
        </p:nvSpPr>
        <p:spPr>
          <a:xfrm>
            <a:off x="743442" y="3432805"/>
            <a:ext cx="331235" cy="276999"/>
          </a:xfrm>
          <a:prstGeom prst="rect">
            <a:avLst/>
          </a:prstGeom>
        </p:spPr>
        <p:txBody>
          <a:bodyPr wrap="square">
            <a:spAutoFit/>
          </a:bodyPr>
          <a:lstStyle/>
          <a:p>
            <a:r>
              <a:rPr lang="en-US" sz="1200" dirty="0"/>
              <a:t>②</a:t>
            </a:r>
          </a:p>
        </p:txBody>
      </p:sp>
      <p:sp>
        <p:nvSpPr>
          <p:cNvPr id="44" name="Rectangle 43"/>
          <p:cNvSpPr/>
          <p:nvPr/>
        </p:nvSpPr>
        <p:spPr>
          <a:xfrm>
            <a:off x="6601782" y="1167754"/>
            <a:ext cx="331235" cy="276999"/>
          </a:xfrm>
          <a:prstGeom prst="rect">
            <a:avLst/>
          </a:prstGeom>
        </p:spPr>
        <p:txBody>
          <a:bodyPr wrap="square">
            <a:spAutoFit/>
          </a:bodyPr>
          <a:lstStyle/>
          <a:p>
            <a:r>
              <a:rPr lang="en-US" sz="1200" dirty="0"/>
              <a:t>②</a:t>
            </a:r>
          </a:p>
        </p:txBody>
      </p:sp>
      <p:sp>
        <p:nvSpPr>
          <p:cNvPr id="45" name="Rectangle 44"/>
          <p:cNvSpPr/>
          <p:nvPr/>
        </p:nvSpPr>
        <p:spPr>
          <a:xfrm>
            <a:off x="8206978" y="951814"/>
            <a:ext cx="331235" cy="276999"/>
          </a:xfrm>
          <a:prstGeom prst="rect">
            <a:avLst/>
          </a:prstGeom>
        </p:spPr>
        <p:txBody>
          <a:bodyPr wrap="square">
            <a:spAutoFit/>
          </a:bodyPr>
          <a:lstStyle/>
          <a:p>
            <a:r>
              <a:rPr lang="en-US" sz="1200" dirty="0"/>
              <a:t>③</a:t>
            </a:r>
          </a:p>
        </p:txBody>
      </p:sp>
      <p:sp>
        <p:nvSpPr>
          <p:cNvPr id="46" name="Rectangle 45"/>
          <p:cNvSpPr/>
          <p:nvPr/>
        </p:nvSpPr>
        <p:spPr>
          <a:xfrm>
            <a:off x="747792" y="3721972"/>
            <a:ext cx="331235" cy="276999"/>
          </a:xfrm>
          <a:prstGeom prst="rect">
            <a:avLst/>
          </a:prstGeom>
        </p:spPr>
        <p:txBody>
          <a:bodyPr wrap="square">
            <a:spAutoFit/>
          </a:bodyPr>
          <a:lstStyle/>
          <a:p>
            <a:r>
              <a:rPr lang="en-US" sz="1200" dirty="0"/>
              <a:t>③</a:t>
            </a:r>
          </a:p>
        </p:txBody>
      </p:sp>
      <p:sp>
        <p:nvSpPr>
          <p:cNvPr id="47" name="Rectangle 46"/>
          <p:cNvSpPr/>
          <p:nvPr/>
        </p:nvSpPr>
        <p:spPr>
          <a:xfrm>
            <a:off x="743442" y="3994826"/>
            <a:ext cx="331235" cy="276999"/>
          </a:xfrm>
          <a:prstGeom prst="rect">
            <a:avLst/>
          </a:prstGeom>
        </p:spPr>
        <p:txBody>
          <a:bodyPr wrap="square">
            <a:spAutoFit/>
          </a:bodyPr>
          <a:lstStyle/>
          <a:p>
            <a:r>
              <a:rPr lang="en-US" sz="1200" dirty="0"/>
              <a:t>④</a:t>
            </a:r>
          </a:p>
        </p:txBody>
      </p:sp>
      <p:sp>
        <p:nvSpPr>
          <p:cNvPr id="48" name="Rectangle 47"/>
          <p:cNvSpPr/>
          <p:nvPr/>
        </p:nvSpPr>
        <p:spPr>
          <a:xfrm>
            <a:off x="5955671" y="1841908"/>
            <a:ext cx="331235" cy="276999"/>
          </a:xfrm>
          <a:prstGeom prst="rect">
            <a:avLst/>
          </a:prstGeom>
        </p:spPr>
        <p:txBody>
          <a:bodyPr wrap="square">
            <a:spAutoFit/>
          </a:bodyPr>
          <a:lstStyle/>
          <a:p>
            <a:r>
              <a:rPr lang="en-US" sz="1200" dirty="0"/>
              <a:t>④</a:t>
            </a:r>
          </a:p>
        </p:txBody>
      </p:sp>
      <p:sp>
        <p:nvSpPr>
          <p:cNvPr id="49" name="Rectangle 48"/>
          <p:cNvSpPr/>
          <p:nvPr/>
        </p:nvSpPr>
        <p:spPr>
          <a:xfrm>
            <a:off x="743441" y="4282245"/>
            <a:ext cx="331235" cy="276999"/>
          </a:xfrm>
          <a:prstGeom prst="rect">
            <a:avLst/>
          </a:prstGeom>
        </p:spPr>
        <p:txBody>
          <a:bodyPr wrap="square">
            <a:spAutoFit/>
          </a:bodyPr>
          <a:lstStyle/>
          <a:p>
            <a:r>
              <a:rPr lang="en-US" sz="1200" dirty="0"/>
              <a:t>⑤</a:t>
            </a:r>
          </a:p>
        </p:txBody>
      </p:sp>
      <p:sp>
        <p:nvSpPr>
          <p:cNvPr id="50" name="Rectangle 49"/>
          <p:cNvSpPr/>
          <p:nvPr/>
        </p:nvSpPr>
        <p:spPr>
          <a:xfrm>
            <a:off x="7523681" y="1854076"/>
            <a:ext cx="331235" cy="276999"/>
          </a:xfrm>
          <a:prstGeom prst="rect">
            <a:avLst/>
          </a:prstGeom>
        </p:spPr>
        <p:txBody>
          <a:bodyPr wrap="square">
            <a:spAutoFit/>
          </a:bodyPr>
          <a:lstStyle/>
          <a:p>
            <a:r>
              <a:rPr lang="en-US" sz="1200" dirty="0"/>
              <a:t>⑤</a:t>
            </a:r>
          </a:p>
        </p:txBody>
      </p:sp>
    </p:spTree>
    <p:extLst>
      <p:ext uri="{BB962C8B-B14F-4D97-AF65-F5344CB8AC3E}">
        <p14:creationId xmlns:p14="http://schemas.microsoft.com/office/powerpoint/2010/main" val="205338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 y="101593"/>
            <a:ext cx="8689474" cy="550779"/>
          </a:xfrm>
        </p:spPr>
        <p:txBody>
          <a:bodyPr>
            <a:normAutofit fontScale="90000"/>
          </a:bodyPr>
          <a:lstStyle/>
          <a:p>
            <a:pPr algn="ctr"/>
            <a:r>
              <a:rPr lang="en-US" dirty="0" smtClean="0"/>
              <a:t>Hand-crafted async state machine (2/3)</a:t>
            </a:r>
            <a:endParaRPr lang="en-US" dirty="0"/>
          </a:p>
        </p:txBody>
      </p:sp>
      <p:sp>
        <p:nvSpPr>
          <p:cNvPr id="4" name="Date Placeholder 3"/>
          <p:cNvSpPr>
            <a:spLocks noGrp="1"/>
          </p:cNvSpPr>
          <p:nvPr>
            <p:ph type="dt" sz="half" idx="10"/>
          </p:nvPr>
        </p:nvSpPr>
        <p:spPr/>
        <p:txBody>
          <a:bodyPr/>
          <a:lstStyle/>
          <a:p>
            <a:fld id="{E674CBC1-395D-4BDB-B76D-6B01CD05CE93}" type="datetime1">
              <a:rPr lang="en-US" smtClean="0"/>
              <a:t>11/13/2014</a:t>
            </a:fld>
            <a:endParaRPr lang="en-US"/>
          </a:p>
        </p:txBody>
      </p:sp>
      <p:sp>
        <p:nvSpPr>
          <p:cNvPr id="5" name="Footer Placeholder 4"/>
          <p:cNvSpPr>
            <a:spLocks noGrp="1"/>
          </p:cNvSpPr>
          <p:nvPr>
            <p:ph type="ftr" sz="quarter" idx="11"/>
          </p:nvPr>
        </p:nvSpPr>
        <p:spPr/>
        <p:txBody>
          <a:bodyPr/>
          <a:lstStyle/>
          <a:p>
            <a:r>
              <a:rPr lang="en-US" smtClean="0"/>
              <a:t>Urbana 2014 • N4134 await 2.0 (short deck)</a:t>
            </a:r>
            <a:endParaRPr lang="en-US" dirty="0"/>
          </a:p>
        </p:txBody>
      </p:sp>
      <p:sp>
        <p:nvSpPr>
          <p:cNvPr id="6" name="Slide Number Placeholder 5"/>
          <p:cNvSpPr>
            <a:spLocks noGrp="1"/>
          </p:cNvSpPr>
          <p:nvPr>
            <p:ph type="sldNum" sz="quarter" idx="12"/>
          </p:nvPr>
        </p:nvSpPr>
        <p:spPr/>
        <p:txBody>
          <a:bodyPr/>
          <a:lstStyle/>
          <a:p>
            <a:fld id="{0B32B47A-AB8C-4425-BBE2-2EEFC41D3BFC}" type="slidenum">
              <a:rPr lang="en-US" smtClean="0"/>
              <a:t>9</a:t>
            </a:fld>
            <a:endParaRPr lang="en-US"/>
          </a:p>
        </p:txBody>
      </p:sp>
      <p:sp>
        <p:nvSpPr>
          <p:cNvPr id="3" name="Rectangle 2"/>
          <p:cNvSpPr/>
          <p:nvPr/>
        </p:nvSpPr>
        <p:spPr>
          <a:xfrm>
            <a:off x="1272674" y="728308"/>
            <a:ext cx="6823242" cy="5632311"/>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future&lt;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tcp_reader::start(</a:t>
            </a: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 {</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p = </a:t>
            </a:r>
            <a:r>
              <a:rPr lang="en-US" dirty="0" err="1" smtClean="0">
                <a:solidFill>
                  <a:srgbClr val="000000"/>
                </a:solidFill>
                <a:highlight>
                  <a:srgbClr val="FFFFFF"/>
                </a:highlight>
                <a:latin typeface="Consolas" panose="020B0609020204030204" pitchFamily="49" charset="0"/>
              </a:rPr>
              <a:t>make_unique</a:t>
            </a:r>
            <a:r>
              <a:rPr lang="en-US" dirty="0" smtClean="0">
                <a:solidFill>
                  <a:srgbClr val="000000"/>
                </a:solidFill>
                <a:highlight>
                  <a:srgbClr val="FFFFFF"/>
                </a:highlight>
                <a:latin typeface="Consolas" panose="020B0609020204030204" pitchFamily="49" charset="0"/>
              </a:rPr>
              <a:t>&lt;tcp_reader&gt;(total</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auto</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p-&gt;</a:t>
            </a:r>
            <a:r>
              <a:rPr lang="en-US" dirty="0" err="1">
                <a:solidFill>
                  <a:srgbClr val="000000"/>
                </a:solidFill>
                <a:highlight>
                  <a:srgbClr val="FFFFFF"/>
                </a:highlight>
                <a:latin typeface="Consolas" panose="020B0609020204030204" pitchFamily="49" charset="0"/>
              </a:rPr>
              <a:t>done.get_future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Tcp</a:t>
            </a:r>
            <a:r>
              <a:rPr lang="en-US" dirty="0">
                <a:solidFill>
                  <a:srgbClr val="000000"/>
                </a:solidFill>
                <a:highlight>
                  <a:srgbClr val="FFFFFF"/>
                </a:highlight>
                <a:latin typeface="Consolas" panose="020B0609020204030204" pitchFamily="49" charset="0"/>
              </a:rPr>
              <a:t>::Connect(</a:t>
            </a:r>
            <a:r>
              <a:rPr lang="en-US" dirty="0">
                <a:solidFill>
                  <a:srgbClr val="A31515"/>
                </a:solidFill>
                <a:highlight>
                  <a:srgbClr val="FFFFFF"/>
                </a:highlight>
                <a:latin typeface="Consolas" panose="020B0609020204030204" pitchFamily="49" charset="0"/>
              </a:rPr>
              <a:t>"127.0.0.1"</a:t>
            </a:r>
            <a:r>
              <a:rPr lang="en-US" dirty="0">
                <a:solidFill>
                  <a:srgbClr val="000000"/>
                </a:solidFill>
                <a:highlight>
                  <a:srgbClr val="FFFFFF"/>
                </a:highlight>
                <a:latin typeface="Consolas" panose="020B0609020204030204" pitchFamily="49" charset="0"/>
              </a:rPr>
              <a:t>, 1337,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[raw = </a:t>
            </a:r>
            <a:r>
              <a:rPr lang="en-US" dirty="0" err="1" smtClean="0">
                <a:solidFill>
                  <a:srgbClr val="000000"/>
                </a:solidFill>
                <a:highlight>
                  <a:srgbClr val="FFFFFF"/>
                </a:highlight>
                <a:latin typeface="Consolas" panose="020B0609020204030204" pitchFamily="49" charset="0"/>
              </a:rPr>
              <a:t>p.get</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newConn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raw-</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OnConnect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std::move(</a:t>
            </a:r>
            <a:r>
              <a:rPr lang="en-US" dirty="0" err="1">
                <a:solidFill>
                  <a:srgbClr val="000000"/>
                </a:solidFill>
                <a:highlight>
                  <a:srgbClr val="FFFFFF"/>
                </a:highlight>
                <a:latin typeface="Consolas" panose="020B0609020204030204" pitchFamily="49" charset="0"/>
              </a:rPr>
              <a:t>newConn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p.release</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tcp_reader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OnConnect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error_code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Tcp</a:t>
            </a:r>
            <a:r>
              <a:rPr lang="en-US" dirty="0">
                <a:solidFill>
                  <a:srgbClr val="000000"/>
                </a:solidFill>
                <a:highlight>
                  <a:srgbClr val="FFFFFF"/>
                </a:highlight>
                <a:latin typeface="Consolas" panose="020B0609020204030204" pitchFamily="49" charset="0"/>
              </a:rPr>
              <a:t>::Connection </a:t>
            </a:r>
            <a:r>
              <a:rPr lang="en-US" dirty="0" err="1">
                <a:solidFill>
                  <a:srgbClr val="000000"/>
                </a:solidFill>
                <a:highlight>
                  <a:srgbClr val="FFFFFF"/>
                </a:highlight>
                <a:latin typeface="Consolas" panose="020B0609020204030204" pitchFamily="49" charset="0"/>
              </a:rPr>
              <a:t>newCon</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 </a:t>
            </a:r>
            <a:r>
              <a:rPr lang="en-US" dirty="0" err="1" smtClean="0">
                <a:solidFill>
                  <a:srgbClr val="000000"/>
                </a:solidFill>
                <a:highlight>
                  <a:srgbClr val="FFFFFF"/>
                </a:highlight>
                <a:latin typeface="Consolas" panose="020B0609020204030204" pitchFamily="49" charset="0"/>
              </a:rPr>
              <a:t>OnError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conn </a:t>
            </a:r>
            <a:r>
              <a:rPr lang="en-US" dirty="0">
                <a:solidFill>
                  <a:srgbClr val="000000"/>
                </a:solidFill>
                <a:highlight>
                  <a:srgbClr val="FFFFFF"/>
                </a:highlight>
                <a:latin typeface="Consolas" panose="020B0609020204030204" pitchFamily="49" charset="0"/>
              </a:rPr>
              <a:t>= std::move(</a:t>
            </a:r>
            <a:r>
              <a:rPr lang="en-US" dirty="0" err="1">
                <a:solidFill>
                  <a:srgbClr val="000000"/>
                </a:solidFill>
                <a:highlight>
                  <a:srgbClr val="FFFFFF"/>
                </a:highlight>
                <a:latin typeface="Consolas" panose="020B0609020204030204" pitchFamily="49" charset="0"/>
              </a:rPr>
              <a:t>newCon</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buf</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error_code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bytesRead)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OnRead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ec</a:t>
            </a:r>
            <a:r>
              <a:rPr lang="en-US" dirty="0">
                <a:solidFill>
                  <a:srgbClr val="000000"/>
                </a:solidFill>
                <a:highlight>
                  <a:srgbClr val="FFFFFF"/>
                </a:highlight>
                <a:latin typeface="Consolas" panose="020B0609020204030204" pitchFamily="49" charset="0"/>
              </a:rPr>
              <a:t>, bytesRead); });</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30361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5791</TotalTime>
  <Words>5118</Words>
  <Application>Microsoft Office PowerPoint</Application>
  <PresentationFormat>On-screen Show (4:3)</PresentationFormat>
  <Paragraphs>1259</Paragraphs>
  <Slides>63</Slides>
  <Notes>21</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Agency FB</vt:lpstr>
      <vt:lpstr>Arial</vt:lpstr>
      <vt:lpstr>Calibri</vt:lpstr>
      <vt:lpstr>Calibri Light</vt:lpstr>
      <vt:lpstr>Consolas</vt:lpstr>
      <vt:lpstr>LMMono10-Italic</vt:lpstr>
      <vt:lpstr>LMMono9-Regular</vt:lpstr>
      <vt:lpstr>Times New Roman</vt:lpstr>
      <vt:lpstr>Wingdings</vt:lpstr>
      <vt:lpstr>Office Theme</vt:lpstr>
      <vt:lpstr>Threads, Fibers and Coroutines</vt:lpstr>
      <vt:lpstr>N4134: Design Objectives</vt:lpstr>
      <vt:lpstr>PowerPoint Presentation</vt:lpstr>
      <vt:lpstr>PowerPoint Presentation</vt:lpstr>
      <vt:lpstr>PowerPoint Presentation</vt:lpstr>
      <vt:lpstr>Q: How to come up with generic zero-overhead abstractions?</vt:lpstr>
      <vt:lpstr>Async state machine</vt:lpstr>
      <vt:lpstr>Hand-crafted async state machine (1/3)</vt:lpstr>
      <vt:lpstr>Hand-crafted async state machine (2/3)</vt:lpstr>
      <vt:lpstr>Hand-crafted async state machine (3/3)</vt:lpstr>
      <vt:lpstr>Rewritten as N4134 Coroutine</vt:lpstr>
      <vt:lpstr>Reminder what it looked before</vt:lpstr>
      <vt:lpstr>Yeah, pretty, but what about perf?</vt:lpstr>
      <vt:lpstr>Yeah, pretty, but what about perf?</vt:lpstr>
      <vt:lpstr>Negative-Overhead Abstraction</vt:lpstr>
      <vt:lpstr>15,260 allocations, How? Why?</vt:lpstr>
      <vt:lpstr>Coroutines are closer to the metal</vt:lpstr>
      <vt:lpstr>2 x 2 x 2</vt:lpstr>
      <vt:lpstr>PowerPoint Presentation</vt:lpstr>
      <vt:lpstr>N4134: Layered complexity</vt:lpstr>
      <vt:lpstr>Awaitable – Concept of the Future&lt;T&gt;</vt:lpstr>
      <vt:lpstr>Coroutine Promise – Concept of an Output Stream</vt:lpstr>
      <vt:lpstr>Coroutine Frame &amp; Coroutine Promise</vt:lpstr>
      <vt:lpstr>N4134 CFAEO</vt:lpstr>
      <vt:lpstr>coroutine_traits</vt:lpstr>
      <vt:lpstr>coroutine_traits</vt:lpstr>
      <vt:lpstr>N4134 dimensions</vt:lpstr>
      <vt:lpstr>N4134: Generic Abstraction</vt:lpstr>
      <vt:lpstr>Comparison with N4244</vt:lpstr>
      <vt:lpstr>Coroutine Promise Requirements</vt:lpstr>
      <vt:lpstr>What are we awaiting upon?</vt:lpstr>
      <vt:lpstr>Callback machinery (1/3)</vt:lpstr>
      <vt:lpstr>Callback machinery (2/3)</vt:lpstr>
      <vt:lpstr>Callback machinery (3/3)</vt:lpstr>
      <vt:lpstr>Coroutines are closer to the metal</vt:lpstr>
      <vt:lpstr>Callback machinery (1/3)</vt:lpstr>
      <vt:lpstr>Awaitable: Overlapped Helper (1/2)</vt:lpstr>
      <vt:lpstr>Coroutine Frame &amp; Coroutine Promise</vt:lpstr>
      <vt:lpstr>Consuming Async Stream</vt:lpstr>
      <vt:lpstr>N4134: 2 x 2 x 2</vt:lpstr>
      <vt:lpstr>Awaitable: Read (2/2)</vt:lpstr>
      <vt:lpstr>await &lt;expr&gt;</vt:lpstr>
      <vt:lpstr>await &lt;expr&gt;</vt:lpstr>
      <vt:lpstr>Awaitable: Better await_suspend</vt:lpstr>
      <vt:lpstr>Awaitable: Better await_suspend</vt:lpstr>
      <vt:lpstr>Awaitable: Better await_suspend</vt:lpstr>
      <vt:lpstr>Awaitable: Better await_suspend</vt:lpstr>
      <vt:lpstr>Awaitable: Better await_suspend</vt:lpstr>
      <vt:lpstr>await &lt;expr&gt;</vt:lpstr>
      <vt:lpstr>Coroutines are closer to the metal</vt:lpstr>
      <vt:lpstr>Goroutines? </vt:lpstr>
      <vt:lpstr>Goroutines? Sure. 100,000,000 of them</vt:lpstr>
      <vt:lpstr>Coroutine Promise Requirements</vt:lpstr>
      <vt:lpstr>N4134: 2 x 2 x 2</vt:lpstr>
      <vt:lpstr>But, what about exceptions?</vt:lpstr>
      <vt:lpstr>PowerPoint Presentation</vt:lpstr>
      <vt:lpstr>PowerPoint Presentation</vt:lpstr>
      <vt:lpstr>Async state machine</vt:lpstr>
      <vt:lpstr>N4134</vt:lpstr>
      <vt:lpstr>PowerPoint Presentation</vt:lpstr>
      <vt:lpstr>Coroutine Promise – Concept of an Output Stream</vt:lpstr>
      <vt:lpstr>Awaitable – Concept of the Future&lt;T,E&gt;</vt:lpstr>
      <vt:lpstr>Yeah, pretty, but what about perf?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 Nishanov</dc:creator>
  <cp:lastModifiedBy>Gor Nishanov</cp:lastModifiedBy>
  <cp:revision>236</cp:revision>
  <cp:lastPrinted>2014-11-13T20:16:20Z</cp:lastPrinted>
  <dcterms:created xsi:type="dcterms:W3CDTF">2014-10-30T23:09:29Z</dcterms:created>
  <dcterms:modified xsi:type="dcterms:W3CDTF">2014-11-13T20:25:24Z</dcterms:modified>
</cp:coreProperties>
</file>