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68"/>
  </p:notesMasterIdLst>
  <p:handoutMasterIdLst>
    <p:handoutMasterId r:id="rId69"/>
  </p:handoutMasterIdLst>
  <p:sldIdLst>
    <p:sldId id="265" r:id="rId3"/>
    <p:sldId id="310" r:id="rId4"/>
    <p:sldId id="324" r:id="rId5"/>
    <p:sldId id="325" r:id="rId6"/>
    <p:sldId id="328" r:id="rId7"/>
    <p:sldId id="322" r:id="rId8"/>
    <p:sldId id="334" r:id="rId9"/>
    <p:sldId id="343" r:id="rId10"/>
    <p:sldId id="333" r:id="rId11"/>
    <p:sldId id="335" r:id="rId12"/>
    <p:sldId id="366" r:id="rId13"/>
    <p:sldId id="338" r:id="rId14"/>
    <p:sldId id="340" r:id="rId15"/>
    <p:sldId id="339" r:id="rId16"/>
    <p:sldId id="341" r:id="rId17"/>
    <p:sldId id="342" r:id="rId18"/>
    <p:sldId id="369" r:id="rId19"/>
    <p:sldId id="346" r:id="rId20"/>
    <p:sldId id="386" r:id="rId21"/>
    <p:sldId id="345" r:id="rId22"/>
    <p:sldId id="347" r:id="rId23"/>
    <p:sldId id="348" r:id="rId24"/>
    <p:sldId id="349" r:id="rId25"/>
    <p:sldId id="363" r:id="rId26"/>
    <p:sldId id="367" r:id="rId27"/>
    <p:sldId id="320" r:id="rId28"/>
    <p:sldId id="357" r:id="rId29"/>
    <p:sldId id="373" r:id="rId30"/>
    <p:sldId id="356" r:id="rId31"/>
    <p:sldId id="372" r:id="rId32"/>
    <p:sldId id="384" r:id="rId33"/>
    <p:sldId id="361" r:id="rId34"/>
    <p:sldId id="321" r:id="rId35"/>
    <p:sldId id="359" r:id="rId36"/>
    <p:sldId id="377" r:id="rId37"/>
    <p:sldId id="378" r:id="rId38"/>
    <p:sldId id="375" r:id="rId39"/>
    <p:sldId id="376" r:id="rId40"/>
    <p:sldId id="385" r:id="rId41"/>
    <p:sldId id="379" r:id="rId42"/>
    <p:sldId id="382" r:id="rId43"/>
    <p:sldId id="381" r:id="rId44"/>
    <p:sldId id="370" r:id="rId45"/>
    <p:sldId id="371" r:id="rId46"/>
    <p:sldId id="336" r:id="rId47"/>
    <p:sldId id="344" r:id="rId48"/>
    <p:sldId id="330" r:id="rId49"/>
    <p:sldId id="331" r:id="rId50"/>
    <p:sldId id="332" r:id="rId51"/>
    <p:sldId id="365" r:id="rId52"/>
    <p:sldId id="368" r:id="rId53"/>
    <p:sldId id="362" r:id="rId54"/>
    <p:sldId id="354" r:id="rId55"/>
    <p:sldId id="350" r:id="rId56"/>
    <p:sldId id="383" r:id="rId57"/>
    <p:sldId id="364" r:id="rId58"/>
    <p:sldId id="387" r:id="rId59"/>
    <p:sldId id="388" r:id="rId60"/>
    <p:sldId id="389" r:id="rId61"/>
    <p:sldId id="390" r:id="rId62"/>
    <p:sldId id="391" r:id="rId63"/>
    <p:sldId id="392" r:id="rId64"/>
    <p:sldId id="355" r:id="rId65"/>
    <p:sldId id="337" r:id="rId66"/>
    <p:sldId id="327" r:id="rId67"/>
  </p:sldIdLst>
  <p:sldSz cx="9144000" cy="6858000" type="screen4x3"/>
  <p:notesSz cx="6858000" cy="9144000"/>
  <p:custDataLst>
    <p:tags r:id="rId7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0" autoAdjust="0"/>
    <p:restoredTop sz="94629" autoAdjust="0"/>
  </p:normalViewPr>
  <p:slideViewPr>
    <p:cSldViewPr showGuides="1">
      <p:cViewPr varScale="1">
        <p:scale>
          <a:sx n="89" d="100"/>
          <a:sy n="89" d="100"/>
        </p:scale>
        <p:origin x="954" y="48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gs" Target="tags/tag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9-11T12:57:06.811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9/13/2014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9/13/2014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7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09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6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24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20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60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30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3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1828800"/>
            <a:ext cx="6173808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95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4800600"/>
            <a:ext cx="6173808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 cap="all" spc="150" baseline="0">
                <a:solidFill>
                  <a:schemeClr val="accent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E111-245B-45F8-B1E0-E489D857D2CC}" type="datetime1">
              <a:rPr lang="en-US" smtClean="0"/>
              <a:t>9/13/2014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596" y="381001"/>
            <a:ext cx="11432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381001"/>
            <a:ext cx="5544993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8B57-5FDF-4B72-AF5F-5CF780A892F1}" type="datetime1">
              <a:rPr lang="en-US" smtClean="0"/>
              <a:t>9/13/2014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2D33-E3D3-4C06-88F8-58D248F23577}" type="datetime1">
              <a:rPr lang="en-US" smtClean="0"/>
              <a:t>9/13/2014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18" y="2514600"/>
            <a:ext cx="6520997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1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5410201"/>
            <a:ext cx="6517197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500" cap="all" spc="150" baseline="0">
                <a:solidFill>
                  <a:schemeClr val="accent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283D-9C3C-4474-83D9-62942E905848}" type="datetime1">
              <a:rPr lang="en-US" smtClean="0"/>
              <a:t>9/13/2014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880" y="1905001"/>
            <a:ext cx="3315563" cy="4114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104" y="1905001"/>
            <a:ext cx="3315563" cy="4114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EEF0-1CF2-49BE-995B-AAD86F0EE3AE}" type="datetime1">
              <a:rPr lang="en-US" smtClean="0"/>
              <a:t>9/13/2014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6" y="1905000"/>
            <a:ext cx="3313277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500" b="0" cap="all" spc="150" baseline="0">
                <a:solidFill>
                  <a:schemeClr val="accent1"/>
                </a:solidFill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6" y="2743201"/>
            <a:ext cx="3313277" cy="3276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7" y="1905000"/>
            <a:ext cx="3313277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500" b="0" cap="all" spc="150" baseline="0">
                <a:solidFill>
                  <a:schemeClr val="accent1"/>
                </a:solidFill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7" y="2743201"/>
            <a:ext cx="3313277" cy="3276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5ACD-39C1-4EBE-BC3B-C959B9AEDCE2}" type="datetime1">
              <a:rPr lang="en-US" smtClean="0"/>
              <a:t>9/13/2014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B788-5277-491A-A141-8F6363D6F3E5}" type="datetime1">
              <a:rPr lang="en-US" smtClean="0"/>
              <a:t>9/13/2014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F8BB-6D33-40D2-81E6-2D698851E16E}" type="datetime1">
              <a:rPr lang="en-US" smtClean="0"/>
              <a:t>9/13/2014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2701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528" y="685800"/>
            <a:ext cx="4801850" cy="5334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90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B639-9C97-487B-87E2-6631DA1B982C}" type="datetime1">
              <a:rPr lang="en-US" smtClean="0"/>
              <a:t>9/13/2014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14528" y="685800"/>
            <a:ext cx="4801850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2701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90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EC7E-1DF8-432C-89B3-373CD6EF48D4}" type="datetime1">
              <a:rPr lang="en-US" smtClean="0"/>
              <a:t>9/13/2014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4999"/>
            <a:ext cx="6852578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F4F1E-A163-4759-BFA8-C7CC07357953}" type="datetime1">
              <a:rPr lang="en-US" smtClean="0"/>
              <a:t>9/13/2014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CppCon 2014 • Stackless Resumable Functions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701" kern="1200" spc="75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23" indent="-167923" algn="l" defTabSz="685983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7755" indent="-173878" algn="l" defTabSz="685983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SzPct val="10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12105" indent="-164350" algn="l" defTabSz="685983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43109" indent="-131004" algn="l" defTabSz="685983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2922" indent="-129813" algn="l" defTabSz="685983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5497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35834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166171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508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rNishanov/await/blob/master/D4134%20Resumable%20Functions%20v2.pdf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Await 2.0</a:t>
            </a:r>
            <a:br>
              <a:rPr lang="en-US" dirty="0" smtClean="0"/>
            </a:br>
            <a:r>
              <a:rPr lang="en-US" dirty="0" smtClean="0"/>
              <a:t>Stackless Resumable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Most scalable, most efficient, most open coroutines oF any programming language in existEnce</a:t>
            </a:r>
            <a:endParaRPr lang="it-IT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6248400"/>
            <a:ext cx="708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CppCon</a:t>
            </a:r>
            <a:r>
              <a:rPr lang="en-US" sz="1600" dirty="0"/>
              <a:t> 2014 • Gor </a:t>
            </a:r>
            <a:r>
              <a:rPr lang="en-US" sz="1600" dirty="0" smtClean="0"/>
              <a:t>Nishanov (gorn@microsoft.com) • Microsoft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2"/>
            <a:ext cx="6859787" cy="1219200"/>
          </a:xfrm>
        </p:spPr>
        <p:txBody>
          <a:bodyPr anchor="ctr"/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x 2 x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0" y="1676400"/>
            <a:ext cx="3315563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Two new keywords</a:t>
            </a:r>
          </a:p>
          <a:p>
            <a:pPr lvl="1"/>
            <a:r>
              <a:rPr lang="en-US" sz="2000" b="1" dirty="0" smtClean="0"/>
              <a:t>await</a:t>
            </a:r>
          </a:p>
          <a:p>
            <a:pPr lvl="1"/>
            <a:r>
              <a:rPr lang="en-US" sz="2000" b="1" dirty="0" smtClean="0"/>
              <a:t>yield</a:t>
            </a:r>
          </a:p>
          <a:p>
            <a:r>
              <a:rPr lang="en-US" sz="2800" dirty="0" smtClean="0"/>
              <a:t>Two new concepts</a:t>
            </a:r>
          </a:p>
          <a:p>
            <a:pPr lvl="1"/>
            <a:r>
              <a:rPr lang="en-US" sz="2000" dirty="0" smtClean="0"/>
              <a:t>Awaitable</a:t>
            </a:r>
          </a:p>
          <a:p>
            <a:pPr lvl="1"/>
            <a:r>
              <a:rPr lang="en-US" sz="2000" dirty="0" smtClean="0"/>
              <a:t>Coroutine Promise</a:t>
            </a:r>
          </a:p>
          <a:p>
            <a:r>
              <a:rPr lang="en-US" sz="2400" dirty="0"/>
              <a:t>Two new </a:t>
            </a:r>
            <a:r>
              <a:rPr lang="en-US" sz="2400" dirty="0" smtClean="0"/>
              <a:t>types</a:t>
            </a:r>
            <a:endParaRPr lang="en-US" sz="2400" dirty="0"/>
          </a:p>
          <a:p>
            <a:pPr lvl="1"/>
            <a:r>
              <a:rPr lang="en-US" sz="1800" dirty="0"/>
              <a:t>resumable_handle</a:t>
            </a:r>
          </a:p>
          <a:p>
            <a:pPr lvl="1"/>
            <a:r>
              <a:rPr lang="en-US" sz="1800" dirty="0"/>
              <a:t>resumable_traits</a:t>
            </a:r>
          </a:p>
          <a:p>
            <a:pPr lvl="1"/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5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2590800"/>
            <a:ext cx="6859787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 smtClean="0"/>
              <a:t>Examples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6228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188" y="837052"/>
            <a:ext cx="6859787" cy="514484"/>
          </a:xfrm>
        </p:spPr>
        <p:txBody>
          <a:bodyPr/>
          <a:lstStyle/>
          <a:p>
            <a:r>
              <a:rPr lang="en-US" dirty="0" smtClean="0"/>
              <a:t>Generator coroutines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7904" y="4513116"/>
            <a:ext cx="2762175" cy="175432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: fib(35))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if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(v &gt; 10)</a:t>
            </a:r>
          </a:p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break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</a:t>
            </a: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&lt;&lt; v &lt;&lt; ' ';</a:t>
            </a: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96292" y="1639664"/>
            <a:ext cx="2685558" cy="2585323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fib(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0;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1;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(n-- &gt; 0)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next = a + b;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 = b;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b = next;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38600" y="3124200"/>
            <a:ext cx="4572000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__range = fib(35);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__begin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range.begin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range.end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 != __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++__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begin)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 = *__begin;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 &gt;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10)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v &lt;&lt; ' ';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Isosceles Triangle 7"/>
          <p:cNvSpPr/>
          <p:nvPr/>
        </p:nvSpPr>
        <p:spPr>
          <a:xfrm rot="16200000">
            <a:off x="1964087" y="4589115"/>
            <a:ext cx="3539430" cy="609599"/>
          </a:xfrm>
          <a:prstGeom prst="triangle">
            <a:avLst>
              <a:gd name="adj" fmla="val 49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324600" y="152400"/>
            <a:ext cx="1600200" cy="1295400"/>
            <a:chOff x="6324600" y="152400"/>
            <a:chExt cx="1600200" cy="1295400"/>
          </a:xfrm>
        </p:grpSpPr>
        <p:sp>
          <p:nvSpPr>
            <p:cNvPr id="9" name="Rectangle 8"/>
            <p:cNvSpPr/>
            <p:nvPr/>
          </p:nvSpPr>
          <p:spPr>
            <a:xfrm>
              <a:off x="6324600" y="152400"/>
              <a:ext cx="1600200" cy="1295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77000" y="684652"/>
              <a:ext cx="1219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current_value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77000" y="1065652"/>
              <a:ext cx="1219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Active / Cancelling / Closed</a:t>
              </a:r>
              <a:endParaRPr 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24600" y="241138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Coroutine Promise</a:t>
              </a:r>
              <a:endParaRPr lang="en-US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43400" y="800100"/>
            <a:ext cx="1981200" cy="1333500"/>
            <a:chOff x="4343400" y="800100"/>
            <a:chExt cx="1981200" cy="1333500"/>
          </a:xfrm>
        </p:grpSpPr>
        <p:sp>
          <p:nvSpPr>
            <p:cNvPr id="13" name="Rectangle 12"/>
            <p:cNvSpPr/>
            <p:nvPr/>
          </p:nvSpPr>
          <p:spPr>
            <a:xfrm>
              <a:off x="4343400" y="1828800"/>
              <a:ext cx="1676400" cy="3048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generator&lt;int&gt;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endCxn id="9" idx="1"/>
            </p:cNvCxnSpPr>
            <p:nvPr/>
          </p:nvCxnSpPr>
          <p:spPr>
            <a:xfrm flipV="1">
              <a:off x="5181600" y="800100"/>
              <a:ext cx="1143000" cy="1028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414682" y="1447800"/>
            <a:ext cx="2738718" cy="1295400"/>
            <a:chOff x="5414682" y="1447800"/>
            <a:chExt cx="2738718" cy="1295400"/>
          </a:xfrm>
        </p:grpSpPr>
        <p:sp>
          <p:nvSpPr>
            <p:cNvPr id="14" name="Rectangle 13"/>
            <p:cNvSpPr/>
            <p:nvPr/>
          </p:nvSpPr>
          <p:spPr>
            <a:xfrm>
              <a:off x="5414682" y="2438400"/>
              <a:ext cx="2738718" cy="3048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generator&lt;int&gt;::iterator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4" idx="0"/>
              <a:endCxn id="9" idx="2"/>
            </p:cNvCxnSpPr>
            <p:nvPr/>
          </p:nvCxnSpPr>
          <p:spPr>
            <a:xfrm flipV="1">
              <a:off x="6784041" y="1447800"/>
              <a:ext cx="340659" cy="990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20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Recursive Generators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CppCon</a:t>
            </a:r>
            <a:r>
              <a:rPr lang="en-US" dirty="0" smtClean="0"/>
              <a:t> 2014 • Stackless Resumable Functions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092451"/>
            <a:ext cx="6172200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recursive_generator&lt;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range(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= b - a;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0)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 == 1)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 = a + n / 2;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range(a, mid);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range(mid, b);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886200" y="2514600"/>
            <a:ext cx="5105400" cy="1569660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 = range(0, 100);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copy(begin(r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end(r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ostream_iterator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&gt;(cout,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01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4"/>
            <a:ext cx="6859787" cy="628814"/>
          </a:xfrm>
        </p:spPr>
        <p:txBody>
          <a:bodyPr/>
          <a:lstStyle/>
          <a:p>
            <a:r>
              <a:rPr lang="en-US" dirty="0" smtClean="0"/>
              <a:t>Parent-stealing scheduling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3447" y="1828383"/>
            <a:ext cx="7431434" cy="18705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spawnable&lt;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fib(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 &lt; 2)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(fib(n - 1) + fib(n - 2));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 { std::cout &lt;&lt; fib(5).get() &lt;&lt; std::endl;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7623" y="3771990"/>
            <a:ext cx="58879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1,4 billion recursive invocations to compute fib(43), uses less than 16k of space</a:t>
            </a:r>
          </a:p>
          <a:p>
            <a:r>
              <a:rPr lang="en-US" sz="1350" dirty="0"/>
              <a:t>Not using parent-stealing, runs out of memory at fib(35)</a:t>
            </a:r>
          </a:p>
        </p:txBody>
      </p:sp>
      <p:sp>
        <p:nvSpPr>
          <p:cNvPr id="6" name="Double Bracket 5"/>
          <p:cNvSpPr/>
          <p:nvPr/>
        </p:nvSpPr>
        <p:spPr>
          <a:xfrm>
            <a:off x="684788" y="4686627"/>
            <a:ext cx="722863" cy="68597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1663704" y="4686628"/>
            <a:ext cx="28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457968"/>
            <a:ext cx="2286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</a:t>
            </a:r>
          </a:p>
        </p:txBody>
      </p:sp>
      <p:sp>
        <p:nvSpPr>
          <p:cNvPr id="9" name="Double Bracket 8"/>
          <p:cNvSpPr/>
          <p:nvPr/>
        </p:nvSpPr>
        <p:spPr>
          <a:xfrm>
            <a:off x="1657425" y="4686627"/>
            <a:ext cx="285824" cy="68597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799118" y="4686628"/>
            <a:ext cx="53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1  1</a:t>
            </a:r>
          </a:p>
          <a:p>
            <a:r>
              <a:rPr lang="en-US" dirty="0"/>
              <a:t>1  0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01469" y="4692232"/>
            <a:ext cx="30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</p:txBody>
      </p:sp>
      <p:sp>
        <p:nvSpPr>
          <p:cNvPr id="12" name="Double Bracket 11"/>
          <p:cNvSpPr/>
          <p:nvPr/>
        </p:nvSpPr>
        <p:spPr>
          <a:xfrm>
            <a:off x="2400569" y="4692232"/>
            <a:ext cx="285824" cy="68597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2074954" y="4802074"/>
            <a:ext cx="285824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1" dirty="0"/>
              <a:t>=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2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685800"/>
          </a:xfrm>
        </p:spPr>
        <p:txBody>
          <a:bodyPr/>
          <a:lstStyle/>
          <a:p>
            <a:r>
              <a:rPr lang="en-US" dirty="0" smtClean="0"/>
              <a:t>Goroutines?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219200"/>
            <a:ext cx="7620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goroutine pusher(channel&lt;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left, channel&lt;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right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left.pull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291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685800"/>
          </a:xfrm>
        </p:spPr>
        <p:txBody>
          <a:bodyPr/>
          <a:lstStyle/>
          <a:p>
            <a:r>
              <a:rPr lang="en-US" dirty="0" smtClean="0"/>
              <a:t>Goroutines? Sure. 100,000,000 of them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219200"/>
            <a:ext cx="7620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goroutine pusher(channel&lt;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left, channel&lt;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right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left.pull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938605" y="3261479"/>
            <a:ext cx="60198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= 100 * 1000 * 1000;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vector&lt;channel&lt;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c(N + 1);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N; ++i)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goroutine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::go(pusher(c[i], c[i + 1]));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c.front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sync_push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c.back().sync_pull()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7373078" y="3505200"/>
            <a:ext cx="1237522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0</a:t>
            </a:r>
            <a:r>
              <a:rPr lang="en-US" dirty="0" smtClean="0"/>
              <a:t>-g</a:t>
            </a:r>
            <a:r>
              <a:rPr lang="en-US" baseline="-25000" dirty="0" smtClean="0"/>
              <a:t>0</a:t>
            </a:r>
            <a:r>
              <a:rPr lang="en-US" dirty="0" smtClean="0"/>
              <a:t>-c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7373078" y="3886200"/>
            <a:ext cx="1237522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-g</a:t>
            </a:r>
            <a:r>
              <a:rPr lang="en-US" baseline="-25000" dirty="0" smtClean="0"/>
              <a:t>1</a:t>
            </a:r>
            <a:r>
              <a:rPr lang="en-US" dirty="0" smtClean="0"/>
              <a:t>-c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7373078" y="4572000"/>
            <a:ext cx="1237522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n</a:t>
            </a:r>
            <a:r>
              <a:rPr lang="en-US" dirty="0" smtClean="0"/>
              <a:t>-g</a:t>
            </a:r>
            <a:r>
              <a:rPr lang="en-US" baseline="-25000" dirty="0" smtClean="0"/>
              <a:t>n</a:t>
            </a:r>
            <a:r>
              <a:rPr lang="en-US" dirty="0" smtClean="0"/>
              <a:t>-c</a:t>
            </a:r>
            <a:r>
              <a:rPr lang="en-US" baseline="-25000" dirty="0" smtClean="0"/>
              <a:t>n+1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7772400" y="4191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9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58" y="131774"/>
            <a:ext cx="7963942" cy="628814"/>
          </a:xfrm>
        </p:spPr>
        <p:txBody>
          <a:bodyPr>
            <a:normAutofit/>
          </a:bodyPr>
          <a:lstStyle/>
          <a:p>
            <a:r>
              <a:rPr lang="en-US" dirty="0" smtClean="0"/>
              <a:t>Reminder: Just Core Language Evolution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8" y="2040182"/>
            <a:ext cx="4630356" cy="3470314"/>
          </a:xfrm>
        </p:spPr>
      </p:pic>
      <p:grpSp>
        <p:nvGrpSpPr>
          <p:cNvPr id="8" name="Group 7"/>
          <p:cNvGrpSpPr/>
          <p:nvPr/>
        </p:nvGrpSpPr>
        <p:grpSpPr>
          <a:xfrm>
            <a:off x="2342570" y="2743022"/>
            <a:ext cx="1387927" cy="1371785"/>
            <a:chOff x="3405895" y="2590800"/>
            <a:chExt cx="1850088" cy="182857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7412" y="2590800"/>
              <a:ext cx="1828571" cy="182857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405895" y="3048000"/>
              <a:ext cx="1501419" cy="369260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  <p:txBody>
            <a:bodyPr wrap="square" lIns="68598" tIns="34299" rIns="68598" bIns="34299">
              <a:spAutoFit/>
            </a:bodyPr>
            <a:lstStyle/>
            <a:p>
              <a:pPr algn="ctr"/>
              <a:r>
                <a:rPr lang="en-US" sz="135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Await 2.0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4972154" y="2183044"/>
            <a:ext cx="6289162" cy="3429893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Lib </a:t>
            </a:r>
            <a:r>
              <a:rPr lang="en-US" sz="1800" dirty="0" err="1"/>
              <a:t>devs</a:t>
            </a:r>
            <a:r>
              <a:rPr lang="en-US" sz="1800" dirty="0"/>
              <a:t> can design new coroutines types</a:t>
            </a:r>
          </a:p>
          <a:p>
            <a:pPr lvl="1"/>
            <a:r>
              <a:rPr lang="en-US" sz="1500" dirty="0"/>
              <a:t>generator&lt;T&gt;</a:t>
            </a:r>
          </a:p>
          <a:p>
            <a:pPr lvl="1"/>
            <a:r>
              <a:rPr lang="en-US" sz="1500" dirty="0"/>
              <a:t>goroutine</a:t>
            </a:r>
          </a:p>
          <a:p>
            <a:pPr lvl="1"/>
            <a:r>
              <a:rPr lang="en-US" sz="1500" dirty="0"/>
              <a:t>spawnable&lt;T&gt;</a:t>
            </a:r>
          </a:p>
          <a:p>
            <a:pPr lvl="1"/>
            <a:r>
              <a:rPr lang="en-US" sz="1500" dirty="0"/>
              <a:t>task&lt;T&gt;</a:t>
            </a:r>
          </a:p>
          <a:p>
            <a:pPr lvl="1"/>
            <a:r>
              <a:rPr lang="en-US" sz="1500" dirty="0"/>
              <a:t>…</a:t>
            </a:r>
          </a:p>
          <a:p>
            <a:r>
              <a:rPr lang="en-US" sz="1800" dirty="0"/>
              <a:t>Or adapt to existing async facilities</a:t>
            </a:r>
          </a:p>
          <a:p>
            <a:pPr lvl="1"/>
            <a:r>
              <a:rPr lang="en-US" sz="1500" dirty="0"/>
              <a:t>std::future&lt;T&gt;</a:t>
            </a:r>
          </a:p>
          <a:p>
            <a:pPr lvl="1"/>
            <a:r>
              <a:rPr lang="en-US" sz="1500" dirty="0"/>
              <a:t>concurrency::task&lt;T&gt;</a:t>
            </a:r>
          </a:p>
          <a:p>
            <a:pPr lvl="1"/>
            <a:r>
              <a:rPr lang="en-US" sz="1500" dirty="0" err="1"/>
              <a:t>IAsyncAction</a:t>
            </a:r>
            <a:r>
              <a:rPr lang="en-US" sz="1500" dirty="0"/>
              <a:t>, </a:t>
            </a:r>
            <a:r>
              <a:rPr lang="en-US" sz="1500" dirty="0" err="1"/>
              <a:t>IAsyncOperation</a:t>
            </a:r>
            <a:r>
              <a:rPr lang="en-US" sz="1500" dirty="0"/>
              <a:t>&lt;T&gt;</a:t>
            </a:r>
          </a:p>
          <a:p>
            <a:pPr lvl="1"/>
            <a:r>
              <a:rPr lang="en-US" sz="1500" dirty="0"/>
              <a:t>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76" y="1085240"/>
            <a:ext cx="700890" cy="4573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230" y="1197297"/>
            <a:ext cx="700890" cy="4573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11" y="1371065"/>
            <a:ext cx="700890" cy="4573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39" y="1025438"/>
            <a:ext cx="700890" cy="4573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292" y="1137494"/>
            <a:ext cx="700890" cy="4573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273" y="1311262"/>
            <a:ext cx="700890" cy="457318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664927" y="1492134"/>
            <a:ext cx="4372131" cy="628814"/>
          </a:xfrm>
          <a:prstGeom prst="rect">
            <a:avLst/>
          </a:prstGeom>
        </p:spPr>
        <p:txBody>
          <a:bodyPr vert="horz" lIns="68598" tIns="34299" rIns="68598" bIns="34299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1" dirty="0"/>
              <a:t>  Library Designer Paradise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6320" y="1528756"/>
            <a:ext cx="8262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FE-DEVs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94446" y="1440039"/>
            <a:ext cx="8262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BE-DEVs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859787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 smtClean="0"/>
              <a:t>Awaitable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7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514484"/>
          </a:xfrm>
        </p:spPr>
        <p:txBody>
          <a:bodyPr/>
          <a:lstStyle/>
          <a:p>
            <a:r>
              <a:rPr lang="en-US" dirty="0" smtClean="0"/>
              <a:t>Reminder: Range-Based For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68030" y="4675342"/>
            <a:ext cx="2660749" cy="92333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: fib(35))</a:t>
            </a: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&lt;&lt; v &lt;&lt; endl;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38600" y="2705572"/>
            <a:ext cx="4572000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__range = fib(35);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__begin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range.begin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range.end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 != __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++__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begin)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 = *__begin;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v &lt;&lt; endl;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Isosceles Triangle 10"/>
          <p:cNvSpPr/>
          <p:nvPr/>
        </p:nvSpPr>
        <p:spPr>
          <a:xfrm rot="16200000">
            <a:off x="2281463" y="3854878"/>
            <a:ext cx="2904675" cy="609599"/>
          </a:xfrm>
          <a:prstGeom prst="triangle">
            <a:avLst>
              <a:gd name="adj" fmla="val 18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this talk is about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Evolution of </a:t>
            </a:r>
            <a:r>
              <a:rPr lang="en-US" sz="2000" dirty="0"/>
              <a:t>N3858 and N3977</a:t>
            </a:r>
            <a:endParaRPr lang="en-US" sz="2000" dirty="0" smtClean="0"/>
          </a:p>
          <a:p>
            <a:r>
              <a:rPr lang="en-US" sz="2000" dirty="0" smtClean="0"/>
              <a:t>Stackless Resumable Functions (D4134)</a:t>
            </a:r>
          </a:p>
          <a:p>
            <a:pPr lvl="1"/>
            <a:r>
              <a:rPr lang="en-US" sz="1600" dirty="0" smtClean="0"/>
              <a:t>Lightweight, customizable coroutines</a:t>
            </a:r>
          </a:p>
          <a:p>
            <a:pPr lvl="1"/>
            <a:r>
              <a:rPr lang="en-US" sz="1600" dirty="0" smtClean="0"/>
              <a:t>Proposed for C++17</a:t>
            </a:r>
          </a:p>
          <a:p>
            <a:pPr lvl="1"/>
            <a:r>
              <a:rPr lang="en-US" sz="1600" dirty="0" smtClean="0"/>
              <a:t>Experimental implementation “to be” released in Visual Studio “14”</a:t>
            </a:r>
          </a:p>
          <a:p>
            <a:r>
              <a:rPr lang="en-US" sz="2000" dirty="0" smtClean="0"/>
              <a:t>What are they?</a:t>
            </a:r>
          </a:p>
          <a:p>
            <a:r>
              <a:rPr lang="en-US" sz="2000" dirty="0" smtClean="0"/>
              <a:t>How they work?</a:t>
            </a:r>
          </a:p>
          <a:p>
            <a:r>
              <a:rPr lang="en-US" sz="2000" dirty="0" smtClean="0"/>
              <a:t>How to use them?</a:t>
            </a:r>
          </a:p>
          <a:p>
            <a:r>
              <a:rPr lang="en-US" sz="2000" dirty="0" smtClean="0"/>
              <a:t>How to customize them?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CppCon</a:t>
            </a:r>
            <a:r>
              <a:rPr lang="en-US" smtClean="0"/>
              <a:t>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await &lt;expr&gt;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Expands into expression equivalent 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auto &amp;&amp; __tmp = &lt;expr&gt;;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(!__</a:t>
            </a:r>
            <a:r>
              <a:rPr lang="en-US" dirty="0" err="1" smtClean="0"/>
              <a:t>tmp.</a:t>
            </a:r>
            <a:r>
              <a:rPr lang="en-US" b="1" dirty="0" err="1" smtClean="0">
                <a:solidFill>
                  <a:srgbClr val="92D050"/>
                </a:solidFill>
              </a:rPr>
              <a:t>await_ready</a:t>
            </a:r>
            <a:r>
              <a:rPr lang="en-US" dirty="0" smtClean="0"/>
              <a:t>())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__</a:t>
            </a:r>
            <a:r>
              <a:rPr lang="en-US" dirty="0" err="1" smtClean="0"/>
              <a:t>tmp.</a:t>
            </a:r>
            <a:r>
              <a:rPr lang="en-US" b="1" dirty="0" err="1" smtClean="0">
                <a:solidFill>
                  <a:srgbClr val="92D050"/>
                </a:solidFill>
              </a:rPr>
              <a:t>await_suspend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&lt;resumption-function-object&gt;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&lt;cancel-check&gt;</a:t>
            </a:r>
          </a:p>
          <a:p>
            <a:pPr marL="0" indent="0">
              <a:buNone/>
            </a:pPr>
            <a:r>
              <a:rPr lang="en-US" dirty="0" smtClean="0"/>
              <a:t>   return __</a:t>
            </a:r>
            <a:r>
              <a:rPr lang="en-US" dirty="0" err="1" smtClean="0"/>
              <a:t>tmp.</a:t>
            </a:r>
            <a:r>
              <a:rPr lang="en-US" b="1" dirty="0" err="1" smtClean="0">
                <a:solidFill>
                  <a:srgbClr val="92D050"/>
                </a:solidFill>
              </a:rPr>
              <a:t>await_resume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4060417"/>
            <a:ext cx="6553200" cy="543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6030" y="4060417"/>
            <a:ext cx="98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resume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807" y="37860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suspend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Horizontal Scroll 12"/>
          <p:cNvSpPr/>
          <p:nvPr/>
        </p:nvSpPr>
        <p:spPr>
          <a:xfrm>
            <a:off x="4953000" y="533400"/>
            <a:ext cx="3657600" cy="213360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&lt;expr&gt; is a class type and unqualified ids await_ready, await_suspend or await_resume are found in the scope of a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await &lt;expr&gt;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Expands into expression equivalent 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auto &amp;&amp; __tmp = &lt;expr&gt;;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(!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await_ready</a:t>
            </a:r>
            <a:r>
              <a:rPr lang="en-US" dirty="0"/>
              <a:t>(</a:t>
            </a:r>
            <a:r>
              <a:rPr lang="en-US" dirty="0" smtClean="0"/>
              <a:t>__tmp))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b="1" dirty="0">
                <a:solidFill>
                  <a:srgbClr val="92D050"/>
                </a:solidFill>
              </a:rPr>
              <a:t>await_suspend</a:t>
            </a:r>
            <a:r>
              <a:rPr lang="en-US" dirty="0"/>
              <a:t>(</a:t>
            </a:r>
            <a:r>
              <a:rPr lang="en-US" dirty="0" smtClean="0"/>
              <a:t>__tmp,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&lt;resumption-function-object&gt;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&lt;cancel-check&gt;</a:t>
            </a:r>
          </a:p>
          <a:p>
            <a:pPr marL="0" indent="0">
              <a:buNone/>
            </a:pPr>
            <a:r>
              <a:rPr lang="en-US" dirty="0" smtClean="0"/>
              <a:t>   return </a:t>
            </a:r>
            <a:r>
              <a:rPr lang="en-US" b="1" dirty="0">
                <a:solidFill>
                  <a:srgbClr val="92D050"/>
                </a:solidFill>
              </a:rPr>
              <a:t>await_resume</a:t>
            </a:r>
            <a:r>
              <a:rPr lang="en-US" dirty="0"/>
              <a:t>(</a:t>
            </a:r>
            <a:r>
              <a:rPr lang="en-US" dirty="0" smtClean="0"/>
              <a:t>__tmp);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4060417"/>
            <a:ext cx="6553200" cy="543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6030" y="4060417"/>
            <a:ext cx="98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resume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807" y="37860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suspend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Horizontal Scroll 12"/>
          <p:cNvSpPr/>
          <p:nvPr/>
        </p:nvSpPr>
        <p:spPr>
          <a:xfrm>
            <a:off x="4953000" y="533400"/>
            <a:ext cx="3657600" cy="213360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Otherwise</a:t>
            </a:r>
          </a:p>
          <a:p>
            <a:pPr algn="ctr"/>
            <a:r>
              <a:rPr lang="en-US" dirty="0" smtClean="0"/>
              <a:t>(see rules for range-based-for lookup)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9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Awaitable #1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743200"/>
            <a:ext cx="6323013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_____blank____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await_suspend(F const&amp;){}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await_resume(){}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0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Awaitable #1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743200"/>
            <a:ext cx="6323013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suspend_always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await_suspend(F const&amp;){}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7000" y="5079831"/>
            <a:ext cx="32078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suspend_always {};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8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Awaitable #2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743200"/>
            <a:ext cx="6323013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suspend_never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await_suspend(F const&amp;){}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await_resume(){}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6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Awaitable #1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2107" y="990600"/>
            <a:ext cx="7011292" cy="1200329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unique_lock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lock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lock_or_suspend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{m};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2514600"/>
            <a:ext cx="8153400" cy="378565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lock_or_suspend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unique_lock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lock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lock_or_suspend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lock(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try_to_lock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await_ready()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lock.owns_lock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F&gt;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await_suspend(F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t([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]{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lock.lock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t.detach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std::move(lock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5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10490"/>
            <a:ext cx="7238999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Awaiter #2: Making </a:t>
            </a:r>
            <a:r>
              <a:rPr lang="en-US" dirty="0" err="1" smtClean="0"/>
              <a:t>Boost.Future</a:t>
            </a:r>
            <a:r>
              <a:rPr lang="en-US" dirty="0" smtClean="0"/>
              <a:t> awaitable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0593" y="762000"/>
            <a:ext cx="6514207" cy="5632311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&lt;boost/thread/future.hpp&gt;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boost {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{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t.is_ready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F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resume_callback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t.then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([=](auto&amp;){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resume_callback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();});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T&gt;</a:t>
            </a:r>
          </a:p>
          <a:p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{ </a:t>
            </a:r>
            <a:endParaRPr lang="fr-F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t.get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859787" cy="1371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5400" dirty="0" smtClean="0"/>
              <a:t>Awaitable</a:t>
            </a:r>
            <a:br>
              <a:rPr lang="en-US" sz="5400" dirty="0" smtClean="0"/>
            </a:br>
            <a:r>
              <a:rPr lang="en-US" sz="5400" dirty="0" smtClean="0"/>
              <a:t>Interacting with C APIs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6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2"/>
            <a:ext cx="6859787" cy="1219200"/>
          </a:xfrm>
        </p:spPr>
        <p:txBody>
          <a:bodyPr anchor="ctr"/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x 2 x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0" y="1676400"/>
            <a:ext cx="3315563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Two new keywords</a:t>
            </a:r>
          </a:p>
          <a:p>
            <a:pPr lvl="1"/>
            <a:r>
              <a:rPr lang="en-US" sz="2000" b="1" dirty="0" smtClean="0"/>
              <a:t>await</a:t>
            </a:r>
          </a:p>
          <a:p>
            <a:pPr lvl="1"/>
            <a:r>
              <a:rPr lang="en-US" sz="2000" b="1" dirty="0" smtClean="0"/>
              <a:t>yield</a:t>
            </a:r>
          </a:p>
          <a:p>
            <a:r>
              <a:rPr lang="en-US" sz="2800" dirty="0" smtClean="0"/>
              <a:t>Two new concepts</a:t>
            </a:r>
          </a:p>
          <a:p>
            <a:pPr lvl="1"/>
            <a:r>
              <a:rPr lang="en-US" sz="2000" dirty="0" smtClean="0"/>
              <a:t>Awaitable</a:t>
            </a:r>
          </a:p>
          <a:p>
            <a:pPr lvl="1"/>
            <a:r>
              <a:rPr lang="en-US" sz="2000" dirty="0" smtClean="0"/>
              <a:t>Coroutine Promise</a:t>
            </a:r>
          </a:p>
          <a:p>
            <a:r>
              <a:rPr lang="en-US" sz="2400" dirty="0"/>
              <a:t>Two new </a:t>
            </a:r>
            <a:r>
              <a:rPr lang="en-US" sz="2400" dirty="0" smtClean="0"/>
              <a:t>types</a:t>
            </a:r>
            <a:endParaRPr lang="en-US" sz="2400" dirty="0"/>
          </a:p>
          <a:p>
            <a:pPr lvl="1"/>
            <a:r>
              <a:rPr lang="en-US" sz="1800" dirty="0"/>
              <a:t>resumable_handle</a:t>
            </a:r>
          </a:p>
          <a:p>
            <a:pPr lvl="1"/>
            <a:r>
              <a:rPr lang="en-US" sz="1800" dirty="0"/>
              <a:t>resumable_traits</a:t>
            </a:r>
          </a:p>
          <a:p>
            <a:pPr lvl="1"/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505200" y="2514600"/>
            <a:ext cx="62155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05200" y="3833904"/>
            <a:ext cx="106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05200" y="5105400"/>
            <a:ext cx="17526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6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91440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 smtClean="0"/>
              <a:t>resumable_handle</a:t>
            </a:r>
            <a:endParaRPr lang="en-US" sz="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1371600"/>
            <a:ext cx="8001000" cy="453778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 smtClean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 smtClean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operator() 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to_address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from_address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107000"/>
              </a:lnSpc>
            </a:pPr>
            <a:endParaRPr lang="en-US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&lt;&gt;</a:t>
            </a:r>
            <a:r>
              <a:rPr lang="en-US" dirty="0" smtClean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Promise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promise();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resumable_handle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from_promise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…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67600" y="1905000"/>
            <a:ext cx="1295400" cy="265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 != &lt; &gt; &lt;= &gt;=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3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4"/>
            <a:ext cx="6859787" cy="571649"/>
          </a:xfrm>
        </p:spPr>
        <p:txBody>
          <a:bodyPr/>
          <a:lstStyle/>
          <a:p>
            <a:r>
              <a:rPr lang="en-US" dirty="0" smtClean="0"/>
              <a:t>Coroutines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8" y="1885549"/>
            <a:ext cx="6852578" cy="743143"/>
          </a:xfrm>
        </p:spPr>
        <p:txBody>
          <a:bodyPr>
            <a:noAutofit/>
          </a:bodyPr>
          <a:lstStyle/>
          <a:p>
            <a:r>
              <a:rPr lang="en-US" sz="2000" dirty="0" smtClean="0"/>
              <a:t>Introduced in 1958 by Melvin Conway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Donald Knuth, 1968: “generalization of subroutine”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52758"/>
              </p:ext>
            </p:extLst>
          </p:nvPr>
        </p:nvGraphicFramePr>
        <p:xfrm>
          <a:off x="1142107" y="3276600"/>
          <a:ext cx="6916952" cy="140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628"/>
                <a:gridCol w="2686750"/>
                <a:gridCol w="2972574"/>
              </a:tblGrid>
              <a:tr h="2782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subroutines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coroutines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</a:tr>
              <a:tr h="2782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call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Allocate frame,</a:t>
                      </a:r>
                      <a:r>
                        <a:rPr lang="en-US" sz="1400" baseline="0" dirty="0" smtClean="0"/>
                        <a:t> pass parameters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Allocate</a:t>
                      </a:r>
                      <a:r>
                        <a:rPr lang="en-US" sz="1400" baseline="0" dirty="0" smtClean="0"/>
                        <a:t> frame, pass parameters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</a:tr>
              <a:tr h="2782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</a:t>
                      </a:r>
                      <a:r>
                        <a:rPr lang="en-US" sz="1400" baseline="0" dirty="0" smtClean="0"/>
                        <a:t> frame, return result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 frame, return eventual result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</a:tr>
              <a:tr h="2782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suspend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</a:tr>
              <a:tr h="2782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resume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1190201"/>
            <a:ext cx="16002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 years ago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56" y="585087"/>
            <a:ext cx="2904036" cy="162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4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744"/>
            <a:ext cx="6859787" cy="514484"/>
          </a:xfrm>
        </p:spPr>
        <p:txBody>
          <a:bodyPr/>
          <a:lstStyle/>
          <a:p>
            <a:r>
              <a:rPr lang="en-US" dirty="0" smtClean="0"/>
              <a:t>Simple Awaitable #2: Raw OS APIs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8038875" cy="4455066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class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sleep_for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static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(PTP_CALLBACK_INSTANCE,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Context, PTP_TIMER)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from_address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(Context)();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PTP_TIMER timer =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::duration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sleep_for(std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::chrono::system_clock::duration d) : duration(d){}</a:t>
            </a:r>
          </a:p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await_ready()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duration.count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&lt;= 0; }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resume_cb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int64_t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relative_count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duration.count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timer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resume_cb.to_address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(timer, (PFILETIME)&amp;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relative_count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0);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await_resume()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b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~sleep_for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(timer)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(timer); }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7000" y="990600"/>
            <a:ext cx="4094498" cy="46179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sleep_for</a:t>
            </a:r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(10ms);</a:t>
            </a:r>
            <a:endParaRPr lang="en-US" sz="240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5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2"/>
            <a:ext cx="6859787" cy="1219200"/>
          </a:xfrm>
        </p:spPr>
        <p:txBody>
          <a:bodyPr anchor="ctr"/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x 2 x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0" y="1676400"/>
            <a:ext cx="3315563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Two new keywords</a:t>
            </a:r>
          </a:p>
          <a:p>
            <a:pPr lvl="1"/>
            <a:r>
              <a:rPr lang="en-US" sz="2000" b="1" dirty="0" smtClean="0"/>
              <a:t>await</a:t>
            </a:r>
          </a:p>
          <a:p>
            <a:pPr lvl="1"/>
            <a:r>
              <a:rPr lang="en-US" sz="2000" b="1" dirty="0" smtClean="0"/>
              <a:t>yield</a:t>
            </a:r>
          </a:p>
          <a:p>
            <a:r>
              <a:rPr lang="en-US" sz="2800" dirty="0" smtClean="0"/>
              <a:t>Two new concepts</a:t>
            </a:r>
          </a:p>
          <a:p>
            <a:pPr lvl="1"/>
            <a:r>
              <a:rPr lang="en-US" sz="2000" dirty="0" smtClean="0"/>
              <a:t>Awaitable</a:t>
            </a:r>
          </a:p>
          <a:p>
            <a:pPr lvl="1"/>
            <a:r>
              <a:rPr lang="en-US" sz="2000" dirty="0" smtClean="0"/>
              <a:t>Coroutine Promise</a:t>
            </a:r>
          </a:p>
          <a:p>
            <a:r>
              <a:rPr lang="en-US" sz="2400" dirty="0"/>
              <a:t>Two new </a:t>
            </a:r>
            <a:r>
              <a:rPr lang="en-US" sz="2400" dirty="0" smtClean="0"/>
              <a:t>types</a:t>
            </a:r>
            <a:endParaRPr lang="en-US" sz="2400" dirty="0"/>
          </a:p>
          <a:p>
            <a:pPr lvl="1"/>
            <a:r>
              <a:rPr lang="en-US" sz="1800" dirty="0"/>
              <a:t>resumable_handle</a:t>
            </a:r>
          </a:p>
          <a:p>
            <a:pPr lvl="1"/>
            <a:r>
              <a:rPr lang="en-US" sz="1800" dirty="0"/>
              <a:t>resumable_traits</a:t>
            </a:r>
          </a:p>
          <a:p>
            <a:pPr lvl="1"/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505200" y="2514600"/>
            <a:ext cx="62155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05200" y="3833904"/>
            <a:ext cx="106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05200" y="5105400"/>
            <a:ext cx="17526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05200" y="4267200"/>
            <a:ext cx="19050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05200" y="5486400"/>
            <a:ext cx="1600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92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5400" dirty="0" smtClean="0"/>
              <a:t>resumable_traits</a:t>
            </a:r>
            <a:endParaRPr lang="en-US" sz="5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18201" y="4041085"/>
            <a:ext cx="67818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resumable_traits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allocator_type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std::allocator&lt;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R::promise_type;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2438400" y="1866289"/>
            <a:ext cx="33528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fib(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0477" y="2938879"/>
            <a:ext cx="556260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std::resumable_traits&lt;generator&lt;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41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0490"/>
            <a:ext cx="6324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Defining Coroutine Promise for boost::future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720090"/>
            <a:ext cx="8534400" cy="5632311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 anything&gt;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resumable_traits&lt;boost::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anything…&gt;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::promise&lt;T&gt; promise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get_return_object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promise.get_future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U&gt;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 &amp;&amp; 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(std::forward&lt;U&gt;(value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promise.set_exception(std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::move(e));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suspend_never initial_suspend()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suspend_never final_suspend()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cancellation_requested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3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859787" cy="1371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5400" dirty="0" smtClean="0"/>
              <a:t>Awaitable</a:t>
            </a:r>
            <a:br>
              <a:rPr lang="en-US" sz="5400" dirty="0" smtClean="0"/>
            </a:br>
            <a:r>
              <a:rPr lang="en-US" sz="5400" dirty="0" smtClean="0"/>
              <a:t>and Exceptions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7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10490"/>
            <a:ext cx="7238999" cy="533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Exceptionless</a:t>
            </a:r>
            <a:r>
              <a:rPr lang="en-US" dirty="0" smtClean="0"/>
              <a:t> Error Propagation (Await Part)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762000"/>
            <a:ext cx="7848600" cy="5262979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&lt;boost/thread/future.hpp&gt;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boost {</a:t>
            </a:r>
          </a:p>
          <a:p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t.is_ready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 t,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t.then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([=](auto&amp; result){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T&gt;</a:t>
            </a:r>
          </a:p>
          <a:p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t.get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8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10490"/>
            <a:ext cx="7238999" cy="533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Exceptionless</a:t>
            </a:r>
            <a:r>
              <a:rPr lang="en-US" dirty="0" smtClean="0"/>
              <a:t> Error Propagation (Await Part)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762000"/>
            <a:ext cx="7848600" cy="5262979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&lt;boost/thread/future.hpp&gt;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boost {</a:t>
            </a:r>
          </a:p>
          <a:p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t.is_ready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 t,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std::resumable_handle&lt;Promise&gt;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t.then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([=](auto&amp; result){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result.has_exception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rh.promise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set_exception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result.get_exception_ptr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template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T&gt;</a:t>
            </a:r>
          </a:p>
          <a:p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 t)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t.get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8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10490"/>
            <a:ext cx="6706493" cy="5334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Exceptionless</a:t>
            </a:r>
            <a:r>
              <a:rPr lang="en-US" dirty="0"/>
              <a:t> Error Propagation </a:t>
            </a:r>
            <a:r>
              <a:rPr lang="en-US" dirty="0" smtClean="0"/>
              <a:t>(Promise Part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720090"/>
            <a:ext cx="8534400" cy="5909310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 anything&gt;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resumable_traits&lt;boost::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anything…&gt;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::promise&lt;T&gt; promise;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get_return_object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promise.get_future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suspend_never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suspend_never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U&gt;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 &amp;&amp; 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(std::forward&lt;U&gt;(value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promise.set_exception(std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::move(e));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cancellation_requested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37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452032" y="5562599"/>
            <a:ext cx="914400" cy="60960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10490"/>
            <a:ext cx="6706493" cy="5334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Exceptionless</a:t>
            </a:r>
            <a:r>
              <a:rPr lang="en-US" dirty="0"/>
              <a:t> Error Propagation </a:t>
            </a:r>
            <a:r>
              <a:rPr lang="en-US" dirty="0" smtClean="0"/>
              <a:t>(Promise Part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720090"/>
            <a:ext cx="8534400" cy="5909310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 anything&gt;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resumable_traits&lt;boost::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anything…&gt;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::promise&lt;T&gt; promise;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cancelling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get_return_object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promise.get_future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suspend_never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suspend_never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U&gt;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 &amp;&amp; 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(std::forward&lt;U&gt;(value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promise.set_exception(std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cancelling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cancellation_requested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cancelling;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313516"/>
            <a:ext cx="6859787" cy="6859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Happy path and reasonable error propagation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4338" y="1905000"/>
            <a:ext cx="6858000" cy="403187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0;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</a:t>
            </a:r>
            <a:r>
              <a:rPr lang="it-I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it-IT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127.0.0.1"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bytesRead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result += std::count(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bytesRead,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&gt; 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6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99570"/>
            <a:ext cx="6859787" cy="637568"/>
          </a:xfrm>
        </p:spPr>
        <p:txBody>
          <a:bodyPr/>
          <a:lstStyle/>
          <a:p>
            <a:r>
              <a:rPr lang="en-US" dirty="0" smtClean="0"/>
              <a:t>Coroutine</a:t>
            </a:r>
            <a:r>
              <a:rPr lang="en-US" baseline="0" dirty="0" smtClean="0"/>
              <a:t>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8" y="2228538"/>
            <a:ext cx="6852578" cy="3086905"/>
          </a:xfrm>
        </p:spPr>
        <p:txBody>
          <a:bodyPr>
            <a:normAutofit/>
          </a:bodyPr>
          <a:lstStyle/>
          <a:p>
            <a:r>
              <a:rPr lang="en-US" dirty="0" smtClean="0"/>
              <a:t>Symmetric / Asymmetric</a:t>
            </a:r>
          </a:p>
          <a:p>
            <a:pPr lvl="1"/>
            <a:r>
              <a:rPr lang="en-US" dirty="0"/>
              <a:t>Modula-2 </a:t>
            </a:r>
            <a:r>
              <a:rPr lang="en-US" dirty="0" smtClean="0"/>
              <a:t>/ </a:t>
            </a:r>
            <a:r>
              <a:rPr lang="en-US" dirty="0"/>
              <a:t>Win32 Fibers / Boost::context are symmetric (</a:t>
            </a:r>
            <a:r>
              <a:rPr lang="en-US" dirty="0" err="1"/>
              <a:t>SwitchToFiber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C# asymmetric (distinct suspend and resume operations)</a:t>
            </a:r>
          </a:p>
          <a:p>
            <a:r>
              <a:rPr lang="en-US" dirty="0" smtClean="0"/>
              <a:t>First-class / Constrained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coroutine</a:t>
            </a:r>
            <a:r>
              <a:rPr lang="en-US" dirty="0" smtClean="0"/>
              <a:t> be passed as a parameter, returned from a function, stored in a data structure?</a:t>
            </a:r>
          </a:p>
          <a:p>
            <a:r>
              <a:rPr lang="en-US" dirty="0" smtClean="0"/>
              <a:t>Stackful / Stackless</a:t>
            </a:r>
          </a:p>
          <a:p>
            <a:pPr marL="332273" lvl="2" indent="-167923">
              <a:spcBef>
                <a:spcPts val="1350"/>
              </a:spcBef>
            </a:pPr>
            <a:r>
              <a:rPr lang="en-US" dirty="0"/>
              <a:t>How much state coroutine has? Just the locals of the coroutine or entire stack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Can coroutine be suspended from nested stack frames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370766" y="2514363"/>
            <a:ext cx="10289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70766" y="3600495"/>
            <a:ext cx="97180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70766" y="4515134"/>
            <a:ext cx="7431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44111" y="1199569"/>
            <a:ext cx="21220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Mode Threads / Fibers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401276" y="1476641"/>
            <a:ext cx="194360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71229" y="2514363"/>
            <a:ext cx="114329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70766" y="3657660"/>
            <a:ext cx="102896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85405" y="4515134"/>
            <a:ext cx="9146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42396" y="1552686"/>
            <a:ext cx="24580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Stackless Resumable Functions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401276" y="1829757"/>
            <a:ext cx="222943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await &lt;expr&gt;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Expands into expression equivalent 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auto &amp;&amp; __tmp = &lt;expr&gt;;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(!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await_ready</a:t>
            </a:r>
            <a:r>
              <a:rPr lang="en-US" dirty="0"/>
              <a:t>(</a:t>
            </a:r>
            <a:r>
              <a:rPr lang="en-US" dirty="0" smtClean="0"/>
              <a:t>__tmp))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b="1" dirty="0">
                <a:solidFill>
                  <a:srgbClr val="92D050"/>
                </a:solidFill>
              </a:rPr>
              <a:t>await_suspend</a:t>
            </a:r>
            <a:r>
              <a:rPr lang="en-US" dirty="0"/>
              <a:t>(</a:t>
            </a:r>
            <a:r>
              <a:rPr lang="en-US" dirty="0" smtClean="0"/>
              <a:t>__tmp,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&lt;resumption-function-object&gt;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(&lt;promise&gt;.</a:t>
            </a:r>
            <a:r>
              <a:rPr lang="en-US" dirty="0" err="1" smtClean="0"/>
              <a:t>cancellation_requested</a:t>
            </a:r>
            <a:r>
              <a:rPr lang="en-US" dirty="0" smtClean="0"/>
              <a:t>()) goto &lt;end-label&gt;;</a:t>
            </a:r>
          </a:p>
          <a:p>
            <a:pPr marL="0" indent="0">
              <a:buNone/>
            </a:pPr>
            <a:r>
              <a:rPr lang="en-US" dirty="0" smtClean="0"/>
              <a:t>   return </a:t>
            </a:r>
            <a:r>
              <a:rPr lang="en-US" b="1" dirty="0">
                <a:solidFill>
                  <a:srgbClr val="92D050"/>
                </a:solidFill>
              </a:rPr>
              <a:t>await_resume</a:t>
            </a:r>
            <a:r>
              <a:rPr lang="en-US" dirty="0"/>
              <a:t>(</a:t>
            </a:r>
            <a:r>
              <a:rPr lang="en-US" dirty="0" smtClean="0"/>
              <a:t>__tmp);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4060417"/>
            <a:ext cx="6553200" cy="543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6030" y="4060417"/>
            <a:ext cx="98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resume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807" y="37860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suspend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0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859787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 smtClean="0"/>
              <a:t>Done!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this talk was about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Stackless Resumable Functions (D4134)</a:t>
            </a:r>
          </a:p>
          <a:p>
            <a:pPr lvl="1"/>
            <a:r>
              <a:rPr lang="en-US" sz="1600" dirty="0" smtClean="0"/>
              <a:t>Lightweight, customizable coroutines</a:t>
            </a:r>
          </a:p>
          <a:p>
            <a:pPr lvl="1"/>
            <a:r>
              <a:rPr lang="en-US" sz="1600" dirty="0" smtClean="0"/>
              <a:t>Proposed for C++17</a:t>
            </a:r>
          </a:p>
          <a:p>
            <a:pPr lvl="1"/>
            <a:r>
              <a:rPr lang="en-US" sz="1600" dirty="0" smtClean="0"/>
              <a:t>Experimental implementation “to be” released in Visual Studio “14”</a:t>
            </a:r>
          </a:p>
          <a:p>
            <a:r>
              <a:rPr lang="en-US" sz="2000" dirty="0" smtClean="0"/>
              <a:t>What are they?</a:t>
            </a:r>
          </a:p>
          <a:p>
            <a:r>
              <a:rPr lang="en-US" sz="2000" dirty="0" smtClean="0"/>
              <a:t>How they work?</a:t>
            </a:r>
          </a:p>
          <a:p>
            <a:r>
              <a:rPr lang="en-US" sz="2000" dirty="0" smtClean="0"/>
              <a:t>How to use them?</a:t>
            </a:r>
          </a:p>
          <a:p>
            <a:r>
              <a:rPr lang="en-US" sz="2000" dirty="0" smtClean="0"/>
              <a:t>How to customize them?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7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learn more: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github.com/GorNishanov/await/</a:t>
            </a:r>
            <a:endParaRPr lang="en-US" dirty="0" smtClean="0"/>
          </a:p>
          <a:p>
            <a:pPr lvl="1"/>
            <a:r>
              <a:rPr lang="en-US" sz="1800" dirty="0" smtClean="0"/>
              <a:t>Draft snapshot: D4134 </a:t>
            </a:r>
            <a:r>
              <a:rPr lang="en-US" sz="1800" dirty="0"/>
              <a:t>Resumable Functions </a:t>
            </a:r>
            <a:r>
              <a:rPr lang="en-US" sz="1800" dirty="0" smtClean="0"/>
              <a:t>v2.pdf </a:t>
            </a:r>
          </a:p>
          <a:p>
            <a:r>
              <a:rPr lang="en-US" dirty="0" smtClean="0"/>
              <a:t>In October 2014 look for </a:t>
            </a:r>
          </a:p>
          <a:p>
            <a:pPr lvl="1"/>
            <a:r>
              <a:rPr lang="en-US" sz="1800" dirty="0" smtClean="0"/>
              <a:t>N4134 at http://isocpp.org </a:t>
            </a:r>
          </a:p>
          <a:p>
            <a:pPr lvl="1"/>
            <a:r>
              <a:rPr lang="en-US" sz="1800" dirty="0"/>
              <a:t>http://open-std.org/JTC1/SC22/WG21</a:t>
            </a:r>
            <a:r>
              <a:rPr lang="en-US" sz="1800" dirty="0" smtClean="0"/>
              <a:t>/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7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8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685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133322"/>
            <a:ext cx="8105775" cy="2263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581399"/>
            <a:ext cx="1782118" cy="1641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1" y="3576020"/>
            <a:ext cx="1600200" cy="1641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138" y="3581399"/>
            <a:ext cx="3729038" cy="268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8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859787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 smtClean="0"/>
              <a:t>How does it work?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7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514484"/>
          </a:xfrm>
        </p:spPr>
        <p:txBody>
          <a:bodyPr/>
          <a:lstStyle/>
          <a:p>
            <a:r>
              <a:rPr lang="en-US" dirty="0" smtClean="0"/>
              <a:t>Generator coroutines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68030" y="4675342"/>
            <a:ext cx="2660749" cy="92333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: fib(35))</a:t>
            </a: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&lt;&lt; v &lt;&lt; endl;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3221" y="1878569"/>
            <a:ext cx="2685558" cy="2585323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fib(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0;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1;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(n-- &gt; 0)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next = a + b;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 = b;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b = next;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38600" y="2705572"/>
            <a:ext cx="4572000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__range = fib(35);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__begin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range.begin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 =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range.end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 != __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++__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begin)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 = *__begin;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v &lt;&lt; endl;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Isosceles Triangle 10"/>
          <p:cNvSpPr/>
          <p:nvPr/>
        </p:nvSpPr>
        <p:spPr>
          <a:xfrm rot="16200000">
            <a:off x="2272785" y="3846201"/>
            <a:ext cx="2922031" cy="609599"/>
          </a:xfrm>
          <a:prstGeom prst="triangle">
            <a:avLst>
              <a:gd name="adj" fmla="val 18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1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4001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7054" y="1203946"/>
            <a:ext cx="2685558" cy="300082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fib(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7931" y="2514362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slot1</a:t>
            </a:r>
          </a:p>
        </p:txBody>
      </p:sp>
      <p:sp>
        <p:nvSpPr>
          <p:cNvPr id="6" name="Rectangle 5"/>
          <p:cNvSpPr/>
          <p:nvPr/>
        </p:nvSpPr>
        <p:spPr>
          <a:xfrm>
            <a:off x="2228240" y="2514362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slot2</a:t>
            </a:r>
          </a:p>
        </p:txBody>
      </p:sp>
      <p:sp>
        <p:nvSpPr>
          <p:cNvPr id="7" name="Rectangle 6"/>
          <p:cNvSpPr/>
          <p:nvPr/>
        </p:nvSpPr>
        <p:spPr>
          <a:xfrm>
            <a:off x="1427931" y="2800186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slot3</a:t>
            </a:r>
          </a:p>
        </p:txBody>
      </p:sp>
      <p:sp>
        <p:nvSpPr>
          <p:cNvPr id="8" name="Rectangle 7"/>
          <p:cNvSpPr/>
          <p:nvPr/>
        </p:nvSpPr>
        <p:spPr>
          <a:xfrm>
            <a:off x="2228240" y="2800186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slot4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7931" y="3086011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ret-main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28240" y="3086011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savedRB</a:t>
            </a:r>
            <a:r>
              <a:rPr lang="en-US" sz="1200" dirty="0" err="1">
                <a:solidFill>
                  <a:schemeClr val="tx1"/>
                </a:solidFill>
              </a:rPr>
              <a:t>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7931" y="3371835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28240" y="3371835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slot2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427931" y="1999878"/>
            <a:ext cx="0" cy="3315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28548" y="1999878"/>
            <a:ext cx="0" cy="3315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427931" y="3657660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28240" y="3657660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8963" y="1885548"/>
            <a:ext cx="5144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RSP</a:t>
            </a:r>
          </a:p>
        </p:txBody>
      </p:sp>
      <p:cxnSp>
        <p:nvCxnSpPr>
          <p:cNvPr id="20" name="Elbow Connector 19"/>
          <p:cNvCxnSpPr>
            <a:endCxn id="9" idx="1"/>
          </p:cNvCxnSpPr>
          <p:nvPr/>
        </p:nvCxnSpPr>
        <p:spPr>
          <a:xfrm rot="16200000" flipH="1">
            <a:off x="556167" y="2357159"/>
            <a:ext cx="943221" cy="800308"/>
          </a:xfrm>
          <a:prstGeom prst="bentConnector2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127429" y="2785895"/>
            <a:ext cx="1800694" cy="800308"/>
          </a:xfrm>
          <a:prstGeom prst="bentConnector3">
            <a:avLst>
              <a:gd name="adj1" fmla="val 10011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427931" y="2224580"/>
            <a:ext cx="800308" cy="2858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ret-</a:t>
            </a:r>
            <a:r>
              <a:rPr lang="en-US" sz="1350" dirty="0" err="1">
                <a:solidFill>
                  <a:schemeClr val="tx1"/>
                </a:solidFill>
              </a:rPr>
              <a:t>addr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28240" y="2228538"/>
            <a:ext cx="800308" cy="2858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__range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43032" y="1805496"/>
            <a:ext cx="21967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auto &amp;&amp; __range = fib(35)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43032" y="2162620"/>
            <a:ext cx="23437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RCX = &amp;__</a:t>
            </a:r>
            <a:r>
              <a:rPr lang="en-US" sz="1350" dirty="0" smtClean="0"/>
              <a:t>range</a:t>
            </a:r>
            <a:endParaRPr lang="en-US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3485867" y="2914516"/>
            <a:ext cx="914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RDI = n</a:t>
            </a:r>
          </a:p>
          <a:p>
            <a:r>
              <a:rPr lang="en-US" sz="1350" dirty="0"/>
              <a:t>RSI = a</a:t>
            </a:r>
          </a:p>
          <a:p>
            <a:r>
              <a:rPr lang="en-US" sz="1350" dirty="0"/>
              <a:t>RDX = b</a:t>
            </a:r>
          </a:p>
          <a:p>
            <a:r>
              <a:rPr lang="en-US" sz="1350" dirty="0"/>
              <a:t>RBP = $</a:t>
            </a:r>
            <a:r>
              <a:rPr lang="en-US" sz="1350" dirty="0" err="1"/>
              <a:t>fp</a:t>
            </a:r>
            <a:endParaRPr lang="en-US" sz="1350" dirty="0"/>
          </a:p>
        </p:txBody>
      </p:sp>
      <p:sp>
        <p:nvSpPr>
          <p:cNvPr id="30" name="Rectangle 29"/>
          <p:cNvSpPr/>
          <p:nvPr/>
        </p:nvSpPr>
        <p:spPr>
          <a:xfrm>
            <a:off x="2227046" y="2514362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savedRDI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27931" y="2800186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savedRSI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28240" y="2800186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savedRD</a:t>
            </a:r>
            <a:r>
              <a:rPr lang="en-US" sz="1200" dirty="0" err="1">
                <a:solidFill>
                  <a:schemeClr val="tx1"/>
                </a:solidFill>
              </a:rPr>
              <a:t>X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600968" y="3028846"/>
            <a:ext cx="1028968" cy="1714947"/>
            <a:chOff x="7466012" y="2895600"/>
            <a:chExt cx="1371600" cy="2286000"/>
          </a:xfrm>
        </p:grpSpPr>
        <p:sp>
          <p:nvSpPr>
            <p:cNvPr id="33" name="Rectangle 32"/>
            <p:cNvSpPr/>
            <p:nvPr/>
          </p:nvSpPr>
          <p:spPr>
            <a:xfrm>
              <a:off x="7466012" y="2895600"/>
              <a:ext cx="1371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Coroutine</a:t>
              </a:r>
            </a:p>
            <a:p>
              <a:pPr algn="ctr"/>
              <a:r>
                <a:rPr lang="en-US" sz="1350" dirty="0"/>
                <a:t>Promise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66012" y="3657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RDI slot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466012" y="4038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RSI slot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466012" y="4419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RDX slot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466012" y="4800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RIP slot</a:t>
              </a:r>
            </a:p>
          </p:txBody>
        </p:sp>
      </p:grpSp>
      <p:cxnSp>
        <p:nvCxnSpPr>
          <p:cNvPr id="39" name="Elbow Connector 38"/>
          <p:cNvCxnSpPr/>
          <p:nvPr/>
        </p:nvCxnSpPr>
        <p:spPr>
          <a:xfrm flipV="1">
            <a:off x="4400506" y="3028846"/>
            <a:ext cx="1142106" cy="62881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69603" y="2662111"/>
            <a:ext cx="5629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600968" y="3886319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RSI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600968" y="3600495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RDI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600968" y="4172144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RDX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00968" y="4457968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RIP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52223" y="1942713"/>
            <a:ext cx="5854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Stack</a:t>
            </a:r>
          </a:p>
        </p:txBody>
      </p:sp>
      <p:sp>
        <p:nvSpPr>
          <p:cNvPr id="51" name="Explosion 1 50"/>
          <p:cNvSpPr/>
          <p:nvPr/>
        </p:nvSpPr>
        <p:spPr>
          <a:xfrm>
            <a:off x="6172617" y="1203946"/>
            <a:ext cx="2172266" cy="2110724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Suspend!!!!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43032" y="4286473"/>
            <a:ext cx="14099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RAX = </a:t>
            </a:r>
            <a:r>
              <a:rPr lang="en-US" sz="1350" dirty="0" smtClean="0"/>
              <a:t>&amp;__range</a:t>
            </a:r>
            <a:endParaRPr lang="en-US" sz="13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48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41837" y="2392366"/>
            <a:ext cx="8415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RDX = 35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427931" y="2519199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&amp;__range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705600" y="3028846"/>
            <a:ext cx="640944" cy="1795684"/>
            <a:chOff x="6705600" y="3028846"/>
            <a:chExt cx="640944" cy="1795684"/>
          </a:xfrm>
        </p:grpSpPr>
        <p:sp>
          <p:nvSpPr>
            <p:cNvPr id="53" name="Right Brace 52"/>
            <p:cNvSpPr/>
            <p:nvPr/>
          </p:nvSpPr>
          <p:spPr>
            <a:xfrm>
              <a:off x="6705600" y="3028846"/>
              <a:ext cx="227526" cy="171494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 rot="5400000">
              <a:off x="6264036" y="3742022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Coroutine Frame</a:t>
              </a:r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018877" y="153012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x86_x64 Windows ABI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1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44444E-6 L 0.29184 0.26389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0479E-6 0 L 0.1998 0.053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90" y="2685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5465E-6 4.44444E-6 L 0.29383 0.05555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2778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4704E-6 4.44444E-6 L 0.21256 0.1041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5208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4704E-6 -1.11111E-6 L 0.21881 0.09583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0" y="479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6" grpId="0" animBg="1"/>
      <p:bldP spid="16" grpId="1" animBg="1"/>
      <p:bldP spid="17" grpId="0" animBg="1"/>
      <p:bldP spid="17" grpId="1" animBg="1"/>
      <p:bldP spid="27" grpId="0"/>
      <p:bldP spid="28" grpId="0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43" grpId="0"/>
      <p:bldP spid="45" grpId="0" animBg="1"/>
      <p:bldP spid="46" grpId="0" animBg="1"/>
      <p:bldP spid="47" grpId="0" animBg="1"/>
      <p:bldP spid="48" grpId="0" animBg="1"/>
      <p:bldP spid="51" grpId="0" animBg="1"/>
      <p:bldP spid="52" grpId="0"/>
      <p:bldP spid="19" grpId="0"/>
      <p:bldP spid="29" grpId="0" animBg="1"/>
      <p:bldP spid="29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4001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7053" y="1203946"/>
            <a:ext cx="3944377" cy="300082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&gt;::iterator::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7931" y="2514362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slot1</a:t>
            </a:r>
          </a:p>
        </p:txBody>
      </p:sp>
      <p:sp>
        <p:nvSpPr>
          <p:cNvPr id="6" name="Rectangle 5"/>
          <p:cNvSpPr/>
          <p:nvPr/>
        </p:nvSpPr>
        <p:spPr>
          <a:xfrm>
            <a:off x="2228240" y="2514362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slot2</a:t>
            </a:r>
          </a:p>
        </p:txBody>
      </p:sp>
      <p:sp>
        <p:nvSpPr>
          <p:cNvPr id="7" name="Rectangle 6"/>
          <p:cNvSpPr/>
          <p:nvPr/>
        </p:nvSpPr>
        <p:spPr>
          <a:xfrm>
            <a:off x="1427931" y="2800186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slot3</a:t>
            </a:r>
          </a:p>
        </p:txBody>
      </p:sp>
      <p:sp>
        <p:nvSpPr>
          <p:cNvPr id="8" name="Rectangle 7"/>
          <p:cNvSpPr/>
          <p:nvPr/>
        </p:nvSpPr>
        <p:spPr>
          <a:xfrm>
            <a:off x="2228240" y="2800186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slot4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7931" y="3086011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ret-main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28240" y="3086011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savedRBP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7931" y="3371835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28240" y="3371835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slot2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427931" y="1999878"/>
            <a:ext cx="0" cy="3315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28548" y="1999878"/>
            <a:ext cx="0" cy="3315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427931" y="3657660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28240" y="3657660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8963" y="1885548"/>
            <a:ext cx="5144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RSP</a:t>
            </a:r>
          </a:p>
        </p:txBody>
      </p:sp>
      <p:cxnSp>
        <p:nvCxnSpPr>
          <p:cNvPr id="20" name="Elbow Connector 19"/>
          <p:cNvCxnSpPr>
            <a:endCxn id="9" idx="1"/>
          </p:cNvCxnSpPr>
          <p:nvPr/>
        </p:nvCxnSpPr>
        <p:spPr>
          <a:xfrm rot="16200000" flipH="1">
            <a:off x="556167" y="2357159"/>
            <a:ext cx="943221" cy="800308"/>
          </a:xfrm>
          <a:prstGeom prst="bentConnector2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127429" y="2785895"/>
            <a:ext cx="1800694" cy="800308"/>
          </a:xfrm>
          <a:prstGeom prst="bentConnector3">
            <a:avLst>
              <a:gd name="adj1" fmla="val 10011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427931" y="2224580"/>
            <a:ext cx="800308" cy="2858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ret-</a:t>
            </a:r>
            <a:r>
              <a:rPr lang="en-US" sz="1350" dirty="0" err="1">
                <a:solidFill>
                  <a:schemeClr val="tx1"/>
                </a:solidFill>
              </a:rPr>
              <a:t>addr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28240" y="2228538"/>
            <a:ext cx="800308" cy="2858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__range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30489" y="1758088"/>
            <a:ext cx="16739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for(…;…; </a:t>
            </a:r>
            <a:r>
              <a:rPr lang="en-US" sz="1350" dirty="0" smtClean="0"/>
              <a:t>++__begin)</a:t>
            </a:r>
            <a:endParaRPr lang="en-US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3543032" y="2162619"/>
            <a:ext cx="18870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RCX = $</a:t>
            </a:r>
            <a:r>
              <a:rPr lang="en-US" sz="1350" dirty="0" err="1"/>
              <a:t>fp</a:t>
            </a:r>
            <a:endParaRPr lang="en-US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3485867" y="2914516"/>
            <a:ext cx="85747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RDI = n</a:t>
            </a:r>
          </a:p>
          <a:p>
            <a:r>
              <a:rPr lang="en-US" sz="1350" dirty="0"/>
              <a:t>RSI = a</a:t>
            </a:r>
          </a:p>
          <a:p>
            <a:r>
              <a:rPr lang="en-US" sz="1350" dirty="0"/>
              <a:t>RDX = 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227046" y="2514362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savedRDI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27931" y="2800186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savedRSI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28240" y="2800186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savedRDX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600968" y="3028846"/>
            <a:ext cx="1028968" cy="1714947"/>
            <a:chOff x="7466012" y="2895600"/>
            <a:chExt cx="1371600" cy="2286000"/>
          </a:xfrm>
        </p:grpSpPr>
        <p:sp>
          <p:nvSpPr>
            <p:cNvPr id="33" name="Rectangle 32"/>
            <p:cNvSpPr/>
            <p:nvPr/>
          </p:nvSpPr>
          <p:spPr>
            <a:xfrm>
              <a:off x="7466012" y="2895600"/>
              <a:ext cx="1371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Coroutine</a:t>
              </a:r>
            </a:p>
            <a:p>
              <a:pPr algn="ctr"/>
              <a:r>
                <a:rPr lang="en-US" sz="1350" dirty="0"/>
                <a:t>Promise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66012" y="3657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RDI slot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466012" y="4038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RSI slot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466012" y="4419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RDX slot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466012" y="4800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RIP slot</a:t>
              </a:r>
            </a:p>
          </p:txBody>
        </p:sp>
      </p:grpSp>
      <p:cxnSp>
        <p:nvCxnSpPr>
          <p:cNvPr id="39" name="Elbow Connector 38"/>
          <p:cNvCxnSpPr/>
          <p:nvPr/>
        </p:nvCxnSpPr>
        <p:spPr>
          <a:xfrm>
            <a:off x="4400506" y="2285702"/>
            <a:ext cx="1142106" cy="74314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23387" y="2743200"/>
            <a:ext cx="5629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600968" y="3886319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RSI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600968" y="3600495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RDI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600968" y="4172144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RDX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00968" y="4457968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RIP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37219" y="1942713"/>
            <a:ext cx="5854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Stack</a:t>
            </a:r>
          </a:p>
        </p:txBody>
      </p:sp>
      <p:cxnSp>
        <p:nvCxnSpPr>
          <p:cNvPr id="44" name="Elbow Connector 43"/>
          <p:cNvCxnSpPr>
            <a:stCxn id="22" idx="3"/>
          </p:cNvCxnSpPr>
          <p:nvPr/>
        </p:nvCxnSpPr>
        <p:spPr>
          <a:xfrm flipV="1">
            <a:off x="4360707" y="3028849"/>
            <a:ext cx="1181905" cy="72168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78734" y="3600495"/>
            <a:ext cx="88197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RBP = $</a:t>
            </a:r>
            <a:r>
              <a:rPr lang="en-US" sz="1350" dirty="0" err="1"/>
              <a:t>fp</a:t>
            </a:r>
            <a:endParaRPr lang="en-US" sz="1350" dirty="0"/>
          </a:p>
        </p:txBody>
      </p:sp>
      <p:sp>
        <p:nvSpPr>
          <p:cNvPr id="50" name="TextBox 49"/>
          <p:cNvSpPr txBox="1"/>
          <p:nvPr/>
        </p:nvSpPr>
        <p:spPr>
          <a:xfrm>
            <a:off x="5217000" y="1600200"/>
            <a:ext cx="35144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struct</a:t>
            </a:r>
            <a:r>
              <a:rPr lang="en-US" sz="1350" dirty="0"/>
              <a:t> iterator {</a:t>
            </a:r>
          </a:p>
          <a:p>
            <a:r>
              <a:rPr lang="en-US" sz="1350" dirty="0" smtClean="0"/>
              <a:t>   iterator&amp; operator ++() { </a:t>
            </a:r>
          </a:p>
          <a:p>
            <a:r>
              <a:rPr lang="en-US" sz="1350" dirty="0" smtClean="0"/>
              <a:t>                              </a:t>
            </a:r>
            <a:r>
              <a:rPr lang="en-US" sz="1350" dirty="0" err="1" smtClean="0"/>
              <a:t>resume_cb</a:t>
            </a:r>
            <a:r>
              <a:rPr lang="en-US" sz="1350" dirty="0"/>
              <a:t>(); </a:t>
            </a:r>
            <a:r>
              <a:rPr lang="en-US" sz="1350" dirty="0" smtClean="0"/>
              <a:t> return *this; }</a:t>
            </a:r>
          </a:p>
          <a:p>
            <a:r>
              <a:rPr lang="en-US" sz="1350" dirty="0" smtClean="0"/>
              <a:t>   …</a:t>
            </a:r>
            <a:endParaRPr lang="en-US" sz="1350" dirty="0"/>
          </a:p>
          <a:p>
            <a:r>
              <a:rPr lang="en-US" sz="1350" dirty="0"/>
              <a:t> </a:t>
            </a:r>
            <a:r>
              <a:rPr lang="en-US" sz="1350" dirty="0" smtClean="0"/>
              <a:t> resumable_handle&lt;Promise</a:t>
            </a:r>
            <a:r>
              <a:rPr lang="en-US" sz="1350" dirty="0"/>
              <a:t>&gt; </a:t>
            </a:r>
            <a:r>
              <a:rPr lang="en-US" sz="1350" dirty="0" err="1"/>
              <a:t>resume_cb</a:t>
            </a:r>
            <a:r>
              <a:rPr lang="en-US" sz="1350" dirty="0"/>
              <a:t>;</a:t>
            </a:r>
          </a:p>
          <a:p>
            <a:r>
              <a:rPr lang="en-US" sz="1350" dirty="0"/>
              <a:t>  </a:t>
            </a:r>
            <a:r>
              <a:rPr lang="en-US" sz="1350" dirty="0" smtClean="0"/>
              <a:t>};</a:t>
            </a:r>
            <a:endParaRPr lang="en-US" sz="13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49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705600" y="3028846"/>
            <a:ext cx="640944" cy="1795684"/>
            <a:chOff x="6705600" y="3028846"/>
            <a:chExt cx="640944" cy="1795684"/>
          </a:xfrm>
        </p:grpSpPr>
        <p:sp>
          <p:nvSpPr>
            <p:cNvPr id="19" name="Right Brace 18"/>
            <p:cNvSpPr/>
            <p:nvPr/>
          </p:nvSpPr>
          <p:spPr>
            <a:xfrm>
              <a:off x="6705600" y="3028846"/>
              <a:ext cx="227526" cy="171494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5400000">
              <a:off x="6264036" y="3742022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Coroutine Frame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898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676E-6 -1.11111E-6 L -0.2188 -0.1423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0" y="-713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676E-6 3.33333E-6 L -0.19692 -0.1398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6" y="-699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676E-6 -2.22222E-6 L -0.17504 -0.1388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2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9" presetClass="exit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27" grpId="0"/>
      <p:bldP spid="28" grpId="0"/>
      <p:bldP spid="30" grpId="0" animBg="1"/>
      <p:bldP spid="31" grpId="0" animBg="1"/>
      <p:bldP spid="32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22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447" y="303150"/>
            <a:ext cx="7374270" cy="4331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Stackful                   vs.                 Stackless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201585" y="2411885"/>
            <a:ext cx="885460" cy="3091127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 meg 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of stack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285403" y="1656888"/>
            <a:ext cx="1772111" cy="4058707"/>
            <a:chOff x="3046410" y="1066800"/>
            <a:chExt cx="2362200" cy="5410200"/>
          </a:xfrm>
        </p:grpSpPr>
        <p:sp>
          <p:nvSpPr>
            <p:cNvPr id="19" name="Rectangle 18"/>
            <p:cNvSpPr/>
            <p:nvPr/>
          </p:nvSpPr>
          <p:spPr>
            <a:xfrm>
              <a:off x="3046410" y="1066800"/>
              <a:ext cx="2362200" cy="5410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51209" y="1198602"/>
              <a:ext cx="1828801" cy="400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Coroutine</a:t>
              </a:r>
              <a:r>
                <a:rPr lang="en-U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State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49622" y="1676401"/>
              <a:ext cx="1752600" cy="4648199"/>
            </a:xfrm>
            <a:prstGeom prst="rect">
              <a:avLst/>
            </a:prstGeom>
            <a:noFill/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 meg of stack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463925" y="1886525"/>
              <a:ext cx="457200" cy="62586"/>
              <a:chOff x="7008812" y="1492234"/>
              <a:chExt cx="457200" cy="62586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7008812" y="1492234"/>
                <a:ext cx="457200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008812" y="1554820"/>
                <a:ext cx="457200" cy="0"/>
              </a:xfrm>
              <a:prstGeom prst="line">
                <a:avLst/>
              </a:prstGeom>
              <a:ln w="571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4114681" y="1656888"/>
            <a:ext cx="1772111" cy="4058707"/>
            <a:chOff x="5484812" y="1066800"/>
            <a:chExt cx="2362200" cy="5410200"/>
          </a:xfrm>
        </p:grpSpPr>
        <p:sp>
          <p:nvSpPr>
            <p:cNvPr id="27" name="Rectangle 26"/>
            <p:cNvSpPr/>
            <p:nvPr/>
          </p:nvSpPr>
          <p:spPr>
            <a:xfrm>
              <a:off x="5484812" y="1066800"/>
              <a:ext cx="2362200" cy="5410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8024" y="1119560"/>
              <a:ext cx="1828801" cy="676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Coroutine</a:t>
              </a:r>
              <a:r>
                <a:rPr lang="en-U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State</a:t>
              </a:r>
            </a:p>
            <a:p>
              <a:pPr algn="ctr"/>
              <a:r>
                <a:rPr lang="en-U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(chained stack)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802238" y="2503534"/>
              <a:ext cx="1752600" cy="602559"/>
            </a:xfrm>
            <a:prstGeom prst="rect">
              <a:avLst/>
            </a:prstGeom>
            <a:noFill/>
            <a:ln w="95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6429" y="4076224"/>
              <a:ext cx="1752600" cy="602559"/>
            </a:xfrm>
            <a:prstGeom prst="rect">
              <a:avLst/>
            </a:prstGeom>
            <a:noFill/>
            <a:ln w="95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88024" y="3244961"/>
              <a:ext cx="1752600" cy="602559"/>
            </a:xfrm>
            <a:prstGeom prst="rect">
              <a:avLst/>
            </a:prstGeom>
            <a:noFill/>
            <a:ln w="95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96429" y="4956519"/>
              <a:ext cx="1752600" cy="602559"/>
            </a:xfrm>
            <a:prstGeom prst="rect">
              <a:avLst/>
            </a:prstGeom>
            <a:noFill/>
            <a:ln w="95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75410" y="5824295"/>
              <a:ext cx="715492" cy="400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…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88024" y="1765891"/>
              <a:ext cx="1752600" cy="602559"/>
            </a:xfrm>
            <a:prstGeom prst="rect">
              <a:avLst/>
            </a:prstGeom>
            <a:noFill/>
            <a:ln w="95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5803126" y="1813869"/>
              <a:ext cx="460548" cy="87774"/>
              <a:chOff x="7015509" y="1366818"/>
              <a:chExt cx="460548" cy="87774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018856" y="1366818"/>
                <a:ext cx="457201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015509" y="1454592"/>
                <a:ext cx="457200" cy="0"/>
              </a:xfrm>
              <a:prstGeom prst="line">
                <a:avLst/>
              </a:prstGeom>
              <a:ln w="571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449343" y="1752600"/>
            <a:ext cx="2030541" cy="1143300"/>
            <a:chOff x="757237" y="2643560"/>
            <a:chExt cx="2706684" cy="1524003"/>
          </a:xfrm>
        </p:grpSpPr>
        <p:grpSp>
          <p:nvGrpSpPr>
            <p:cNvPr id="16" name="Group 15"/>
            <p:cNvGrpSpPr/>
            <p:nvPr/>
          </p:nvGrpSpPr>
          <p:grpSpPr>
            <a:xfrm>
              <a:off x="757237" y="2643560"/>
              <a:ext cx="1752600" cy="1524000"/>
              <a:chOff x="9599612" y="4267199"/>
              <a:chExt cx="1752600" cy="15240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9599612" y="4267199"/>
                <a:ext cx="1752600" cy="762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Captured Parameters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9599612" y="5029199"/>
                <a:ext cx="1752600" cy="762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Locals &amp; Temporaries</a:t>
                </a:r>
              </a:p>
            </p:txBody>
          </p:sp>
        </p:grpSp>
        <p:sp>
          <p:nvSpPr>
            <p:cNvPr id="53" name="Isosceles Triangle 52"/>
            <p:cNvSpPr/>
            <p:nvPr/>
          </p:nvSpPr>
          <p:spPr>
            <a:xfrm rot="5400000">
              <a:off x="2238395" y="2942036"/>
              <a:ext cx="1496966" cy="954087"/>
            </a:xfrm>
            <a:prstGeom prst="triangle">
              <a:avLst>
                <a:gd name="adj" fmla="val 50544"/>
              </a:avLst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32524" y="1800371"/>
            <a:ext cx="1612513" cy="300082"/>
            <a:chOff x="9507554" y="1258059"/>
            <a:chExt cx="2149458" cy="400005"/>
          </a:xfrm>
        </p:grpSpPr>
        <p:sp>
          <p:nvSpPr>
            <p:cNvPr id="55" name="TextBox 54"/>
            <p:cNvSpPr txBox="1"/>
            <p:nvPr/>
          </p:nvSpPr>
          <p:spPr>
            <a:xfrm>
              <a:off x="9507554" y="1258059"/>
              <a:ext cx="1815325" cy="400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Coroutine State: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1199812" y="1471749"/>
              <a:ext cx="457200" cy="62586"/>
              <a:chOff x="7008812" y="1492234"/>
              <a:chExt cx="457200" cy="62586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7008812" y="1492234"/>
                <a:ext cx="457200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7008812" y="1554820"/>
                <a:ext cx="457200" cy="0"/>
              </a:xfrm>
              <a:prstGeom prst="line">
                <a:avLst/>
              </a:prstGeom>
              <a:ln w="571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1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28600"/>
            <a:ext cx="6859787" cy="571649"/>
          </a:xfrm>
        </p:spPr>
        <p:txBody>
          <a:bodyPr/>
          <a:lstStyle/>
          <a:p>
            <a:r>
              <a:rPr lang="en-US" dirty="0" smtClean="0"/>
              <a:t>Coroutine Promise Requirement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98841" y="3714827"/>
            <a:ext cx="1314792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yield</a:t>
            </a:r>
            <a:r>
              <a:rPr lang="en-US" sz="135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&lt;expr&gt; </a:t>
            </a:r>
            <a:endParaRPr lang="en-US" sz="210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836993" y="3714828"/>
            <a:ext cx="4470000" cy="300082"/>
            <a:chOff x="3836993" y="3714828"/>
            <a:chExt cx="4470000" cy="300082"/>
          </a:xfrm>
        </p:grpSpPr>
        <p:sp>
          <p:nvSpPr>
            <p:cNvPr id="6" name="Rectangle 5"/>
            <p:cNvSpPr/>
            <p:nvPr/>
          </p:nvSpPr>
          <p:spPr>
            <a:xfrm>
              <a:off x="4485359" y="3714828"/>
              <a:ext cx="3821634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yield_value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(&lt;expr&gt;)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Down Arrow 6"/>
            <p:cNvSpPr/>
            <p:nvPr/>
          </p:nvSpPr>
          <p:spPr>
            <a:xfrm rot="16200000">
              <a:off x="4021081" y="3601287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u="sng"/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1294508" y="5090913"/>
            <a:ext cx="1741564" cy="400155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&lt;after-first-curly&gt;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295840" y="1143000"/>
            <a:ext cx="1447621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&lt;expr&gt; </a:t>
            </a:r>
            <a:endParaRPr lang="en-US" sz="210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866821" y="1143001"/>
            <a:ext cx="4515178" cy="507831"/>
            <a:chOff x="3866821" y="1295401"/>
            <a:chExt cx="4515178" cy="507831"/>
          </a:xfrm>
        </p:grpSpPr>
        <p:sp>
          <p:nvSpPr>
            <p:cNvPr id="14" name="Rectangle 13"/>
            <p:cNvSpPr/>
            <p:nvPr/>
          </p:nvSpPr>
          <p:spPr>
            <a:xfrm>
              <a:off x="4515186" y="1295401"/>
              <a:ext cx="3866813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set_value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(&lt;expr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&gt;); 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goto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&lt;end&gt;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16200000">
              <a:off x="4050909" y="1181860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1294508" y="4572000"/>
            <a:ext cx="1982092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&lt;before-last-curly&gt;</a:t>
            </a:r>
            <a:endParaRPr lang="en-US" sz="18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95400" y="1918190"/>
            <a:ext cx="2443400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&lt;unhandled-exception&gt;</a:t>
            </a:r>
            <a:endParaRPr lang="en-US" sz="18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2871" y="5587505"/>
            <a:ext cx="1603188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&lt;cancel-check&gt;</a:t>
            </a:r>
            <a:endParaRPr lang="en-US" sz="18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3811193" y="5588169"/>
            <a:ext cx="4495800" cy="507831"/>
            <a:chOff x="3811193" y="5588169"/>
            <a:chExt cx="4495800" cy="507831"/>
          </a:xfrm>
        </p:grpSpPr>
        <p:sp>
          <p:nvSpPr>
            <p:cNvPr id="20" name="Rectangle 19"/>
            <p:cNvSpPr/>
            <p:nvPr/>
          </p:nvSpPr>
          <p:spPr>
            <a:xfrm>
              <a:off x="4459559" y="5588169"/>
              <a:ext cx="3847434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if(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cancellation_requested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())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 &lt;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goto </a:t>
              </a:r>
              <a:r>
                <a:rPr lang="en-US" sz="1350" dirty="0" smtClean="0">
                  <a:solidFill>
                    <a:schemeClr val="bg1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end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&gt;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 rot="16200000">
              <a:off x="3995281" y="5474628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46833" y="1905000"/>
            <a:ext cx="4535166" cy="507831"/>
            <a:chOff x="3846833" y="1905000"/>
            <a:chExt cx="4535166" cy="507831"/>
          </a:xfrm>
        </p:grpSpPr>
        <p:sp>
          <p:nvSpPr>
            <p:cNvPr id="22" name="Rectangle 21"/>
            <p:cNvSpPr/>
            <p:nvPr/>
          </p:nvSpPr>
          <p:spPr>
            <a:xfrm>
              <a:off x="4495199" y="1905000"/>
              <a:ext cx="3886800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set_exception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(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        std::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current_exception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Down Arrow 22"/>
            <p:cNvSpPr/>
            <p:nvPr/>
          </p:nvSpPr>
          <p:spPr>
            <a:xfrm rot="16200000">
              <a:off x="4030921" y="1791459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4" name="Content Placeholder 2"/>
          <p:cNvSpPr txBox="1">
            <a:spLocks/>
          </p:cNvSpPr>
          <p:nvPr/>
        </p:nvSpPr>
        <p:spPr>
          <a:xfrm>
            <a:off x="1285560" y="2777241"/>
            <a:ext cx="2443400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&lt;get-return-object&gt;</a:t>
            </a:r>
            <a:endParaRPr lang="en-US" sz="1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836993" y="2764051"/>
            <a:ext cx="4545006" cy="300082"/>
            <a:chOff x="3836993" y="2764051"/>
            <a:chExt cx="4545006" cy="300082"/>
          </a:xfrm>
        </p:grpSpPr>
        <p:sp>
          <p:nvSpPr>
            <p:cNvPr id="25" name="Rectangle 24"/>
            <p:cNvSpPr/>
            <p:nvPr/>
          </p:nvSpPr>
          <p:spPr>
            <a:xfrm>
              <a:off x="4485359" y="2764051"/>
              <a:ext cx="3896640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get_return_object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Down Arrow 25"/>
            <p:cNvSpPr/>
            <p:nvPr/>
          </p:nvSpPr>
          <p:spPr>
            <a:xfrm rot="16200000">
              <a:off x="4021081" y="2650510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00352" y="4531884"/>
            <a:ext cx="4506641" cy="300082"/>
            <a:chOff x="3800352" y="4531884"/>
            <a:chExt cx="4506641" cy="300082"/>
          </a:xfrm>
        </p:grpSpPr>
        <p:sp>
          <p:nvSpPr>
            <p:cNvPr id="29" name="Rectangle 28"/>
            <p:cNvSpPr/>
            <p:nvPr/>
          </p:nvSpPr>
          <p:spPr>
            <a:xfrm>
              <a:off x="4448718" y="4531884"/>
              <a:ext cx="3858275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.initial_suspend()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Down Arrow 29"/>
            <p:cNvSpPr/>
            <p:nvPr/>
          </p:nvSpPr>
          <p:spPr>
            <a:xfrm rot="16200000">
              <a:off x="3984440" y="4418343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u="sng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00352" y="5067215"/>
            <a:ext cx="4506641" cy="300082"/>
            <a:chOff x="3800352" y="5067215"/>
            <a:chExt cx="4506641" cy="300082"/>
          </a:xfrm>
        </p:grpSpPr>
        <p:sp>
          <p:nvSpPr>
            <p:cNvPr id="33" name="Rectangle 32"/>
            <p:cNvSpPr/>
            <p:nvPr/>
          </p:nvSpPr>
          <p:spPr>
            <a:xfrm>
              <a:off x="4448718" y="5067215"/>
              <a:ext cx="3858275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.final_suspend()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Down Arrow 33"/>
            <p:cNvSpPr/>
            <p:nvPr/>
          </p:nvSpPr>
          <p:spPr>
            <a:xfrm rot="16200000">
              <a:off x="3984440" y="4953674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0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6" grpId="0"/>
      <p:bldP spid="17" grpId="0"/>
      <p:bldP spid="18" grpId="0"/>
      <p:bldP spid="2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28600"/>
            <a:ext cx="6859787" cy="571649"/>
          </a:xfrm>
        </p:spPr>
        <p:txBody>
          <a:bodyPr/>
          <a:lstStyle/>
          <a:p>
            <a:r>
              <a:rPr lang="en-US" dirty="0" smtClean="0"/>
              <a:t>Coroutine Promise Requirement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98841" y="3714827"/>
            <a:ext cx="1314792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yield</a:t>
            </a:r>
            <a:r>
              <a:rPr lang="en-US" sz="135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&lt;expr&gt; </a:t>
            </a:r>
            <a:endParaRPr lang="en-US" sz="210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836993" y="3714828"/>
            <a:ext cx="4470000" cy="300082"/>
            <a:chOff x="3836993" y="3714828"/>
            <a:chExt cx="4470000" cy="300082"/>
          </a:xfrm>
        </p:grpSpPr>
        <p:sp>
          <p:nvSpPr>
            <p:cNvPr id="6" name="Rectangle 5"/>
            <p:cNvSpPr/>
            <p:nvPr/>
          </p:nvSpPr>
          <p:spPr>
            <a:xfrm>
              <a:off x="4485359" y="3714828"/>
              <a:ext cx="3821634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yield_value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(&lt;expr&gt;)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Down Arrow 6"/>
            <p:cNvSpPr/>
            <p:nvPr/>
          </p:nvSpPr>
          <p:spPr>
            <a:xfrm rot="16200000">
              <a:off x="4021081" y="3601287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u="sng"/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1294508" y="5090913"/>
            <a:ext cx="1741564" cy="400155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&lt;after-first-curly&gt;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295840" y="1143000"/>
            <a:ext cx="1447621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&lt;expr&gt; </a:t>
            </a:r>
            <a:endParaRPr lang="en-US" sz="210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866821" y="1143001"/>
            <a:ext cx="4515178" cy="507831"/>
            <a:chOff x="3866821" y="1295401"/>
            <a:chExt cx="4515178" cy="507831"/>
          </a:xfrm>
        </p:grpSpPr>
        <p:sp>
          <p:nvSpPr>
            <p:cNvPr id="14" name="Rectangle 13"/>
            <p:cNvSpPr/>
            <p:nvPr/>
          </p:nvSpPr>
          <p:spPr>
            <a:xfrm>
              <a:off x="4515186" y="1295401"/>
              <a:ext cx="3866813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set_value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(&lt;expr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&gt;); 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goto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&lt;end&gt;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16200000">
              <a:off x="4050909" y="1181860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1294508" y="4572000"/>
            <a:ext cx="1982092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&lt;before-last-curly&gt;</a:t>
            </a:r>
            <a:endParaRPr lang="en-US" sz="18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95400" y="1918190"/>
            <a:ext cx="2443400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&lt;unhandled-exception&gt;</a:t>
            </a:r>
            <a:endParaRPr lang="en-US" sz="18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2871" y="5587505"/>
            <a:ext cx="1603188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&lt;cancel-check&gt;</a:t>
            </a:r>
            <a:endParaRPr lang="en-US" sz="18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3811193" y="5588169"/>
            <a:ext cx="4495800" cy="507831"/>
            <a:chOff x="3811193" y="5588169"/>
            <a:chExt cx="4495800" cy="507831"/>
          </a:xfrm>
        </p:grpSpPr>
        <p:sp>
          <p:nvSpPr>
            <p:cNvPr id="20" name="Rectangle 19"/>
            <p:cNvSpPr/>
            <p:nvPr/>
          </p:nvSpPr>
          <p:spPr>
            <a:xfrm>
              <a:off x="4459559" y="5588169"/>
              <a:ext cx="3847434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if(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cancellation_requested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())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 &lt;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goto </a:t>
              </a:r>
              <a:r>
                <a:rPr lang="en-US" sz="1350" dirty="0" smtClean="0">
                  <a:solidFill>
                    <a:schemeClr val="bg1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end</a:t>
              </a:r>
              <a:r>
                <a:rPr lang="en-US" sz="135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&gt;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 rot="16200000">
              <a:off x="3995281" y="5474628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46833" y="1905000"/>
            <a:ext cx="4535166" cy="507831"/>
            <a:chOff x="3846833" y="1905000"/>
            <a:chExt cx="4535166" cy="507831"/>
          </a:xfrm>
        </p:grpSpPr>
        <p:sp>
          <p:nvSpPr>
            <p:cNvPr id="22" name="Rectangle 21"/>
            <p:cNvSpPr/>
            <p:nvPr/>
          </p:nvSpPr>
          <p:spPr>
            <a:xfrm>
              <a:off x="4495199" y="1905000"/>
              <a:ext cx="3886800" cy="5078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set_exception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(</a:t>
              </a:r>
            </a:p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         std::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current_exception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Down Arrow 22"/>
            <p:cNvSpPr/>
            <p:nvPr/>
          </p:nvSpPr>
          <p:spPr>
            <a:xfrm rot="16200000">
              <a:off x="4030921" y="1791459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4" name="Content Placeholder 2"/>
          <p:cNvSpPr txBox="1">
            <a:spLocks/>
          </p:cNvSpPr>
          <p:nvPr/>
        </p:nvSpPr>
        <p:spPr>
          <a:xfrm>
            <a:off x="1285560" y="2777241"/>
            <a:ext cx="2443400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&lt;get-return-object&gt;</a:t>
            </a:r>
            <a:endParaRPr lang="en-US" sz="1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836993" y="2764051"/>
            <a:ext cx="4545006" cy="300082"/>
            <a:chOff x="3836993" y="2764051"/>
            <a:chExt cx="4545006" cy="300082"/>
          </a:xfrm>
        </p:grpSpPr>
        <p:sp>
          <p:nvSpPr>
            <p:cNvPr id="25" name="Rectangle 24"/>
            <p:cNvSpPr/>
            <p:nvPr/>
          </p:nvSpPr>
          <p:spPr>
            <a:xfrm>
              <a:off x="4485359" y="2764051"/>
              <a:ext cx="3896640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</a:t>
              </a:r>
              <a:r>
                <a:rPr lang="en-US" sz="135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get_return_object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Down Arrow 25"/>
            <p:cNvSpPr/>
            <p:nvPr/>
          </p:nvSpPr>
          <p:spPr>
            <a:xfrm rot="16200000">
              <a:off x="4021081" y="2650510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00352" y="4531884"/>
            <a:ext cx="4506641" cy="300082"/>
            <a:chOff x="3800352" y="4531884"/>
            <a:chExt cx="4506641" cy="300082"/>
          </a:xfrm>
        </p:grpSpPr>
        <p:sp>
          <p:nvSpPr>
            <p:cNvPr id="29" name="Rectangle 28"/>
            <p:cNvSpPr/>
            <p:nvPr/>
          </p:nvSpPr>
          <p:spPr>
            <a:xfrm>
              <a:off x="4448718" y="4531884"/>
              <a:ext cx="3858275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.initial_suspend()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Down Arrow 29"/>
            <p:cNvSpPr/>
            <p:nvPr/>
          </p:nvSpPr>
          <p:spPr>
            <a:xfrm rot="16200000">
              <a:off x="3984440" y="4418343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u="sng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00352" y="5067215"/>
            <a:ext cx="4506641" cy="300082"/>
            <a:chOff x="3800352" y="5067215"/>
            <a:chExt cx="4506641" cy="300082"/>
          </a:xfrm>
        </p:grpSpPr>
        <p:sp>
          <p:nvSpPr>
            <p:cNvPr id="33" name="Rectangle 32"/>
            <p:cNvSpPr/>
            <p:nvPr/>
          </p:nvSpPr>
          <p:spPr>
            <a:xfrm>
              <a:off x="4448718" y="5067215"/>
              <a:ext cx="3858275" cy="30008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36361" algn="l"/>
                  <a:tab pos="872723" algn="l"/>
                  <a:tab pos="1309084" algn="l"/>
                  <a:tab pos="1745445" algn="l"/>
                  <a:tab pos="2181807" algn="l"/>
                  <a:tab pos="2618168" algn="l"/>
                  <a:tab pos="3054529" algn="l"/>
                  <a:tab pos="3490891" algn="l"/>
                  <a:tab pos="3927252" algn="l"/>
                  <a:tab pos="4363613" algn="l"/>
                  <a:tab pos="4799975" algn="l"/>
                  <a:tab pos="5236336" algn="l"/>
                  <a:tab pos="5672697" algn="l"/>
                  <a:tab pos="6109059" algn="l"/>
                  <a:tab pos="6545420" algn="l"/>
                  <a:tab pos="6981781" algn="l"/>
                </a:tabLst>
              </a:pP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await </a:t>
              </a:r>
              <a:r>
                <a:rPr lang="en-US" sz="1350" dirty="0" smtClean="0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&lt;Promise&gt;</a:t>
              </a:r>
              <a:r>
                <a:rPr lang="en-US" sz="13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Times New Roman" panose="02020603050405020304" pitchFamily="18" charset="0"/>
                </a:rPr>
                <a:t>.final_suspend() </a:t>
              </a:r>
              <a:endParaRPr lang="en-US" sz="210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Down Arrow 33"/>
            <p:cNvSpPr/>
            <p:nvPr/>
          </p:nvSpPr>
          <p:spPr>
            <a:xfrm rot="16200000">
              <a:off x="3984440" y="4953674"/>
              <a:ext cx="156831" cy="5250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413" y="247516"/>
            <a:ext cx="6859787" cy="514484"/>
          </a:xfrm>
        </p:spPr>
        <p:txBody>
          <a:bodyPr/>
          <a:lstStyle/>
          <a:p>
            <a:r>
              <a:rPr lang="en-US" dirty="0" smtClean="0"/>
              <a:t>Coroutine Promise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755822"/>
              </p:ext>
            </p:extLst>
          </p:nvPr>
        </p:nvGraphicFramePr>
        <p:xfrm>
          <a:off x="616744" y="1066800"/>
          <a:ext cx="7385149" cy="5006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532"/>
                <a:gridCol w="4489617"/>
              </a:tblGrid>
              <a:tr h="3124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Expression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Note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3124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P{}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Constructs</a:t>
                      </a:r>
                      <a:r>
                        <a:rPr lang="en-US" sz="1600" baseline="0" dirty="0" smtClean="0"/>
                        <a:t> promise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5562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p.set_value</a:t>
                      </a:r>
                      <a:r>
                        <a:rPr lang="en-US" sz="1600" dirty="0" smtClean="0"/>
                        <a:t>(&lt;expr&gt;) / </a:t>
                      </a:r>
                      <a:r>
                        <a:rPr lang="en-US" sz="1600" dirty="0" err="1" smtClean="0"/>
                        <a:t>set_value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</a:t>
                      </a:r>
                      <a:r>
                        <a:rPr lang="en-US" sz="1600" baseline="0" dirty="0" smtClean="0"/>
                        <a:t> eventual value / eventual “value” of type void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5562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p.set_exception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exception_ptr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Stores an exception as the eventual result 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5562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p.get_return_object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 a value</a:t>
                      </a:r>
                      <a:r>
                        <a:rPr lang="en-US" sz="1600" baseline="0" dirty="0" smtClean="0"/>
                        <a:t> convertible to coroutine return object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5562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p.initial_suspend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 an </a:t>
                      </a:r>
                      <a:r>
                        <a:rPr lang="en-US" sz="1600" dirty="0" err="1" smtClean="0"/>
                        <a:t>awaitable</a:t>
                      </a:r>
                      <a:r>
                        <a:rPr lang="en-US" sz="1600" dirty="0" smtClean="0"/>
                        <a:t> expression</a:t>
                      </a:r>
                      <a:r>
                        <a:rPr lang="en-US" sz="1600" baseline="0" dirty="0" smtClean="0"/>
                        <a:t> to be awaited immediately before user specified body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5562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p.final_suspend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</a:t>
                      </a:r>
                      <a:r>
                        <a:rPr lang="en-US" sz="1600" baseline="0" dirty="0" smtClean="0"/>
                        <a:t> an </a:t>
                      </a:r>
                      <a:r>
                        <a:rPr lang="en-US" sz="1600" baseline="0" dirty="0" err="1" smtClean="0"/>
                        <a:t>awaitable</a:t>
                      </a:r>
                      <a:r>
                        <a:rPr lang="en-US" sz="1600" baseline="0" dirty="0" smtClean="0"/>
                        <a:t> expression to be awaited prior to </a:t>
                      </a:r>
                      <a:r>
                        <a:rPr lang="en-US" sz="1600" baseline="0" dirty="0" err="1" smtClean="0"/>
                        <a:t>deallocation</a:t>
                      </a:r>
                      <a:r>
                        <a:rPr lang="en-US" sz="1600" baseline="0" dirty="0" smtClean="0"/>
                        <a:t> of the frame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80005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</a:t>
                      </a:r>
                      <a:r>
                        <a:rPr lang="en-US" sz="1600" baseline="0" dirty="0" err="1" smtClean="0"/>
                        <a:t>cancellation_requested</a:t>
                      </a:r>
                      <a:r>
                        <a:rPr lang="en-US" sz="1600" baseline="0" dirty="0" smtClean="0"/>
                        <a:t>()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true</a:t>
                      </a:r>
                      <a:r>
                        <a:rPr lang="en-US" sz="1600" baseline="0" dirty="0" smtClean="0"/>
                        <a:t> if execution of resumable function needs to be aborted (e.g., generator&lt;T&gt; goes out of scope)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  <a:tr h="80005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p.yield_value</a:t>
                      </a:r>
                      <a:r>
                        <a:rPr lang="en-US" sz="1600" dirty="0" smtClean="0"/>
                        <a:t>(&lt;expr&gt;)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</a:t>
                      </a:r>
                      <a:r>
                        <a:rPr lang="en-US" sz="1600" dirty="0" err="1" smtClean="0"/>
                        <a:t>awaitable</a:t>
                      </a:r>
                      <a:r>
                        <a:rPr lang="en-US" sz="1600" dirty="0" smtClean="0"/>
                        <a:t>. yield &lt;expr&gt; is an equivalent</a:t>
                      </a:r>
                      <a:r>
                        <a:rPr lang="en-US" sz="1600" baseline="0" dirty="0" smtClean="0"/>
                        <a:t> of </a:t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smtClean="0"/>
                        <a:t>await _</a:t>
                      </a:r>
                      <a:r>
                        <a:rPr lang="en-US" sz="1600" baseline="0" dirty="0" err="1" smtClean="0"/>
                        <a:t>Promise.yield_value</a:t>
                      </a:r>
                      <a:r>
                        <a:rPr lang="en-US" sz="1600" baseline="0" dirty="0" smtClean="0"/>
                        <a:t>(expr)</a:t>
                      </a:r>
                      <a:endParaRPr lang="en-US" sz="1600" dirty="0"/>
                    </a:p>
                  </a:txBody>
                  <a:tcPr marL="68598" marR="68598" marT="34299" marB="34299"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-184191" y="6902103"/>
            <a:ext cx="697484" cy="1458861"/>
            <a:chOff x="516475" y="1277989"/>
            <a:chExt cx="929737" cy="1944641"/>
          </a:xfrm>
        </p:grpSpPr>
        <p:sp>
          <p:nvSpPr>
            <p:cNvPr id="5" name="Left Brace 4"/>
            <p:cNvSpPr/>
            <p:nvPr/>
          </p:nvSpPr>
          <p:spPr>
            <a:xfrm>
              <a:off x="1065212" y="1676400"/>
              <a:ext cx="381000" cy="1371600"/>
            </a:xfrm>
            <a:prstGeom prst="lef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55843" y="2050307"/>
              <a:ext cx="1944641" cy="400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std</a:t>
              </a:r>
              <a:r>
                <a:rPr lang="en-US" sz="1350" dirty="0"/>
                <a:t>::promise - like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609600" y="3352800"/>
            <a:ext cx="7392293" cy="1143000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09600" y="4495800"/>
            <a:ext cx="7392293" cy="762000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09600" y="5257800"/>
            <a:ext cx="7392293" cy="838200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744"/>
            <a:ext cx="6859787" cy="514484"/>
          </a:xfrm>
        </p:spPr>
        <p:txBody>
          <a:bodyPr/>
          <a:lstStyle/>
          <a:p>
            <a:r>
              <a:rPr lang="en-US" dirty="0" smtClean="0"/>
              <a:t>Simple Awaitable #2: Raw OS APIs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8038875" cy="4662815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sleep_for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::duration duration) 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class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static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(PTP_CALLBACK_INSTANCE,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Context, PTP_TIMER)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from_address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(Context)();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PTP_TIMER timer =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::duration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::duration d) : duration(d){}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duration.count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&lt;= 0; }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resume_cb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int64_t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relative_count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duration.count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timer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resume_cb.to_address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(timer, (PFILETIME)&amp;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relative_count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0);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await_resume()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~awaiter()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(timer)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CloseThreadpoolTimer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(timer); }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duration };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990600"/>
            <a:ext cx="4094498" cy="46179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sleep_for</a:t>
            </a:r>
            <a:r>
              <a:rPr lang="en-US" sz="240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(10ms);</a:t>
            </a:r>
            <a:endParaRPr lang="en-US" sz="240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5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Awaitable #2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743200"/>
            <a:ext cx="6323013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____blank____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await_suspend(F const&amp;){}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await_resume(){}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2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await &lt;expr&gt;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Expands into expression equivalent 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auto &amp;&amp; __tmp = &lt;expr&gt;;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(!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await_ready</a:t>
            </a:r>
            <a:r>
              <a:rPr lang="en-US" dirty="0"/>
              <a:t>(</a:t>
            </a:r>
            <a:r>
              <a:rPr lang="en-US" dirty="0" smtClean="0"/>
              <a:t>__tmp) &amp;&amp;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b="1" dirty="0">
                <a:solidFill>
                  <a:srgbClr val="92D050"/>
                </a:solidFill>
              </a:rPr>
              <a:t>await_suspend</a:t>
            </a:r>
            <a:r>
              <a:rPr lang="en-US" dirty="0"/>
              <a:t>(</a:t>
            </a:r>
            <a:r>
              <a:rPr lang="en-US" dirty="0" smtClean="0"/>
              <a:t>__tmp,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&lt;resumption-function-object&gt;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(&lt;promise&gt;.</a:t>
            </a:r>
            <a:r>
              <a:rPr lang="en-US" dirty="0" err="1" smtClean="0"/>
              <a:t>cancellation_requested</a:t>
            </a:r>
            <a:r>
              <a:rPr lang="en-US" dirty="0" smtClean="0"/>
              <a:t>()) goto &lt;end-label&gt;;</a:t>
            </a:r>
          </a:p>
          <a:p>
            <a:pPr marL="0" indent="0">
              <a:buNone/>
            </a:pPr>
            <a:r>
              <a:rPr lang="en-US" dirty="0" smtClean="0"/>
              <a:t>   return </a:t>
            </a:r>
            <a:r>
              <a:rPr lang="en-US" b="1" dirty="0">
                <a:solidFill>
                  <a:srgbClr val="92D050"/>
                </a:solidFill>
              </a:rPr>
              <a:t>await_resume</a:t>
            </a:r>
            <a:r>
              <a:rPr lang="en-US" dirty="0"/>
              <a:t>(</a:t>
            </a:r>
            <a:r>
              <a:rPr lang="en-US" dirty="0" smtClean="0"/>
              <a:t>__tmp);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55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4060417"/>
            <a:ext cx="6553200" cy="543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6030" y="4060417"/>
            <a:ext cx="98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resume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807" y="37860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suspend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Horizontal Scroll 5"/>
          <p:cNvSpPr/>
          <p:nvPr/>
        </p:nvSpPr>
        <p:spPr>
          <a:xfrm>
            <a:off x="5562600" y="381000"/>
            <a:ext cx="2133600" cy="137160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await_suspend returns bool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3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4"/>
            <a:ext cx="6859787" cy="571649"/>
          </a:xfrm>
        </p:spPr>
        <p:txBody>
          <a:bodyPr/>
          <a:lstStyle/>
          <a:p>
            <a:r>
              <a:rPr lang="en-US" dirty="0" smtClean="0"/>
              <a:t>Yield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8" y="2285702"/>
            <a:ext cx="1200462" cy="400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compiler:</a:t>
            </a:r>
          </a:p>
        </p:txBody>
      </p:sp>
      <p:sp>
        <p:nvSpPr>
          <p:cNvPr id="5" name="Rectangle 4"/>
          <p:cNvSpPr/>
          <p:nvPr/>
        </p:nvSpPr>
        <p:spPr>
          <a:xfrm>
            <a:off x="2571229" y="2278205"/>
            <a:ext cx="1314792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&lt;expr&gt; </a:t>
            </a:r>
            <a:endParaRPr lang="en-US" sz="210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57747" y="2278206"/>
            <a:ext cx="3515641" cy="30008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36361" algn="l"/>
                <a:tab pos="872723" algn="l"/>
                <a:tab pos="1309084" algn="l"/>
                <a:tab pos="1745445" algn="l"/>
                <a:tab pos="2181807" algn="l"/>
                <a:tab pos="2618168" algn="l"/>
                <a:tab pos="3054529" algn="l"/>
                <a:tab pos="3490891" algn="l"/>
                <a:tab pos="3927252" algn="l"/>
                <a:tab pos="4363613" algn="l"/>
                <a:tab pos="4799975" algn="l"/>
                <a:tab pos="5236336" algn="l"/>
                <a:tab pos="5672697" algn="l"/>
                <a:tab pos="6109059" algn="l"/>
                <a:tab pos="6545420" algn="l"/>
                <a:tab pos="6981781" algn="l"/>
              </a:tabLst>
            </a:pP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await </a:t>
            </a:r>
            <a:r>
              <a:rPr lang="en-US" sz="135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&lt;Promise&gt;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3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yield_value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(&lt;expr&gt;) </a:t>
            </a:r>
            <a:endParaRPr lang="en-US" sz="210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Down Arrow 6"/>
          <p:cNvSpPr/>
          <p:nvPr/>
        </p:nvSpPr>
        <p:spPr>
          <a:xfrm rot="16200000">
            <a:off x="4193469" y="2164665"/>
            <a:ext cx="156831" cy="525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1554191" y="3200403"/>
            <a:ext cx="5715298" cy="1131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suspend_now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generator&lt;T&gt;::</a:t>
            </a:r>
            <a:r>
              <a:rPr lang="en-US" sz="13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promise_type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3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yield_value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 </a:t>
            </a: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const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expr) {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350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current_value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&amp;expr;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 return{};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54037" y="2785517"/>
            <a:ext cx="1200462" cy="400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library: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CppCon 2014 • Stackless Resumable Functions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7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1028075"/>
            <a:ext cx="6859787" cy="514484"/>
          </a:xfrm>
        </p:spPr>
        <p:txBody>
          <a:bodyPr/>
          <a:lstStyle/>
          <a:p>
            <a:r>
              <a:rPr lang="en-US" dirty="0" err="1" smtClean="0"/>
              <a:t>awaitable_overlapped_base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3173" y="1542559"/>
            <a:ext cx="8038875" cy="4039567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awaitable_overlapped_base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OVERLAPPED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ULONG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ULONG_PTR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resume;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static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stdcall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io_complete_callback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PTP_CALLBACK_INSTANCE,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PVOID, PVOID Overlapped, ULONG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ULONG_PTR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PTP_IO)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 =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&lt;OVERLAPPED*&gt;(Overlapped);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 =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awaitable_overlapped_base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*&gt;(o);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me-&gt;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me-&gt;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me-&gt;resume();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3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1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1028075"/>
            <a:ext cx="6859787" cy="514484"/>
          </a:xfrm>
        </p:spPr>
        <p:txBody>
          <a:bodyPr/>
          <a:lstStyle/>
          <a:p>
            <a:r>
              <a:rPr lang="en-US" dirty="0" smtClean="0"/>
              <a:t>Dial </a:t>
            </a:r>
            <a:r>
              <a:rPr lang="en-US" dirty="0" err="1" smtClean="0"/>
              <a:t>awaitable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4" y="1485394"/>
            <a:ext cx="8038875" cy="4455066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Dial :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awaitable_overlapped_base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ports::endpoint remote;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Connection conn;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Dial(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port) : remote(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port) {}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resume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detail::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::Create();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detail::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::Bind(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ports::endpoint(</a:t>
            </a:r>
            <a:r>
              <a:rPr lang="en-US" sz="13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"0.0.0.0"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conn.io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CreateThreadpoolIo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io_complete_callback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0,0);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(conn.io ==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throw_error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GetLastError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StartThreadpoolIo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(conn.io);</a:t>
            </a:r>
            <a:endParaRPr lang="en-US" sz="135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 = detail::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remote,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(error) {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CancelThreadpoolIo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(conn.io);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throw_error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GetLastError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Connection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throw_error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(error);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::move(conn);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3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7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1028075"/>
            <a:ext cx="6859787" cy="514484"/>
          </a:xfrm>
        </p:spPr>
        <p:txBody>
          <a:bodyPr/>
          <a:lstStyle/>
          <a:p>
            <a:r>
              <a:rPr lang="en-US" dirty="0" smtClean="0"/>
              <a:t>Connection::Read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4" y="1485394"/>
            <a:ext cx="8038875" cy="4455066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Connection::read(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class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awaitable_overlapped_base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Connection * conn;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b,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 Connection * c):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(b), size(n), conn(c) {}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resumable_handle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resume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StartThreadpoolIo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 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TcpSocket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::Read(conn-&gt;handle,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(uint32_t)size,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(error)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{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CancelThreadpoolIo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throw_error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(error);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{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throw_error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IoResult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NumberOfBytesTransferred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bytes,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3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5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712" y="1676400"/>
            <a:ext cx="6852578" cy="4572000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Highly scalable (to </a:t>
            </a:r>
            <a:r>
              <a:rPr lang="en-US" sz="2000" dirty="0" smtClean="0"/>
              <a:t>hundred millions </a:t>
            </a:r>
            <a:r>
              <a:rPr lang="en-US" sz="2000" dirty="0"/>
              <a:t>of concurrent coroutines)</a:t>
            </a:r>
          </a:p>
          <a:p>
            <a:pPr lvl="0"/>
            <a:r>
              <a:rPr lang="en-US" sz="2000" dirty="0"/>
              <a:t>Highly efficient (</a:t>
            </a:r>
            <a:r>
              <a:rPr lang="en-US" sz="2000" dirty="0" smtClean="0"/>
              <a:t>resume </a:t>
            </a:r>
            <a:r>
              <a:rPr lang="en-US" sz="2000" dirty="0"/>
              <a:t>and suspend operations comparable in cost to a function call </a:t>
            </a:r>
            <a:r>
              <a:rPr lang="en-US" sz="2000" dirty="0" smtClean="0"/>
              <a:t>overhead)</a:t>
            </a:r>
            <a:endParaRPr lang="en-US" sz="2000" dirty="0"/>
          </a:p>
          <a:p>
            <a:pPr lvl="0"/>
            <a:r>
              <a:rPr lang="en-US" sz="2000" dirty="0"/>
              <a:t>Seamless interaction with existing facilities </a:t>
            </a:r>
            <a:r>
              <a:rPr lang="en-US" sz="2000" b="1" u="sng" dirty="0"/>
              <a:t>with no </a:t>
            </a:r>
            <a:r>
              <a:rPr lang="en-US" sz="2000" b="1" u="sng" dirty="0" smtClean="0"/>
              <a:t>overhead</a:t>
            </a:r>
            <a:endParaRPr lang="en-US" sz="2000" b="1" u="sng" dirty="0"/>
          </a:p>
          <a:p>
            <a:pPr lvl="0"/>
            <a:r>
              <a:rPr lang="en-US" sz="2000" dirty="0"/>
              <a:t>Open ended coroutine machinery allowing library designers to develop coroutine libraries exposing various high-level semantics, such as generators, goroutines, tasks and more.</a:t>
            </a:r>
          </a:p>
          <a:p>
            <a:pPr lvl="0"/>
            <a:r>
              <a:rPr lang="en-US" sz="2000" dirty="0"/>
              <a:t>Usable in environments where exception are forbidden or not available 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6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4573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asynchronous iterator helper: await for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3448" y="1599724"/>
            <a:ext cx="4570809" cy="1131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goroutine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foo(channel&lt;</a:t>
            </a:r>
            <a:r>
              <a:rPr lang="en-US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&amp; input) {</a:t>
            </a:r>
          </a:p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</a:t>
            </a:r>
            <a:r>
              <a:rPr lang="en-US" sz="13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await for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(auto &amp;&amp; </a:t>
            </a:r>
            <a:r>
              <a:rPr lang="en-US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input) {</a:t>
            </a:r>
          </a:p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 </a:t>
            </a:r>
            <a:r>
              <a:rPr lang="en-US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“got: “ &lt;&lt; </a:t>
            </a:r>
            <a:r>
              <a:rPr lang="en-US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}</a:t>
            </a:r>
          </a:p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022" y="3170950"/>
            <a:ext cx="4570809" cy="23775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42991"/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auto &amp;&amp; __range = range-</a:t>
            </a:r>
            <a:r>
              <a:rPr lang="en-US" sz="1350" dirty="0" err="1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42991"/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for ( auto __begin = </a:t>
            </a:r>
            <a:r>
              <a:rPr lang="en-US" sz="1350" dirty="0">
                <a:solidFill>
                  <a:schemeClr val="bg1"/>
                </a:solidFill>
                <a:highlight>
                  <a:srgbClr val="FFFF00"/>
                </a:highlight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await</a:t>
            </a:r>
            <a:r>
              <a:rPr lang="en-US" sz="1350" dirty="0">
                <a:solidFill>
                  <a:schemeClr val="bg1"/>
                </a:solidFill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50" dirty="0">
                <a:solidFill>
                  <a:schemeClr val="bg1"/>
                </a:solidFill>
                <a:highlight>
                  <a:srgbClr val="FFFF00"/>
                </a:highlight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begin-expr</a:t>
            </a:r>
            <a:r>
              <a:rPr lang="en-US" sz="1350" dirty="0">
                <a:solidFill>
                  <a:schemeClr val="bg1"/>
                </a:solidFill>
                <a:highlight>
                  <a:srgbClr val="FFFF00"/>
                </a:highlight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 indent="342991"/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__end = end-expr;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 indent="342991"/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__begin != __end;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/>
            <a:r>
              <a:rPr lang="en-US" sz="1350" dirty="0">
                <a:highlight>
                  <a:srgbClr val="FFFF00"/>
                </a:highlight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       await</a:t>
            </a:r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 ++__begin ) 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/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 indent="342991"/>
            <a:r>
              <a:rPr lang="en-US" sz="1350" i="1" dirty="0">
                <a:latin typeface="LMMono10-Italic"/>
                <a:ea typeface="Calibri" panose="020F0502020204030204" pitchFamily="34" charset="0"/>
                <a:cs typeface="Times New Roman" panose="02020603050405020304" pitchFamily="18" charset="0"/>
              </a:rPr>
              <a:t>for-range-declaration </a:t>
            </a:r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= *__begin;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91" indent="342991"/>
            <a:r>
              <a:rPr lang="en-US" sz="1350" i="1" dirty="0">
                <a:latin typeface="LMMono10-Italic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42991"/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50" dirty="0">
                <a:latin typeface="LMMono9-Regular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941307" y="3165327"/>
            <a:ext cx="17942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await for expands into:</a:t>
            </a:r>
          </a:p>
        </p:txBody>
      </p:sp>
    </p:spTree>
    <p:extLst>
      <p:ext uri="{BB962C8B-B14F-4D97-AF65-F5344CB8AC3E}">
        <p14:creationId xmlns:p14="http://schemas.microsoft.com/office/powerpoint/2010/main" val="268117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514484"/>
          </a:xfrm>
        </p:spPr>
        <p:txBody>
          <a:bodyPr/>
          <a:lstStyle/>
          <a:p>
            <a:r>
              <a:rPr lang="en-US" dirty="0" smtClean="0"/>
              <a:t>Recursive Tree Walk (</a:t>
            </a:r>
            <a:r>
              <a:rPr lang="en-US" dirty="0" err="1" smtClean="0"/>
              <a:t>Stackful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3447" y="1885548"/>
            <a:ext cx="6631127" cy="300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350" dirty="0" err="1">
                <a:solidFill>
                  <a:srgbClr val="0000FF"/>
                </a:solidFill>
                <a:latin typeface="SFTT0900"/>
              </a:rPr>
              <a:t>void</a:t>
            </a:r>
            <a:r>
              <a:rPr lang="fr-FR" sz="1350" dirty="0">
                <a:solidFill>
                  <a:srgbClr val="0000FF"/>
                </a:solidFill>
                <a:latin typeface="SFTT0900"/>
              </a:rPr>
              <a:t> </a:t>
            </a:r>
            <a:r>
              <a:rPr lang="fr-FR" sz="1350" dirty="0">
                <a:solidFill>
                  <a:srgbClr val="000000"/>
                </a:solidFill>
                <a:latin typeface="SFTT0900"/>
              </a:rPr>
              <a:t>traverse ( </a:t>
            </a:r>
            <a:r>
              <a:rPr lang="fr-FR" sz="1350" dirty="0" err="1">
                <a:solidFill>
                  <a:srgbClr val="000000"/>
                </a:solidFill>
                <a:latin typeface="SFTT0900"/>
              </a:rPr>
              <a:t>node_t</a:t>
            </a:r>
            <a:r>
              <a:rPr lang="fr-FR" sz="1350" dirty="0">
                <a:solidFill>
                  <a:srgbClr val="000000"/>
                </a:solidFill>
                <a:latin typeface="SFTT0900"/>
              </a:rPr>
              <a:t> * n, </a:t>
            </a:r>
            <a:r>
              <a:rPr lang="en-US" sz="1350" dirty="0" err="1">
                <a:solidFill>
                  <a:srgbClr val="000000"/>
                </a:solidFill>
                <a:latin typeface="SFTT0900"/>
              </a:rPr>
              <a:t>std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::</a:t>
            </a:r>
            <a:r>
              <a:rPr lang="en-US" sz="1350" dirty="0" err="1">
                <a:solidFill>
                  <a:srgbClr val="000000"/>
                </a:solidFill>
                <a:latin typeface="SFTT0900"/>
              </a:rPr>
              <a:t>push_coroutine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&lt;</a:t>
            </a:r>
            <a:r>
              <a:rPr lang="en-US" sz="1350" dirty="0" err="1">
                <a:solidFill>
                  <a:srgbClr val="000000"/>
                </a:solidFill>
                <a:latin typeface="SFTT0900"/>
              </a:rPr>
              <a:t>std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::string&gt; &amp; yield) {</a:t>
            </a:r>
          </a:p>
          <a:p>
            <a:r>
              <a:rPr lang="en-US" sz="1350" dirty="0">
                <a:solidFill>
                  <a:srgbClr val="0000FF"/>
                </a:solidFill>
                <a:latin typeface="SFTT0900"/>
              </a:rPr>
              <a:t>    if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(n-&gt; left ) traverse (n-&gt;left, yield);</a:t>
            </a:r>
          </a:p>
          <a:p>
            <a:r>
              <a:rPr lang="en-US" sz="1350" dirty="0">
                <a:solidFill>
                  <a:srgbClr val="000000"/>
                </a:solidFill>
                <a:latin typeface="SFTT0900"/>
              </a:rPr>
              <a:t>    yield (n-&gt; value);</a:t>
            </a:r>
          </a:p>
          <a:p>
            <a:r>
              <a:rPr lang="en-US" sz="1350" dirty="0">
                <a:solidFill>
                  <a:srgbClr val="0000FF"/>
                </a:solidFill>
                <a:latin typeface="SFTT0900"/>
              </a:rPr>
              <a:t>    if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(n-&gt; right ) traverse (n-&gt;right, yield);</a:t>
            </a:r>
          </a:p>
          <a:p>
            <a:r>
              <a:rPr lang="en-US" sz="1350" dirty="0">
                <a:solidFill>
                  <a:srgbClr val="000000"/>
                </a:solidFill>
                <a:latin typeface="SFTT0900"/>
              </a:rPr>
              <a:t>}</a:t>
            </a:r>
          </a:p>
          <a:p>
            <a:r>
              <a:rPr lang="en-US" sz="1350" dirty="0">
                <a:solidFill>
                  <a:srgbClr val="000000"/>
                </a:solidFill>
                <a:latin typeface="SFTT0900"/>
              </a:rPr>
              <a:t>node * root1 = </a:t>
            </a:r>
            <a:r>
              <a:rPr lang="en-US" sz="1350" dirty="0" err="1">
                <a:solidFill>
                  <a:srgbClr val="000000"/>
                </a:solidFill>
                <a:latin typeface="SFTT0900"/>
              </a:rPr>
              <a:t>create_tree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();</a:t>
            </a:r>
          </a:p>
          <a:p>
            <a:r>
              <a:rPr lang="en-US" sz="1350" dirty="0">
                <a:solidFill>
                  <a:srgbClr val="000000"/>
                </a:solidFill>
                <a:latin typeface="SFTT0900"/>
              </a:rPr>
              <a:t>node * root2 = </a:t>
            </a:r>
            <a:r>
              <a:rPr lang="en-US" sz="1350" dirty="0" err="1">
                <a:solidFill>
                  <a:srgbClr val="000000"/>
                </a:solidFill>
                <a:latin typeface="SFTT0900"/>
              </a:rPr>
              <a:t>create_tree</a:t>
            </a:r>
            <a:r>
              <a:rPr lang="en-US" sz="1350" dirty="0">
                <a:solidFill>
                  <a:srgbClr val="000000"/>
                </a:solidFill>
                <a:latin typeface="SFTT0900"/>
              </a:rPr>
              <a:t>();</a:t>
            </a:r>
          </a:p>
          <a:p>
            <a:endParaRPr lang="en-US" sz="1350" dirty="0">
              <a:solidFill>
                <a:srgbClr val="000000"/>
              </a:solidFill>
              <a:latin typeface="SFTT0900"/>
            </a:endParaRPr>
          </a:p>
          <a:p>
            <a:r>
              <a:rPr lang="en-US" sz="1350" dirty="0" err="1"/>
              <a:t>std</a:t>
            </a:r>
            <a:r>
              <a:rPr lang="en-US" sz="1350" dirty="0"/>
              <a:t>::</a:t>
            </a:r>
            <a:r>
              <a:rPr lang="en-US" sz="1350" dirty="0" err="1"/>
              <a:t>pull_coroutine</a:t>
            </a:r>
            <a:r>
              <a:rPr lang="en-US" sz="1350" dirty="0"/>
              <a:t>&lt;</a:t>
            </a:r>
            <a:r>
              <a:rPr lang="en-US" sz="1350" dirty="0" err="1"/>
              <a:t>std</a:t>
            </a:r>
            <a:r>
              <a:rPr lang="en-US" sz="1350" dirty="0"/>
              <a:t>::string&gt; reader1( [&amp;](</a:t>
            </a:r>
            <a:r>
              <a:rPr lang="fr-FR" sz="1350" dirty="0">
                <a:solidFill>
                  <a:srgbClr val="0000FF"/>
                </a:solidFill>
                <a:latin typeface="SFTT0900"/>
              </a:rPr>
              <a:t>auto</a:t>
            </a:r>
            <a:r>
              <a:rPr lang="en-US" sz="1350" dirty="0"/>
              <a:t> &amp; yield ){ traverse (root1, yield);});</a:t>
            </a:r>
          </a:p>
          <a:p>
            <a:r>
              <a:rPr lang="en-US" sz="1350" dirty="0" err="1"/>
              <a:t>std</a:t>
            </a:r>
            <a:r>
              <a:rPr lang="en-US" sz="1350" dirty="0"/>
              <a:t>::</a:t>
            </a:r>
            <a:r>
              <a:rPr lang="en-US" sz="1350" dirty="0" err="1"/>
              <a:t>pull_coroutine</a:t>
            </a:r>
            <a:r>
              <a:rPr lang="en-US" sz="1350" dirty="0"/>
              <a:t>&lt;</a:t>
            </a:r>
            <a:r>
              <a:rPr lang="en-US" sz="1350" dirty="0" err="1"/>
              <a:t>std</a:t>
            </a:r>
            <a:r>
              <a:rPr lang="en-US" sz="1350" dirty="0"/>
              <a:t>::string&gt; reader2( [&amp;](</a:t>
            </a:r>
            <a:r>
              <a:rPr lang="fr-FR" sz="1350" dirty="0">
                <a:solidFill>
                  <a:srgbClr val="0000FF"/>
                </a:solidFill>
                <a:latin typeface="SFTT0900"/>
              </a:rPr>
              <a:t>auto</a:t>
            </a:r>
            <a:r>
              <a:rPr lang="en-US" sz="1350" dirty="0"/>
              <a:t> &amp; yield ){ traverse (root2, yield);});</a:t>
            </a:r>
          </a:p>
          <a:p>
            <a:endParaRPr lang="en-US" sz="1350" dirty="0"/>
          </a:p>
          <a:p>
            <a:r>
              <a:rPr lang="en-US" sz="1350" dirty="0" err="1"/>
              <a:t>std</a:t>
            </a:r>
            <a:r>
              <a:rPr lang="en-US" sz="1350" dirty="0"/>
              <a:t> :: </a:t>
            </a:r>
            <a:r>
              <a:rPr lang="en-US" sz="1350" dirty="0" err="1"/>
              <a:t>cout</a:t>
            </a:r>
            <a:r>
              <a:rPr lang="en-US" sz="1350" dirty="0"/>
              <a:t> &lt;&lt; “equal = “ &lt;&lt; </a:t>
            </a:r>
            <a:r>
              <a:rPr lang="en-US" sz="1350" dirty="0" err="1"/>
              <a:t>std</a:t>
            </a:r>
            <a:r>
              <a:rPr lang="en-US" sz="1350" dirty="0"/>
              <a:t>::equal (begin (reader1), end( reader1), begin(reader2))</a:t>
            </a:r>
          </a:p>
          <a:p>
            <a:r>
              <a:rPr lang="en-US" sz="1350" dirty="0"/>
              <a:t>                      &lt;&lt; </a:t>
            </a:r>
            <a:r>
              <a:rPr lang="en-US" sz="1350" dirty="0" err="1"/>
              <a:t>std</a:t>
            </a:r>
            <a:r>
              <a:rPr lang="en-US" sz="1350" dirty="0"/>
              <a:t> :: </a:t>
            </a:r>
            <a:r>
              <a:rPr lang="en-US" sz="1350" dirty="0" err="1"/>
              <a:t>endl</a:t>
            </a:r>
            <a:r>
              <a:rPr lang="en-US" sz="1350" dirty="0"/>
              <a:t> ;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5955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142405"/>
            <a:ext cx="6859787" cy="514484"/>
          </a:xfrm>
        </p:spPr>
        <p:txBody>
          <a:bodyPr/>
          <a:lstStyle/>
          <a:p>
            <a:r>
              <a:rPr lang="en-US" dirty="0" smtClean="0"/>
              <a:t>Recursive Tree Walk (</a:t>
            </a:r>
            <a:r>
              <a:rPr lang="en-US" dirty="0" err="1"/>
              <a:t>S</a:t>
            </a:r>
            <a:r>
              <a:rPr lang="en-US" dirty="0" err="1" smtClean="0"/>
              <a:t>tackless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9118" y="2057043"/>
            <a:ext cx="7202777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::string&gt; traverse(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node_t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n)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(p-&gt;left)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traverse(p-&gt;left);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p-&gt;name;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(p-&gt;right)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traverse(p-&gt;right);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* root1 =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create_tree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* root2 =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create_tree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13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reader1 = traverse (root1);</a:t>
            </a:r>
          </a:p>
          <a:p>
            <a:r>
              <a:rPr lang="fr-FR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reader2 = traverse (root2);</a:t>
            </a:r>
          </a:p>
          <a:p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::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&lt;&lt; “equal = “ &lt;&lt;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::equal(begin(reader1), end(reader1),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begin(reader2) )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&lt;&lt;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::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26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x 2 x 2 x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Two new keywords</a:t>
            </a:r>
          </a:p>
          <a:p>
            <a:pPr lvl="1"/>
            <a:r>
              <a:rPr lang="en-US" sz="2000" b="1" dirty="0" smtClean="0"/>
              <a:t>await</a:t>
            </a:r>
          </a:p>
          <a:p>
            <a:pPr lvl="1"/>
            <a:r>
              <a:rPr lang="en-US" sz="2000" b="1" dirty="0" smtClean="0"/>
              <a:t>yield</a:t>
            </a:r>
          </a:p>
          <a:p>
            <a:r>
              <a:rPr lang="en-US" sz="2800" dirty="0" smtClean="0"/>
              <a:t>Two new concepts</a:t>
            </a:r>
          </a:p>
          <a:p>
            <a:pPr lvl="1"/>
            <a:r>
              <a:rPr lang="en-US" sz="2000" dirty="0" smtClean="0"/>
              <a:t>Awaitable</a:t>
            </a:r>
          </a:p>
          <a:p>
            <a:pPr lvl="1"/>
            <a:r>
              <a:rPr lang="en-US" sz="2000" dirty="0" smtClean="0"/>
              <a:t>Coroutine Promise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73104" y="1905001"/>
            <a:ext cx="4166096" cy="4114800"/>
          </a:xfrm>
        </p:spPr>
        <p:txBody>
          <a:bodyPr>
            <a:normAutofit/>
          </a:bodyPr>
          <a:lstStyle/>
          <a:p>
            <a:r>
              <a:rPr lang="en-US" sz="2400" dirty="0"/>
              <a:t>Two new standard </a:t>
            </a:r>
            <a:r>
              <a:rPr lang="en-US" sz="2400" dirty="0" smtClean="0"/>
              <a:t>types</a:t>
            </a:r>
            <a:endParaRPr lang="en-US" sz="2400" dirty="0"/>
          </a:p>
          <a:p>
            <a:pPr lvl="1"/>
            <a:r>
              <a:rPr lang="en-US" sz="1800" dirty="0"/>
              <a:t>resumable_handle</a:t>
            </a:r>
          </a:p>
          <a:p>
            <a:pPr lvl="1"/>
            <a:r>
              <a:rPr lang="en-US" sz="1800" dirty="0"/>
              <a:t>resumable_traits</a:t>
            </a:r>
          </a:p>
          <a:p>
            <a:r>
              <a:rPr lang="en-US" sz="2400" dirty="0"/>
              <a:t>Two </a:t>
            </a:r>
            <a:r>
              <a:rPr lang="en-US" sz="2400" dirty="0" smtClean="0"/>
              <a:t>implicit </a:t>
            </a:r>
            <a:r>
              <a:rPr lang="en-US" sz="2400" dirty="0"/>
              <a:t>await points</a:t>
            </a:r>
          </a:p>
          <a:p>
            <a:pPr lvl="1"/>
            <a:r>
              <a:rPr lang="en-US" sz="1800" dirty="0"/>
              <a:t>initial_suspend</a:t>
            </a:r>
          </a:p>
          <a:p>
            <a:pPr lvl="1"/>
            <a:r>
              <a:rPr lang="en-US" sz="1800" dirty="0"/>
              <a:t>final_suspend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588248" y="2743200"/>
            <a:ext cx="62155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88248" y="4062504"/>
            <a:ext cx="106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05400" y="2667000"/>
            <a:ext cx="17526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67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58" y="131774"/>
            <a:ext cx="3944377" cy="628814"/>
          </a:xfrm>
        </p:spPr>
        <p:txBody>
          <a:bodyPr/>
          <a:lstStyle/>
          <a:p>
            <a:r>
              <a:rPr lang="en-US" dirty="0" smtClean="0"/>
              <a:t>Open: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8" y="2040182"/>
            <a:ext cx="4630356" cy="3470314"/>
          </a:xfrm>
        </p:spPr>
      </p:pic>
      <p:grpSp>
        <p:nvGrpSpPr>
          <p:cNvPr id="8" name="Group 7"/>
          <p:cNvGrpSpPr/>
          <p:nvPr/>
        </p:nvGrpSpPr>
        <p:grpSpPr>
          <a:xfrm>
            <a:off x="2342570" y="2743022"/>
            <a:ext cx="1387927" cy="1371785"/>
            <a:chOff x="3405895" y="2590800"/>
            <a:chExt cx="1850088" cy="182857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7412" y="2590800"/>
              <a:ext cx="1828571" cy="182857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405895" y="3048000"/>
              <a:ext cx="1501419" cy="369260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  <p:txBody>
            <a:bodyPr wrap="square" lIns="68598" tIns="34299" rIns="68598" bIns="34299">
              <a:spAutoFit/>
            </a:bodyPr>
            <a:lstStyle/>
            <a:p>
              <a:pPr algn="ctr"/>
              <a:r>
                <a:rPr lang="en-US" sz="135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Await 2.0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5599521" y="2110470"/>
            <a:ext cx="6289162" cy="3429893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Lib </a:t>
            </a:r>
            <a:r>
              <a:rPr lang="en-US" sz="1800" dirty="0" err="1"/>
              <a:t>devs</a:t>
            </a:r>
            <a:r>
              <a:rPr lang="en-US" sz="1800" dirty="0"/>
              <a:t> can design new coroutines types</a:t>
            </a:r>
          </a:p>
          <a:p>
            <a:pPr lvl="1"/>
            <a:r>
              <a:rPr lang="en-US" sz="1500" dirty="0"/>
              <a:t>generator&lt;T&gt;</a:t>
            </a:r>
          </a:p>
          <a:p>
            <a:pPr lvl="1"/>
            <a:r>
              <a:rPr lang="en-US" sz="1500" dirty="0"/>
              <a:t>goroutine</a:t>
            </a:r>
          </a:p>
          <a:p>
            <a:pPr lvl="1"/>
            <a:r>
              <a:rPr lang="en-US" sz="1500" dirty="0"/>
              <a:t>spawnable&lt;T&gt;</a:t>
            </a:r>
          </a:p>
          <a:p>
            <a:pPr lvl="1"/>
            <a:r>
              <a:rPr lang="en-US" sz="1500" dirty="0"/>
              <a:t>task&lt;T&gt;</a:t>
            </a:r>
          </a:p>
          <a:p>
            <a:pPr lvl="1"/>
            <a:r>
              <a:rPr lang="en-US" sz="1500" dirty="0"/>
              <a:t>…</a:t>
            </a:r>
          </a:p>
          <a:p>
            <a:r>
              <a:rPr lang="en-US" sz="1800" dirty="0"/>
              <a:t>Or adapt to existing async facilities</a:t>
            </a:r>
          </a:p>
          <a:p>
            <a:pPr lvl="1"/>
            <a:r>
              <a:rPr lang="en-US" sz="1500" dirty="0"/>
              <a:t>std::future&lt;T&gt;</a:t>
            </a:r>
          </a:p>
          <a:p>
            <a:pPr lvl="1"/>
            <a:r>
              <a:rPr lang="en-US" sz="1500" dirty="0"/>
              <a:t>concurrency::task&lt;T&gt;</a:t>
            </a:r>
          </a:p>
          <a:p>
            <a:pPr lvl="1"/>
            <a:r>
              <a:rPr lang="en-US" sz="1500" dirty="0" err="1"/>
              <a:t>IAsyncAction</a:t>
            </a:r>
            <a:r>
              <a:rPr lang="en-US" sz="1500" dirty="0"/>
              <a:t>, </a:t>
            </a:r>
            <a:r>
              <a:rPr lang="en-US" sz="1500" dirty="0" err="1"/>
              <a:t>IAsyncOperation</a:t>
            </a:r>
            <a:r>
              <a:rPr lang="en-US" sz="1500" dirty="0"/>
              <a:t>&lt;T&gt;</a:t>
            </a:r>
          </a:p>
          <a:p>
            <a:pPr lvl="1"/>
            <a:r>
              <a:rPr lang="en-US" sz="1500" dirty="0"/>
              <a:t>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76" y="1085240"/>
            <a:ext cx="700890" cy="4573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230" y="1197297"/>
            <a:ext cx="700890" cy="4573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11" y="1371065"/>
            <a:ext cx="700890" cy="4573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39" y="1025438"/>
            <a:ext cx="700890" cy="4573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292" y="1137494"/>
            <a:ext cx="700890" cy="4573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273" y="1311262"/>
            <a:ext cx="700890" cy="457318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664927" y="1492134"/>
            <a:ext cx="4372131" cy="628814"/>
          </a:xfrm>
          <a:prstGeom prst="rect">
            <a:avLst/>
          </a:prstGeom>
        </p:spPr>
        <p:txBody>
          <a:bodyPr vert="horz" lIns="68598" tIns="34299" rIns="68598" bIns="34299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1" dirty="0"/>
              <a:t>  Library Designer Paradise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6320" y="1528756"/>
            <a:ext cx="8262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FE-DEVs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94446" y="1440039"/>
            <a:ext cx="8262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BE-DEVs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6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313516"/>
            <a:ext cx="6859787" cy="685979"/>
          </a:xfrm>
        </p:spPr>
        <p:txBody>
          <a:bodyPr/>
          <a:lstStyle/>
          <a:p>
            <a:r>
              <a:rPr lang="en-US" dirty="0" smtClean="0"/>
              <a:t>Efficient and 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899" y="1611202"/>
            <a:ext cx="6852578" cy="3315563"/>
          </a:xfrm>
        </p:spPr>
        <p:txBody>
          <a:bodyPr/>
          <a:lstStyle/>
          <a:p>
            <a:r>
              <a:rPr lang="en-US" dirty="0" smtClean="0"/>
              <a:t>Scales to millions of concurrent coroutines</a:t>
            </a:r>
          </a:p>
          <a:p>
            <a:r>
              <a:rPr lang="en-US" dirty="0" smtClean="0"/>
              <a:t>Cost of resume / suspend is comparable to that of a function call</a:t>
            </a:r>
          </a:p>
          <a:p>
            <a:r>
              <a:rPr lang="en-US" dirty="0" smtClean="0"/>
              <a:t>Enables zero-overhead abstractions over existing </a:t>
            </a:r>
            <a:r>
              <a:rPr lang="en-US" dirty="0" err="1" smtClean="0"/>
              <a:t>async</a:t>
            </a:r>
            <a:r>
              <a:rPr lang="en-US" dirty="0" smtClean="0"/>
              <a:t> facilities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0616" y="3168997"/>
            <a:ext cx="5716489" cy="2169825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std::future&lt;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tcp_reader(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1024];</a:t>
            </a:r>
          </a:p>
          <a:p>
            <a:r>
              <a:rPr lang="it-IT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it-IT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it-IT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Tcp::Dial(</a:t>
            </a:r>
            <a:r>
              <a:rPr lang="it-IT" sz="13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"127.0.0.1"</a:t>
            </a:r>
            <a:r>
              <a:rPr lang="it-IT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it-IT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&gt; 0);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4200" y="5076807"/>
            <a:ext cx="4115872" cy="923330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 * 1000 * 1000).get();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4192149"/>
            <a:ext cx="29154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Only one memory allocation</a:t>
            </a:r>
          </a:p>
          <a:p>
            <a:r>
              <a:rPr lang="en-US" sz="1350" dirty="0"/>
              <a:t>~15 </a:t>
            </a:r>
            <a:r>
              <a:rPr lang="en-US" sz="1350" dirty="0" err="1"/>
              <a:t>gb</a:t>
            </a:r>
            <a:r>
              <a:rPr lang="en-US" sz="1350" dirty="0"/>
              <a:t>/s over loopback on this laptop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4338" y="1905000"/>
            <a:ext cx="6858000" cy="403187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0;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it-I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136686" y="301792"/>
            <a:ext cx="6859787" cy="6859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9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1" kern="1200" spc="7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Anatomy of a                                          Function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9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313516"/>
            <a:ext cx="6859787" cy="685979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                   Resumable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4338" y="1905000"/>
            <a:ext cx="6858000" cy="403187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0;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</a:t>
            </a:r>
            <a:r>
              <a:rPr lang="it-I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it-IT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127.0.0.1"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bytesRead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result += std::count(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bytesRead,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&gt; 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4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9" y="313516"/>
            <a:ext cx="6859787" cy="685979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Stackless Resumable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4338" y="1905000"/>
            <a:ext cx="6858000" cy="403187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ptrdiff_t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0;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</a:t>
            </a:r>
            <a:r>
              <a:rPr lang="it-I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it-IT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127.0.0.1"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bytesRead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result += std::count(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bytesRead,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&gt; 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09600" y="1066800"/>
            <a:ext cx="3124200" cy="1143000"/>
            <a:chOff x="609600" y="1066800"/>
            <a:chExt cx="3124200" cy="1143000"/>
          </a:xfrm>
        </p:grpSpPr>
        <p:sp>
          <p:nvSpPr>
            <p:cNvPr id="9" name="Rectangle 8"/>
            <p:cNvSpPr/>
            <p:nvPr/>
          </p:nvSpPr>
          <p:spPr>
            <a:xfrm>
              <a:off x="609600" y="1066800"/>
              <a:ext cx="1600200" cy="692936"/>
            </a:xfrm>
            <a:prstGeom prst="rect">
              <a:avLst/>
            </a:prstGeom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Coroutine Return Object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219200" y="2209800"/>
              <a:ext cx="2514600" cy="0"/>
            </a:xfrm>
            <a:prstGeom prst="line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rot="16200000" flipH="1">
              <a:off x="800980" y="1791579"/>
              <a:ext cx="455441" cy="381000"/>
            </a:xfrm>
            <a:prstGeom prst="bentConnector3">
              <a:avLst>
                <a:gd name="adj1" fmla="val 100783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Elbow Connector 18"/>
          <p:cNvCxnSpPr>
            <a:stCxn id="9" idx="3"/>
            <a:endCxn id="8" idx="1"/>
          </p:cNvCxnSpPr>
          <p:nvPr/>
        </p:nvCxnSpPr>
        <p:spPr>
          <a:xfrm>
            <a:off x="2209800" y="1413268"/>
            <a:ext cx="4343400" cy="265610"/>
          </a:xfrm>
          <a:prstGeom prst="bentConnector3">
            <a:avLst/>
          </a:prstGeom>
          <a:ln w="28575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09600" y="5410200"/>
            <a:ext cx="2667000" cy="1199510"/>
            <a:chOff x="609600" y="5410200"/>
            <a:chExt cx="2667000" cy="1199510"/>
          </a:xfrm>
        </p:grpSpPr>
        <p:sp>
          <p:nvSpPr>
            <p:cNvPr id="24" name="Rectangle 23"/>
            <p:cNvSpPr/>
            <p:nvPr/>
          </p:nvSpPr>
          <p:spPr>
            <a:xfrm>
              <a:off x="609600" y="5916774"/>
              <a:ext cx="1828800" cy="692936"/>
            </a:xfrm>
            <a:prstGeom prst="rect">
              <a:avLst/>
            </a:prstGeom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Coroutine Eventual Result</a:t>
              </a:r>
              <a:endParaRPr lang="en-US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676400" y="5410200"/>
              <a:ext cx="1600200" cy="0"/>
            </a:xfrm>
            <a:prstGeom prst="line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24" idx="0"/>
            </p:cNvCxnSpPr>
            <p:nvPr/>
          </p:nvCxnSpPr>
          <p:spPr>
            <a:xfrm rot="5400000" flipH="1" flipV="1">
              <a:off x="1346913" y="5587287"/>
              <a:ext cx="506574" cy="152400"/>
            </a:xfrm>
            <a:prstGeom prst="bentConnector3">
              <a:avLst>
                <a:gd name="adj1" fmla="val 98843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701526" y="3406590"/>
            <a:ext cx="4147074" cy="766954"/>
            <a:chOff x="3701526" y="3406590"/>
            <a:chExt cx="4147074" cy="766954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3701526" y="3406590"/>
              <a:ext cx="3581400" cy="17326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686300" y="4147968"/>
              <a:ext cx="3162300" cy="25576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94010" y="3418242"/>
            <a:ext cx="4287852" cy="848958"/>
            <a:chOff x="294010" y="3418242"/>
            <a:chExt cx="4287852" cy="848958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3048000" y="3418242"/>
              <a:ext cx="5334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048462" y="4147968"/>
              <a:ext cx="5334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294010" y="3733800"/>
              <a:ext cx="13716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Suspend Points</a:t>
              </a:r>
              <a:endParaRPr lang="en-US" sz="1600" dirty="0"/>
            </a:p>
          </p:txBody>
        </p:sp>
        <p:cxnSp>
          <p:nvCxnSpPr>
            <p:cNvPr id="43" name="Straight Arrow Connector 42"/>
            <p:cNvCxnSpPr>
              <a:stCxn id="41" idx="6"/>
            </p:cNvCxnSpPr>
            <p:nvPr/>
          </p:nvCxnSpPr>
          <p:spPr>
            <a:xfrm flipV="1">
              <a:off x="1665610" y="3453349"/>
              <a:ext cx="1305254" cy="5471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1" idx="5"/>
            </p:cNvCxnSpPr>
            <p:nvPr/>
          </p:nvCxnSpPr>
          <p:spPr>
            <a:xfrm flipV="1">
              <a:off x="1464744" y="4173544"/>
              <a:ext cx="2556360" cy="155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079319" y="3469377"/>
            <a:ext cx="3571572" cy="2095774"/>
            <a:chOff x="5079319" y="3469377"/>
            <a:chExt cx="3571572" cy="2095774"/>
          </a:xfrm>
        </p:grpSpPr>
        <p:sp>
          <p:nvSpPr>
            <p:cNvPr id="55" name="Oval 54"/>
            <p:cNvSpPr/>
            <p:nvPr/>
          </p:nvSpPr>
          <p:spPr>
            <a:xfrm>
              <a:off x="5079319" y="5031751"/>
              <a:ext cx="3571572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Satisfies Awaitable Requirements</a:t>
              </a:r>
              <a:endParaRPr lang="en-US" sz="16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 flipV="1">
              <a:off x="5107222" y="3469377"/>
              <a:ext cx="1296734" cy="15623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7181581" y="4244789"/>
              <a:ext cx="438419" cy="7869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3276600" y="999495"/>
            <a:ext cx="5486400" cy="2124705"/>
            <a:chOff x="3276600" y="999495"/>
            <a:chExt cx="5486400" cy="2124705"/>
          </a:xfrm>
        </p:grpSpPr>
        <p:grpSp>
          <p:nvGrpSpPr>
            <p:cNvPr id="79" name="Group 78"/>
            <p:cNvGrpSpPr/>
            <p:nvPr/>
          </p:nvGrpSpPr>
          <p:grpSpPr>
            <a:xfrm>
              <a:off x="6477000" y="1144759"/>
              <a:ext cx="2286000" cy="1979441"/>
              <a:chOff x="6477000" y="1144759"/>
              <a:chExt cx="2286000" cy="1979441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477000" y="1150136"/>
                <a:ext cx="2286000" cy="197406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553200" y="1524000"/>
                <a:ext cx="2133600" cy="309755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Coroutine Promise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521862" y="1144759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Coroutine Frame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553200" y="1905000"/>
                <a:ext cx="2133600" cy="309755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Platform Context*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553200" y="2286000"/>
                <a:ext cx="2133600" cy="309755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Formals (Copy)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553200" y="2667000"/>
                <a:ext cx="2133600" cy="309755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Locals / Temporaries</a:t>
                </a:r>
                <a:endParaRPr lang="en-US" dirty="0"/>
              </a:p>
            </p:txBody>
          </p:sp>
        </p:grpSp>
        <p:cxnSp>
          <p:nvCxnSpPr>
            <p:cNvPr id="80" name="Straight Connector 79"/>
            <p:cNvCxnSpPr/>
            <p:nvPr/>
          </p:nvCxnSpPr>
          <p:spPr>
            <a:xfrm>
              <a:off x="3276600" y="999495"/>
              <a:ext cx="144780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724400" y="115937"/>
            <a:ext cx="4242967" cy="1430136"/>
            <a:chOff x="4724400" y="115937"/>
            <a:chExt cx="4242967" cy="1430136"/>
          </a:xfrm>
        </p:grpSpPr>
        <p:sp>
          <p:nvSpPr>
            <p:cNvPr id="72" name="Oval 71"/>
            <p:cNvSpPr/>
            <p:nvPr/>
          </p:nvSpPr>
          <p:spPr>
            <a:xfrm>
              <a:off x="4724400" y="115937"/>
              <a:ext cx="4242967" cy="533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Satisfies </a:t>
              </a:r>
            </a:p>
            <a:p>
              <a:pPr algn="ctr"/>
              <a:r>
                <a:rPr lang="en-US" sz="1600" dirty="0" smtClean="0"/>
                <a:t>Coroutine Promise Requirements</a:t>
              </a:r>
              <a:endParaRPr lang="en-US" sz="1600" dirty="0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8102465" y="649337"/>
              <a:ext cx="400597" cy="89673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>
            <a:endCxn id="8" idx="1"/>
          </p:cNvCxnSpPr>
          <p:nvPr/>
        </p:nvCxnSpPr>
        <p:spPr>
          <a:xfrm flipV="1">
            <a:off x="3352800" y="1678878"/>
            <a:ext cx="3200400" cy="3655122"/>
          </a:xfrm>
          <a:prstGeom prst="straightConnector1">
            <a:avLst/>
          </a:prstGeom>
          <a:ln w="190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1445947" y="2286000"/>
            <a:ext cx="240374" cy="3396313"/>
            <a:chOff x="1445947" y="2286000"/>
            <a:chExt cx="240374" cy="3396313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1445947" y="2286000"/>
              <a:ext cx="1853" cy="15240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684468" y="5529913"/>
              <a:ext cx="1853" cy="15240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1564921" y="2400182"/>
            <a:ext cx="6388151" cy="4260742"/>
            <a:chOff x="1564921" y="2400182"/>
            <a:chExt cx="6388151" cy="4260742"/>
          </a:xfrm>
        </p:grpSpPr>
        <p:sp>
          <p:nvSpPr>
            <p:cNvPr id="96" name="Oval 95"/>
            <p:cNvSpPr/>
            <p:nvPr/>
          </p:nvSpPr>
          <p:spPr>
            <a:xfrm>
              <a:off x="4381500" y="6024401"/>
              <a:ext cx="3571572" cy="63652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await &lt;initial-suspend&gt;</a:t>
              </a:r>
            </a:p>
            <a:p>
              <a:pPr algn="ctr"/>
              <a:r>
                <a:rPr lang="en-US" sz="1600" dirty="0"/>
                <a:t>await </a:t>
              </a:r>
              <a:r>
                <a:rPr lang="en-US" sz="1600" dirty="0" smtClean="0"/>
                <a:t>&lt;final-suspend</a:t>
              </a:r>
              <a:r>
                <a:rPr lang="en-US" sz="1600" dirty="0"/>
                <a:t>&gt;</a:t>
              </a:r>
            </a:p>
          </p:txBody>
        </p:sp>
        <p:cxnSp>
          <p:nvCxnSpPr>
            <p:cNvPr id="97" name="Straight Arrow Connector 96"/>
            <p:cNvCxnSpPr>
              <a:stCxn id="96" idx="1"/>
            </p:cNvCxnSpPr>
            <p:nvPr/>
          </p:nvCxnSpPr>
          <p:spPr>
            <a:xfrm flipH="1" flipV="1">
              <a:off x="1782221" y="5616392"/>
              <a:ext cx="3122324" cy="5012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6" idx="1"/>
            </p:cNvCxnSpPr>
            <p:nvPr/>
          </p:nvCxnSpPr>
          <p:spPr>
            <a:xfrm flipH="1" flipV="1">
              <a:off x="1564921" y="2400182"/>
              <a:ext cx="3339624" cy="371743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Footer Placeholder 10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CppCon 2014 • Stackless Resumable Functions</a:t>
            </a:r>
            <a:endParaRPr lang="en-US"/>
          </a:p>
        </p:txBody>
      </p:sp>
      <p:sp>
        <p:nvSpPr>
          <p:cNvPr id="110" name="Slide Number Placeholder 10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4448</Words>
  <Application>Microsoft Office PowerPoint</Application>
  <PresentationFormat>On-screen Show (4:3)</PresentationFormat>
  <Paragraphs>1121</Paragraphs>
  <Slides>65</Slides>
  <Notes>11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Consolas</vt:lpstr>
      <vt:lpstr>Corbel</vt:lpstr>
      <vt:lpstr>LMMono10-Italic</vt:lpstr>
      <vt:lpstr>LMMono9-Regular</vt:lpstr>
      <vt:lpstr>SFTT0900</vt:lpstr>
      <vt:lpstr>Times New Roman</vt:lpstr>
      <vt:lpstr>Digital Blue Tunnel 16x9</vt:lpstr>
      <vt:lpstr>Await 2.0 Stackless Resumable Functions</vt:lpstr>
      <vt:lpstr>What this talk is about</vt:lpstr>
      <vt:lpstr>Coroutines</vt:lpstr>
      <vt:lpstr>Coroutine classification</vt:lpstr>
      <vt:lpstr>        Stackful                   vs.                 Stackless</vt:lpstr>
      <vt:lpstr>Design Goals</vt:lpstr>
      <vt:lpstr>PowerPoint Presentation</vt:lpstr>
      <vt:lpstr>Anatomy of a                    Resumable Function</vt:lpstr>
      <vt:lpstr>Anatomy of a Stackless Resumable Function</vt:lpstr>
      <vt:lpstr>2 x 2 x 2</vt:lpstr>
      <vt:lpstr>Examples</vt:lpstr>
      <vt:lpstr>Generator coroutines</vt:lpstr>
      <vt:lpstr>Recursive Generators</vt:lpstr>
      <vt:lpstr>Parent-stealing scheduling</vt:lpstr>
      <vt:lpstr>Goroutines? </vt:lpstr>
      <vt:lpstr>Goroutines? Sure. 100,000,000 of them</vt:lpstr>
      <vt:lpstr>Reminder: Just Core Language Evolution</vt:lpstr>
      <vt:lpstr>Awaitable</vt:lpstr>
      <vt:lpstr>Reminder: Range-Based For</vt:lpstr>
      <vt:lpstr>await &lt;expr&gt;</vt:lpstr>
      <vt:lpstr>await &lt;expr&gt;</vt:lpstr>
      <vt:lpstr>Trivial Awaitable #1</vt:lpstr>
      <vt:lpstr>Trivial Awaitable #1</vt:lpstr>
      <vt:lpstr>Trivial Awaitable #2</vt:lpstr>
      <vt:lpstr>Simple Awaitable #1</vt:lpstr>
      <vt:lpstr>Simple Awaiter #2: Making Boost.Future awaitable</vt:lpstr>
      <vt:lpstr>Awaitable Interacting with C APIs</vt:lpstr>
      <vt:lpstr>2 x 2 x 2</vt:lpstr>
      <vt:lpstr>resumable_handle</vt:lpstr>
      <vt:lpstr>Simple Awaitable #2: Raw OS APIs</vt:lpstr>
      <vt:lpstr>2 x 2 x 2</vt:lpstr>
      <vt:lpstr>resumable_traits</vt:lpstr>
      <vt:lpstr>Defining Coroutine Promise for boost::future</vt:lpstr>
      <vt:lpstr>Awaitable and Exceptions</vt:lpstr>
      <vt:lpstr>Exceptionless Error Propagation (Await Part)</vt:lpstr>
      <vt:lpstr>Exceptionless Error Propagation (Await Part)</vt:lpstr>
      <vt:lpstr>Exceptionless Error Propagation (Promise Part)</vt:lpstr>
      <vt:lpstr>Exceptionless Error Propagation (Promise Part)</vt:lpstr>
      <vt:lpstr>Simple Happy path and reasonable error propagation</vt:lpstr>
      <vt:lpstr>await &lt;expr&gt;</vt:lpstr>
      <vt:lpstr>Done!</vt:lpstr>
      <vt:lpstr>What this talk was about</vt:lpstr>
      <vt:lpstr>To learn more:</vt:lpstr>
      <vt:lpstr>Backup</vt:lpstr>
      <vt:lpstr>Introduction</vt:lpstr>
      <vt:lpstr>How does it work?</vt:lpstr>
      <vt:lpstr>Generator coroutines</vt:lpstr>
      <vt:lpstr>Execution</vt:lpstr>
      <vt:lpstr>Resume</vt:lpstr>
      <vt:lpstr>Coroutine Promise Requirement</vt:lpstr>
      <vt:lpstr>Coroutine Promise Requirement</vt:lpstr>
      <vt:lpstr>Coroutine Promise Requirements</vt:lpstr>
      <vt:lpstr>Simple Awaitable #2: Raw OS APIs</vt:lpstr>
      <vt:lpstr>Trivial Awaitable #2</vt:lpstr>
      <vt:lpstr>await &lt;expr&gt;</vt:lpstr>
      <vt:lpstr>Yield implementation</vt:lpstr>
      <vt:lpstr>awaitable_overlapped_base</vt:lpstr>
      <vt:lpstr>Dial awaitable</vt:lpstr>
      <vt:lpstr>Connection::Read</vt:lpstr>
      <vt:lpstr>asynchronous iterator helper: await for</vt:lpstr>
      <vt:lpstr>Recursive Tree Walk (Stackful)</vt:lpstr>
      <vt:lpstr>Recursive Tree Walk (Stackless)</vt:lpstr>
      <vt:lpstr>2 x 2 x 2 x 2</vt:lpstr>
      <vt:lpstr>Open:</vt:lpstr>
      <vt:lpstr>Efficient and Scalable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2014-09-09T20:27:20Z</dcterms:created>
  <dcterms:modified xsi:type="dcterms:W3CDTF">2014-09-15T04:10:22Z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