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0"/>
  </p:notesMasterIdLst>
  <p:handoutMasterIdLst>
    <p:handoutMasterId r:id="rId71"/>
  </p:handoutMasterIdLst>
  <p:sldIdLst>
    <p:sldId id="265" r:id="rId3"/>
    <p:sldId id="310" r:id="rId4"/>
    <p:sldId id="324" r:id="rId5"/>
    <p:sldId id="325" r:id="rId6"/>
    <p:sldId id="328" r:id="rId7"/>
    <p:sldId id="322" r:id="rId8"/>
    <p:sldId id="334" r:id="rId9"/>
    <p:sldId id="343" r:id="rId10"/>
    <p:sldId id="333" r:id="rId11"/>
    <p:sldId id="365" r:id="rId12"/>
    <p:sldId id="335" r:id="rId13"/>
    <p:sldId id="366" r:id="rId14"/>
    <p:sldId id="338" r:id="rId15"/>
    <p:sldId id="340" r:id="rId16"/>
    <p:sldId id="394" r:id="rId17"/>
    <p:sldId id="339" r:id="rId18"/>
    <p:sldId id="393" r:id="rId19"/>
    <p:sldId id="341" r:id="rId20"/>
    <p:sldId id="342" r:id="rId21"/>
    <p:sldId id="369" r:id="rId22"/>
    <p:sldId id="346" r:id="rId23"/>
    <p:sldId id="386" r:id="rId24"/>
    <p:sldId id="345" r:id="rId25"/>
    <p:sldId id="347" r:id="rId26"/>
    <p:sldId id="348" r:id="rId27"/>
    <p:sldId id="349" r:id="rId28"/>
    <p:sldId id="363" r:id="rId29"/>
    <p:sldId id="367" r:id="rId30"/>
    <p:sldId id="320" r:id="rId31"/>
    <p:sldId id="357" r:id="rId32"/>
    <p:sldId id="373" r:id="rId33"/>
    <p:sldId id="356" r:id="rId34"/>
    <p:sldId id="372" r:id="rId35"/>
    <p:sldId id="384" r:id="rId36"/>
    <p:sldId id="361" r:id="rId37"/>
    <p:sldId id="321" r:id="rId38"/>
    <p:sldId id="359" r:id="rId39"/>
    <p:sldId id="377" r:id="rId40"/>
    <p:sldId id="378" r:id="rId41"/>
    <p:sldId id="375" r:id="rId42"/>
    <p:sldId id="376" r:id="rId43"/>
    <p:sldId id="385" r:id="rId44"/>
    <p:sldId id="379" r:id="rId45"/>
    <p:sldId id="382" r:id="rId46"/>
    <p:sldId id="381" r:id="rId47"/>
    <p:sldId id="370" r:id="rId48"/>
    <p:sldId id="371" r:id="rId49"/>
    <p:sldId id="336" r:id="rId50"/>
    <p:sldId id="344" r:id="rId51"/>
    <p:sldId id="330" r:id="rId52"/>
    <p:sldId id="331" r:id="rId53"/>
    <p:sldId id="332" r:id="rId54"/>
    <p:sldId id="368" r:id="rId55"/>
    <p:sldId id="362" r:id="rId56"/>
    <p:sldId id="354" r:id="rId57"/>
    <p:sldId id="350" r:id="rId58"/>
    <p:sldId id="383" r:id="rId59"/>
    <p:sldId id="364" r:id="rId60"/>
    <p:sldId id="387" r:id="rId61"/>
    <p:sldId id="388" r:id="rId62"/>
    <p:sldId id="389" r:id="rId63"/>
    <p:sldId id="390" r:id="rId64"/>
    <p:sldId id="391" r:id="rId65"/>
    <p:sldId id="392" r:id="rId66"/>
    <p:sldId id="355" r:id="rId67"/>
    <p:sldId id="337" r:id="rId68"/>
    <p:sldId id="327" r:id="rId69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29" autoAdjust="0"/>
  </p:normalViewPr>
  <p:slideViewPr>
    <p:cSldViewPr showGuides="1">
      <p:cViewPr varScale="1">
        <p:scale>
          <a:sx n="58" d="100"/>
          <a:sy n="58" d="100"/>
        </p:scale>
        <p:origin x="0" y="45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111-245B-45F8-B1E0-E489D857D2CC}" type="datetime1">
              <a:rPr lang="en-US" smtClean="0"/>
              <a:t>10/24/2014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8B57-5FDF-4B72-AF5F-5CF780A892F1}" type="datetime1">
              <a:rPr lang="en-US" smtClean="0"/>
              <a:t>10/24/2014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D33-E3D3-4C06-88F8-58D248F23577}" type="datetime1">
              <a:rPr lang="en-US" smtClean="0"/>
              <a:t>10/24/2014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283D-9C3C-4474-83D9-62942E905848}" type="datetime1">
              <a:rPr lang="en-US" smtClean="0"/>
              <a:t>10/24/2014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EF0-1CF2-49BE-995B-AAD86F0EE3AE}" type="datetime1">
              <a:rPr lang="en-US" smtClean="0"/>
              <a:t>10/24/2014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5ACD-39C1-4EBE-BC3B-C959B9AEDCE2}" type="datetime1">
              <a:rPr lang="en-US" smtClean="0"/>
              <a:t>10/24/2014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B788-5277-491A-A141-8F6363D6F3E5}" type="datetime1">
              <a:rPr lang="en-US" smtClean="0"/>
              <a:t>10/24/2014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F8BB-6D33-40D2-81E6-2D698851E16E}" type="datetime1">
              <a:rPr lang="en-US" smtClean="0"/>
              <a:t>10/24/2014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B639-9C97-487B-87E2-6631DA1B982C}" type="datetime1">
              <a:rPr lang="en-US" smtClean="0"/>
              <a:t>10/24/2014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C7E-1DF8-432C-89B3-373CD6EF48D4}" type="datetime1">
              <a:rPr lang="en-US" smtClean="0"/>
              <a:t>10/24/2014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4F1E-A163-4759-BFA8-C7CC07357953}" type="datetime1">
              <a:rPr lang="en-US" smtClean="0"/>
              <a:t>10/24/2014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Nishanov/await/blob/master/D4134%20Resumable%20Functions%20v2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-std.org/jtc1/sc22/wg21/docs/papers/2014/n398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Await 2.0</a:t>
            </a:r>
            <a:br>
              <a:rPr lang="en-US" dirty="0" smtClean="0"/>
            </a:br>
            <a:r>
              <a:rPr lang="en-US" dirty="0" smtClean="0"/>
              <a:t>Stackless Resumable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Most scalable, most efficient, most open coroutines oF any programming language in existEnce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24840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CppCon</a:t>
            </a:r>
            <a:r>
              <a:rPr lang="en-US" sz="1600" dirty="0"/>
              <a:t> 2014 • Gor </a:t>
            </a:r>
            <a:r>
              <a:rPr lang="en-US" sz="1600" dirty="0" smtClean="0"/>
              <a:t>Nishanov (gorn@microsoft.com) • Microsoft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Compiler vs Coroutine Promise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429000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429001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20582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97648" y="396711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835800" y="3967118"/>
            <a:ext cx="4470000" cy="300082"/>
            <a:chOff x="3836993" y="3714828"/>
            <a:chExt cx="4470000" cy="300082"/>
          </a:xfrm>
        </p:grpSpPr>
        <p:sp>
          <p:nvSpPr>
            <p:cNvPr id="46" name="Rectangle 4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read_value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Down Arrow 4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</p:spTree>
    <p:extLst>
      <p:ext uri="{BB962C8B-B14F-4D97-AF65-F5344CB8AC3E}">
        <p14:creationId xmlns:p14="http://schemas.microsoft.com/office/powerpoint/2010/main" val="17674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  <p:bldP spid="18" grpId="0"/>
      <p:bldP spid="24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5908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88" y="837052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904" y="4513116"/>
            <a:ext cx="2762175" cy="17543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 &gt; 10)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break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' ';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292" y="1639664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3124200"/>
            <a:ext cx="4572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 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10)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' ';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1964087" y="4589115"/>
            <a:ext cx="3539430" cy="609599"/>
          </a:xfrm>
          <a:prstGeom prst="triangle">
            <a:avLst>
              <a:gd name="adj" fmla="val 4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19220" y="170310"/>
            <a:ext cx="1605580" cy="1469354"/>
            <a:chOff x="6319220" y="170310"/>
            <a:chExt cx="1605580" cy="1469354"/>
          </a:xfrm>
        </p:grpSpPr>
        <p:sp>
          <p:nvSpPr>
            <p:cNvPr id="9" name="Rectangle 8"/>
            <p:cNvSpPr/>
            <p:nvPr/>
          </p:nvSpPr>
          <p:spPr>
            <a:xfrm>
              <a:off x="6319220" y="170310"/>
              <a:ext cx="1605580" cy="146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8793" y="513210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current_value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83525" y="876300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Active / Cancelling / Closed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241138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Coroutine Promise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43400" y="904987"/>
            <a:ext cx="1975820" cy="1228613"/>
            <a:chOff x="4343400" y="904987"/>
            <a:chExt cx="1975820" cy="1228613"/>
          </a:xfrm>
        </p:grpSpPr>
        <p:sp>
          <p:nvSpPr>
            <p:cNvPr id="13" name="Rectangle 12"/>
            <p:cNvSpPr/>
            <p:nvPr/>
          </p:nvSpPr>
          <p:spPr>
            <a:xfrm>
              <a:off x="4343400" y="1828800"/>
              <a:ext cx="1676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5176221" y="904987"/>
              <a:ext cx="1142999" cy="94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11991" y="1658706"/>
            <a:ext cx="2738718" cy="1047758"/>
            <a:chOff x="5414682" y="1695442"/>
            <a:chExt cx="2738718" cy="1047758"/>
          </a:xfrm>
        </p:grpSpPr>
        <p:sp>
          <p:nvSpPr>
            <p:cNvPr id="14" name="Rectangle 13"/>
            <p:cNvSpPr/>
            <p:nvPr/>
          </p:nvSpPr>
          <p:spPr>
            <a:xfrm>
              <a:off x="5414682" y="2438400"/>
              <a:ext cx="2738718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generator&lt;int&gt;::iterator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>
            <a:xfrm flipV="1">
              <a:off x="6784041" y="1695442"/>
              <a:ext cx="381000" cy="742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478793" y="1256168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exception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Generators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dirty="0" smtClean="0"/>
              <a:t>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92451"/>
            <a:ext cx="6172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recursive_generator&lt;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b - 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== 1)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a + n / 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range(a, mid);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range(mid,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5105400" cy="156966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range(0,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copy(begin(r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end(r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&gt;(cout,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1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3155" y="513961"/>
            <a:ext cx="8527292" cy="4375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Recursive Generators (Same Fringe Problem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A0BB-5877-4D63-9CBE-3BA602763BCB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7245-EEF2-4B5E-B3DF-871C71C003F4}" type="datetime1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Comparing coroutine proposals one example at a time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779357" y="1932255"/>
            <a:ext cx="2476577" cy="1274049"/>
            <a:chOff x="2220609" y="1426955"/>
            <a:chExt cx="3302102" cy="1698732"/>
          </a:xfrm>
        </p:grpSpPr>
        <p:sp>
          <p:nvSpPr>
            <p:cNvPr id="23" name="Oval 22"/>
            <p:cNvSpPr/>
            <p:nvPr/>
          </p:nvSpPr>
          <p:spPr>
            <a:xfrm>
              <a:off x="3116997" y="2100339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787539" y="1426955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</a:t>
              </a:r>
              <a:endParaRPr lang="en-US" sz="135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801397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</a:t>
              </a:r>
              <a:endParaRPr lang="en-US" sz="135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503239" y="2094797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b</a:t>
              </a:r>
              <a:endParaRPr lang="en-US" sz="135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220609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cxnSp>
          <p:nvCxnSpPr>
            <p:cNvPr id="39" name="Straight Connector 38"/>
            <p:cNvCxnSpPr>
              <a:stCxn id="24" idx="3"/>
              <a:endCxn id="26" idx="0"/>
            </p:cNvCxnSpPr>
            <p:nvPr/>
          </p:nvCxnSpPr>
          <p:spPr>
            <a:xfrm flipH="1">
              <a:off x="2694432" y="1758071"/>
              <a:ext cx="149106" cy="3367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5"/>
              <a:endCxn id="23" idx="0"/>
            </p:cNvCxnSpPr>
            <p:nvPr/>
          </p:nvCxnSpPr>
          <p:spPr>
            <a:xfrm>
              <a:off x="3113925" y="1758071"/>
              <a:ext cx="194265" cy="342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5"/>
              <a:endCxn id="25" idx="0"/>
            </p:cNvCxnSpPr>
            <p:nvPr/>
          </p:nvCxnSpPr>
          <p:spPr>
            <a:xfrm>
              <a:off x="2829625" y="2425913"/>
              <a:ext cx="162965" cy="311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3"/>
              <a:endCxn id="27" idx="0"/>
            </p:cNvCxnSpPr>
            <p:nvPr/>
          </p:nvCxnSpPr>
          <p:spPr>
            <a:xfrm flipH="1">
              <a:off x="2411802" y="2425913"/>
              <a:ext cx="147436" cy="311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35240" y="2100339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</a:t>
              </a:r>
              <a:endParaRPr lang="en-US" sz="135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505782" y="1426955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b</a:t>
              </a:r>
              <a:endParaRPr lang="en-US" sz="135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140326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e</a:t>
              </a:r>
              <a:endParaRPr lang="en-US" sz="135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221482" y="2094797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559538" y="2737760"/>
              <a:ext cx="382385" cy="387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</a:t>
              </a:r>
              <a:endParaRPr lang="en-US" sz="1350" dirty="0"/>
            </a:p>
          </p:txBody>
        </p:sp>
        <p:cxnSp>
          <p:nvCxnSpPr>
            <p:cNvPr id="63" name="Straight Connector 62"/>
            <p:cNvCxnSpPr>
              <a:stCxn id="59" idx="3"/>
              <a:endCxn id="61" idx="0"/>
            </p:cNvCxnSpPr>
            <p:nvPr/>
          </p:nvCxnSpPr>
          <p:spPr>
            <a:xfrm flipH="1">
              <a:off x="4412675" y="1758071"/>
              <a:ext cx="149106" cy="3367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5"/>
              <a:endCxn id="58" idx="0"/>
            </p:cNvCxnSpPr>
            <p:nvPr/>
          </p:nvCxnSpPr>
          <p:spPr>
            <a:xfrm>
              <a:off x="4832168" y="1758071"/>
              <a:ext cx="194265" cy="342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5"/>
              <a:endCxn id="60" idx="0"/>
            </p:cNvCxnSpPr>
            <p:nvPr/>
          </p:nvCxnSpPr>
          <p:spPr>
            <a:xfrm>
              <a:off x="5161626" y="2431455"/>
              <a:ext cx="169893" cy="306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8" idx="3"/>
              <a:endCxn id="62" idx="0"/>
            </p:cNvCxnSpPr>
            <p:nvPr/>
          </p:nvCxnSpPr>
          <p:spPr>
            <a:xfrm flipH="1">
              <a:off x="4750731" y="2431455"/>
              <a:ext cx="140508" cy="306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612276" y="1564619"/>
            <a:ext cx="1205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node* tree1();</a:t>
            </a:r>
            <a:endParaRPr lang="en-US" sz="1350" dirty="0"/>
          </a:p>
        </p:txBody>
      </p:sp>
      <p:sp>
        <p:nvSpPr>
          <p:cNvPr id="71" name="TextBox 70"/>
          <p:cNvSpPr txBox="1"/>
          <p:nvPr/>
        </p:nvSpPr>
        <p:spPr>
          <a:xfrm>
            <a:off x="4033959" y="1560485"/>
            <a:ext cx="1205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node* tree2();</a:t>
            </a:r>
            <a:endParaRPr lang="en-US" sz="1350" dirty="0"/>
          </a:p>
        </p:txBody>
      </p:sp>
      <p:sp>
        <p:nvSpPr>
          <p:cNvPr id="72" name="Rectangle 71"/>
          <p:cNvSpPr/>
          <p:nvPr/>
        </p:nvSpPr>
        <p:spPr>
          <a:xfrm>
            <a:off x="381000" y="1560485"/>
            <a:ext cx="197669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left;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right;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3155" y="3667895"/>
            <a:ext cx="8527291" cy="175432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same_fringe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(node* tree1, node* tree2)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seq1 = flatten(tree1);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seq2 = flatten(tree2);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equal(begin(seq1), end(seq1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begin(seq2), end(seq2));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73233" y="2456389"/>
            <a:ext cx="2927404" cy="300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flatten(tree1()) =&gt; a b c d e</a:t>
            </a:r>
            <a:endParaRPr lang="en-US" sz="1350" dirty="0"/>
          </a:p>
        </p:txBody>
      </p:sp>
      <p:sp>
        <p:nvSpPr>
          <p:cNvPr id="77" name="Rectangle 76"/>
          <p:cNvSpPr/>
          <p:nvPr/>
        </p:nvSpPr>
        <p:spPr>
          <a:xfrm>
            <a:off x="5673233" y="2734009"/>
            <a:ext cx="2927404" cy="300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flatten(tree2()) =&gt; a b c d e</a:t>
            </a:r>
            <a:endParaRPr lang="en-US" sz="1350" dirty="0"/>
          </a:p>
        </p:txBody>
      </p:sp>
      <p:sp>
        <p:nvSpPr>
          <p:cNvPr id="78" name="Rectangle 77"/>
          <p:cNvSpPr/>
          <p:nvPr/>
        </p:nvSpPr>
        <p:spPr>
          <a:xfrm>
            <a:off x="5673233" y="1487638"/>
            <a:ext cx="310213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flatten(node* root) {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 goes here?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8830" y="1306505"/>
            <a:ext cx="3840288" cy="175432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flatten(node* n)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flatten(n-&gt;left);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yield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n-&gt;value;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yield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flatten(n-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&gt;right);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6" grpId="0" animBg="1"/>
      <p:bldP spid="77" grpId="0" animBg="1"/>
      <p:bldP spid="78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0" y="102896"/>
            <a:ext cx="6859787" cy="628814"/>
          </a:xfrm>
        </p:spPr>
        <p:txBody>
          <a:bodyPr/>
          <a:lstStyle/>
          <a:p>
            <a:r>
              <a:rPr lang="en-US" dirty="0" smtClean="0"/>
              <a:t>Same Fringe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28383"/>
            <a:ext cx="7431434" cy="1870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spawnable&lt;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&lt;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(fib(n - 1) + fib(n - 2));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std::cout &lt;&lt; fib(5).get() &lt;&lt; std::endl;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23" y="3771990"/>
            <a:ext cx="5887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1,4 billion recursive invocations to compute fib(43), uses less than 16k of space</a:t>
            </a:r>
          </a:p>
          <a:p>
            <a:r>
              <a:rPr lang="en-US" sz="1350" dirty="0"/>
              <a:t>Not using parent-stealing, runs out of memory at fib(35)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684788" y="4686627"/>
            <a:ext cx="722863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663704" y="4686628"/>
            <a:ext cx="2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57968"/>
            <a:ext cx="228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657425" y="4686627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99118" y="4686628"/>
            <a:ext cx="5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  <a:p>
            <a:r>
              <a:rPr lang="en-US" dirty="0"/>
              <a:t>1  0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1469" y="4692232"/>
            <a:ext cx="3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12" name="Double Bracket 11"/>
          <p:cNvSpPr/>
          <p:nvPr/>
        </p:nvSpPr>
        <p:spPr>
          <a:xfrm>
            <a:off x="2400569" y="4692232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074954" y="4802074"/>
            <a:ext cx="28582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628814"/>
          </a:xfrm>
        </p:spPr>
        <p:txBody>
          <a:bodyPr/>
          <a:lstStyle/>
          <a:p>
            <a:r>
              <a:rPr lang="en-US" dirty="0" smtClean="0"/>
              <a:t>Parent-stealing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28383"/>
            <a:ext cx="7431434" cy="1870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spawnable&lt;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&lt;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(fib(n - 1) + fib(n - 2));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std::cout &lt;&lt; fib(5).get() &lt;&lt; std::endl;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23" y="3771990"/>
            <a:ext cx="5887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1,4 billion recursive invocations to compute fib(43), uses less than 16k of space</a:t>
            </a:r>
          </a:p>
          <a:p>
            <a:r>
              <a:rPr lang="en-US" sz="1350" dirty="0"/>
              <a:t>Not using parent-stealing, runs out of memory at fib(35)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684788" y="4686627"/>
            <a:ext cx="722863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663704" y="4686628"/>
            <a:ext cx="2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57968"/>
            <a:ext cx="228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657425" y="4686627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99118" y="4686628"/>
            <a:ext cx="5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  <a:p>
            <a:r>
              <a:rPr lang="en-US" dirty="0"/>
              <a:t>1  0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1469" y="4692232"/>
            <a:ext cx="3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12" name="Double Bracket 11"/>
          <p:cNvSpPr/>
          <p:nvPr/>
        </p:nvSpPr>
        <p:spPr>
          <a:xfrm>
            <a:off x="2400569" y="4692232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074954" y="4802074"/>
            <a:ext cx="28582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Sure. 100,000,000 of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605" y="3261479"/>
            <a:ext cx="6019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100 * 1000 * 1000;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vector&lt;channel&lt;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c(N + 1);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++i)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goroutine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::go(pusher(c[i], c[i + 1]));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sync_push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c.back().sync_pull()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3078" y="3505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-g</a:t>
            </a:r>
            <a:r>
              <a:rPr lang="en-US" baseline="-25000" dirty="0" smtClean="0"/>
              <a:t>0</a:t>
            </a:r>
            <a:r>
              <a:rPr lang="en-US" dirty="0" smtClean="0"/>
              <a:t>-c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373078" y="3886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-g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373078" y="45720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-g</a:t>
            </a:r>
            <a:r>
              <a:rPr lang="en-US" baseline="-25000" dirty="0" smtClean="0"/>
              <a:t>n</a:t>
            </a:r>
            <a:r>
              <a:rPr lang="en-US" dirty="0" smtClean="0"/>
              <a:t>-c</a:t>
            </a:r>
            <a:r>
              <a:rPr lang="en-US" baseline="-25000" dirty="0" smtClean="0"/>
              <a:t>n+1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is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Evolution of </a:t>
            </a:r>
            <a:r>
              <a:rPr lang="en-US" sz="2000" dirty="0"/>
              <a:t>N3858 and N3977</a:t>
            </a:r>
            <a:endParaRPr lang="en-US" sz="2000" dirty="0" smtClean="0"/>
          </a:p>
          <a:p>
            <a:r>
              <a:rPr lang="en-US" sz="2000" dirty="0" smtClean="0"/>
              <a:t>Stackless Resumable Functions </a:t>
            </a:r>
            <a:r>
              <a:rPr lang="en-US" sz="2000" dirty="0" smtClean="0"/>
              <a:t>(N4134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</a:t>
            </a:r>
            <a:r>
              <a:rPr lang="en-US" sz="1600" dirty="0" smtClean="0"/>
              <a:t>”</a:t>
            </a:r>
          </a:p>
          <a:p>
            <a:r>
              <a:rPr lang="en-US" sz="1900" dirty="0" err="1" smtClean="0"/>
              <a:t>Bjarne</a:t>
            </a:r>
            <a:r>
              <a:rPr lang="en-US" sz="1900" dirty="0"/>
              <a:t> </a:t>
            </a:r>
            <a:r>
              <a:rPr lang="en-US" sz="1900" dirty="0" err="1" smtClean="0"/>
              <a:t>Stroustroup</a:t>
            </a:r>
            <a:r>
              <a:rPr lang="en-US" sz="1900" dirty="0" smtClean="0"/>
              <a:t> on N4134 on Oct 18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, 2014: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“</a:t>
            </a:r>
            <a:r>
              <a:rPr lang="en-US" sz="2000" dirty="0"/>
              <a:t>“This looks very impressive - especially in the simplicity of the examples. </a:t>
            </a:r>
            <a:r>
              <a:rPr lang="en-US" sz="2000" dirty="0" smtClean="0"/>
              <a:t>… </a:t>
            </a:r>
            <a:r>
              <a:rPr lang="en-US" sz="2000" dirty="0"/>
              <a:t>I am very keen on getting co-routines (back) into C++.”</a:t>
            </a:r>
          </a:p>
          <a:p>
            <a:pPr marL="0" indent="0">
              <a:buNone/>
            </a:pPr>
            <a:endParaRPr lang="en-US" sz="19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CppCon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96400" y="4419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are they?</a:t>
            </a:r>
          </a:p>
          <a:p>
            <a:r>
              <a:rPr lang="en-US" dirty="0"/>
              <a:t>How they work?</a:t>
            </a:r>
          </a:p>
          <a:p>
            <a:r>
              <a:rPr lang="en-US" dirty="0"/>
              <a:t>How to use them?</a:t>
            </a:r>
          </a:p>
          <a:p>
            <a:r>
              <a:rPr lang="en-US" dirty="0"/>
              <a:t>How to customize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7963942" cy="628814"/>
          </a:xfrm>
        </p:spPr>
        <p:txBody>
          <a:bodyPr>
            <a:normAutofit/>
          </a:bodyPr>
          <a:lstStyle/>
          <a:p>
            <a:r>
              <a:rPr lang="en-US" dirty="0" smtClean="0"/>
              <a:t>Reminder: Just Core Language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972154" y="2183044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Awaitable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Reminder: Range-Based 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81463" y="3854878"/>
            <a:ext cx="2904675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await_ready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await_suspend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await_resume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&lt;expr&gt; is a class type and unqualified ids await_ready, await_suspend or await_resume are found in the scope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</a:t>
            </a:r>
          </a:p>
          <a:p>
            <a:pPr algn="ctr"/>
            <a:r>
              <a:rPr lang="en-US" dirty="0" smtClean="0"/>
              <a:t>(see rules for range-based-for lookup)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079831"/>
            <a:ext cx="3207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suspend_always {};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suspend_never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107" y="990600"/>
            <a:ext cx="7011292" cy="1200329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514600"/>
            <a:ext cx="8153400" cy="378565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lock(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try_to_lock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lock.owns_lock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t([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t.detach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Awaiter #2: Making </a:t>
            </a:r>
            <a:r>
              <a:rPr lang="en-US" dirty="0" err="1" smtClean="0"/>
              <a:t>Boost.Future</a:t>
            </a:r>
            <a:r>
              <a:rPr lang="en-US" dirty="0" smtClean="0"/>
              <a:t> 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593" y="762000"/>
            <a:ext cx="6514207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([=](auto&amp;){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885549"/>
            <a:ext cx="6852578" cy="74314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Introduced in 1958 by Melvin Conway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Donald Knuth, 1968: “generalization of subroutine”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52758"/>
              </p:ext>
            </p:extLst>
          </p:nvPr>
        </p:nvGraphicFramePr>
        <p:xfrm>
          <a:off x="1142107" y="3276600"/>
          <a:ext cx="6916952" cy="14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28"/>
                <a:gridCol w="2686750"/>
                <a:gridCol w="2972574"/>
              </a:tblGrid>
              <a:tr h="278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 frame,</a:t>
                      </a:r>
                      <a:r>
                        <a:rPr lang="en-US" sz="1400" baseline="0" dirty="0" smtClean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r>
                        <a:rPr lang="en-US" sz="1400" baseline="0" dirty="0" smtClean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r>
                        <a:rPr lang="en-US" sz="1400" baseline="0" dirty="0" smtClean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frame, return eventual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resume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1190201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years ago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6" y="585087"/>
            <a:ext cx="2904036" cy="16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Interacting with C APIs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resumable_handle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001000" cy="45377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 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promise();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905000"/>
            <a:ext cx="1295400" cy="26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!= &lt; &gt; &lt;= &gt;=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sleep_for(std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::chrono::system_clock::duration d) : duration(d){}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await_ready()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4267200"/>
            <a:ext cx="1905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5486400"/>
            <a:ext cx="1600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resumable_traits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8201" y="4041085"/>
            <a:ext cx="6781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resumable_traits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std::allocator&lt;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R::promise_type;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1866289"/>
            <a:ext cx="33528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0477" y="2938879"/>
            <a:ext cx="556260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std::resumable_traits&lt;generator&lt;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0490"/>
            <a:ext cx="6324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Coroutine Promise for boost::future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 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and Exceptions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std::resumable_handle&lt;Promise&gt;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result.has_exception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rh.promise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result.get_exception_ptr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99570"/>
            <a:ext cx="6859787" cy="637568"/>
          </a:xfrm>
        </p:spPr>
        <p:txBody>
          <a:bodyPr/>
          <a:lstStyle/>
          <a:p>
            <a:r>
              <a:rPr lang="en-US" dirty="0" smtClean="0"/>
              <a:t>Coroutine</a:t>
            </a:r>
            <a:r>
              <a:rPr lang="en-US" baseline="0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28538"/>
            <a:ext cx="6852578" cy="3086905"/>
          </a:xfrm>
        </p:spPr>
        <p:txBody>
          <a:bodyPr>
            <a:normAutofit/>
          </a:bodyPr>
          <a:lstStyle/>
          <a:p>
            <a:r>
              <a:rPr lang="en-US" dirty="0" smtClean="0"/>
              <a:t>Symmetric / Asymmetric</a:t>
            </a:r>
          </a:p>
          <a:p>
            <a:pPr lvl="1"/>
            <a:r>
              <a:rPr lang="en-US" dirty="0"/>
              <a:t>Modula-2 </a:t>
            </a:r>
            <a:r>
              <a:rPr lang="en-US" dirty="0" smtClean="0"/>
              <a:t>/ </a:t>
            </a:r>
            <a:r>
              <a:rPr lang="en-US" dirty="0"/>
              <a:t>Win32 Fibers / Boost::context are symmetric (</a:t>
            </a:r>
            <a:r>
              <a:rPr lang="en-US" dirty="0" err="1"/>
              <a:t>SwitchToFiber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 asymmetric (distinct suspend and resume operations)</a:t>
            </a:r>
          </a:p>
          <a:p>
            <a:r>
              <a:rPr lang="en-US" dirty="0" smtClean="0"/>
              <a:t>First-class / Constrained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coroutine</a:t>
            </a:r>
            <a:r>
              <a:rPr lang="en-US" dirty="0" smtClean="0"/>
              <a:t> be passed as a parameter, returned from a function, stored in a data structure?</a:t>
            </a:r>
          </a:p>
          <a:p>
            <a:r>
              <a:rPr lang="en-US" dirty="0" smtClean="0"/>
              <a:t>Stackful / Stackless</a:t>
            </a:r>
          </a:p>
          <a:p>
            <a:pPr marL="332273" lvl="2" indent="-167923">
              <a:spcBef>
                <a:spcPts val="1350"/>
              </a:spcBef>
            </a:pPr>
            <a:r>
              <a:rPr lang="en-US" dirty="0"/>
              <a:t>How much state coroutine has? Just the locals of the coroutine or entire stack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coroutine be suspended from nested stack frames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0766" y="2514363"/>
            <a:ext cx="1028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0766" y="3600495"/>
            <a:ext cx="9718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0766" y="4515134"/>
            <a:ext cx="7431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4111" y="1199569"/>
            <a:ext cx="21220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Mode Threads / Fibers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1276" y="1476641"/>
            <a:ext cx="1943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229" y="2514363"/>
            <a:ext cx="114329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0766" y="3657660"/>
            <a:ext cx="10289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5405" y="4515134"/>
            <a:ext cx="9146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42396" y="1552686"/>
            <a:ext cx="2458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Stackless Resumable Functions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401276" y="1829757"/>
            <a:ext cx="22294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72200" y="5562600"/>
            <a:ext cx="914400" cy="6096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6106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cancelling;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Happy path and reasonable error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Done!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was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github.com/GorNishanov/await/</a:t>
            </a:r>
            <a:endParaRPr lang="en-US" dirty="0" smtClean="0"/>
          </a:p>
          <a:p>
            <a:pPr lvl="1"/>
            <a:r>
              <a:rPr lang="en-US" sz="1800" dirty="0" smtClean="0"/>
              <a:t>Draft snapshot: D4134 </a:t>
            </a:r>
            <a:r>
              <a:rPr lang="en-US" sz="1800" dirty="0"/>
              <a:t>Resumable Functions </a:t>
            </a:r>
            <a:r>
              <a:rPr lang="en-US" sz="1800" dirty="0" smtClean="0"/>
              <a:t>v2.pdf </a:t>
            </a:r>
          </a:p>
          <a:p>
            <a:r>
              <a:rPr lang="en-US" dirty="0" smtClean="0"/>
              <a:t>In October 2014 look for </a:t>
            </a:r>
          </a:p>
          <a:p>
            <a:pPr lvl="1"/>
            <a:r>
              <a:rPr lang="en-US" sz="1800" dirty="0" smtClean="0"/>
              <a:t>N4134 at http://isocpp.org </a:t>
            </a:r>
          </a:p>
          <a:p>
            <a:pPr lvl="1"/>
            <a:r>
              <a:rPr lang="en-US" sz="1800" dirty="0"/>
              <a:t>http://open-std.org/JTC1/SC22/WG21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33322"/>
            <a:ext cx="8105775" cy="226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81399"/>
            <a:ext cx="1782118" cy="164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76020"/>
            <a:ext cx="1600200" cy="16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138" y="3581399"/>
            <a:ext cx="3729038" cy="26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How does it work?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47" y="303150"/>
            <a:ext cx="7374270" cy="4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Stackful                   vs.                 Stackless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01585" y="2411885"/>
            <a:ext cx="885460" cy="3091127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 meg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of stack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285403" y="1656888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63925" y="1886525"/>
              <a:ext cx="457200" cy="62586"/>
              <a:chOff x="7008812" y="1492234"/>
              <a:chExt cx="457200" cy="625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4114681" y="1656888"/>
            <a:ext cx="1772111" cy="4058707"/>
            <a:chOff x="5484812" y="1066800"/>
            <a:chExt cx="2362200" cy="5410200"/>
          </a:xfrm>
        </p:grpSpPr>
        <p:sp>
          <p:nvSpPr>
            <p:cNvPr id="27" name="Rectangle 26"/>
            <p:cNvSpPr/>
            <p:nvPr/>
          </p:nvSpPr>
          <p:spPr>
            <a:xfrm>
              <a:off x="5484812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8024" y="1119560"/>
              <a:ext cx="1828801" cy="67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2238" y="250353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6429" y="407622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024" y="324496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6429" y="4956519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410" y="5824295"/>
              <a:ext cx="715492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8024" y="176589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803126" y="1813869"/>
              <a:ext cx="460548" cy="87774"/>
              <a:chOff x="7015509" y="1366818"/>
              <a:chExt cx="460548" cy="8777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018856" y="1366818"/>
                <a:ext cx="457201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15509" y="1454592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49343" y="1752600"/>
            <a:ext cx="2030541" cy="1143300"/>
            <a:chOff x="757237" y="2643560"/>
            <a:chExt cx="2706684" cy="1524003"/>
          </a:xfrm>
        </p:grpSpPr>
        <p:grpSp>
          <p:nvGrpSpPr>
            <p:cNvPr id="16" name="Group 15"/>
            <p:cNvGrpSpPr/>
            <p:nvPr/>
          </p:nvGrpSpPr>
          <p:grpSpPr>
            <a:xfrm>
              <a:off x="757237" y="2643560"/>
              <a:ext cx="1752600" cy="1524000"/>
              <a:chOff x="9599612" y="4267199"/>
              <a:chExt cx="1752600" cy="1524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599612" y="4267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Captured Parameters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599612" y="5029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Locals &amp; Temporaries</a:t>
                </a:r>
              </a:p>
            </p:txBody>
          </p:sp>
        </p:grpSp>
        <p:sp>
          <p:nvSpPr>
            <p:cNvPr id="53" name="Isosceles Triangle 52"/>
            <p:cNvSpPr/>
            <p:nvPr/>
          </p:nvSpPr>
          <p:spPr>
            <a:xfrm rot="5400000">
              <a:off x="2238395" y="2942036"/>
              <a:ext cx="1496966" cy="954087"/>
            </a:xfrm>
            <a:prstGeom prst="triangle">
              <a:avLst>
                <a:gd name="adj" fmla="val 50544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32524" y="1800371"/>
            <a:ext cx="1612513" cy="300082"/>
            <a:chOff x="9507554" y="1258059"/>
            <a:chExt cx="2149458" cy="400005"/>
          </a:xfrm>
        </p:grpSpPr>
        <p:sp>
          <p:nvSpPr>
            <p:cNvPr id="55" name="TextBox 54"/>
            <p:cNvSpPr txBox="1"/>
            <p:nvPr/>
          </p:nvSpPr>
          <p:spPr>
            <a:xfrm>
              <a:off x="9507554" y="1258059"/>
              <a:ext cx="1815325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 State: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199812" y="1471749"/>
              <a:ext cx="457200" cy="62586"/>
              <a:chOff x="7008812" y="1492234"/>
              <a:chExt cx="457200" cy="6258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221" y="1878569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72785" y="3846201"/>
            <a:ext cx="2922031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4" y="1203946"/>
            <a:ext cx="2685558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3032" y="1805496"/>
            <a:ext cx="2196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 &amp;&amp; __range = fib(35)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20"/>
            <a:ext cx="2343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&amp;__</a:t>
            </a:r>
            <a:r>
              <a:rPr lang="en-US" sz="1350" dirty="0" smtClean="0"/>
              <a:t>range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91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 smtClean="0"/>
              <a:t>RBX </a:t>
            </a:r>
            <a:r>
              <a:rPr lang="en-US" sz="1350" dirty="0"/>
              <a:t>= b</a:t>
            </a:r>
          </a:p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savedRB</a:t>
            </a:r>
            <a:r>
              <a:rPr lang="en-US" sz="1200" dirty="0" err="1" smtClean="0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RBX </a:t>
              </a:r>
              <a:r>
                <a:rPr lang="en-US" sz="1350" dirty="0"/>
                <a:t>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4400506" y="3028846"/>
            <a:ext cx="1142106" cy="62881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69603" y="2662111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6859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</a:t>
            </a:r>
            <a:r>
              <a:rPr lang="en-US" sz="1350" dirty="0" smtClean="0"/>
              <a:t>RBX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2223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2617" y="1203946"/>
            <a:ext cx="2172266" cy="2110724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Suspend!!!!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43032" y="4286473"/>
            <a:ext cx="140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RAX = </a:t>
            </a:r>
            <a:r>
              <a:rPr lang="en-US" sz="1350" dirty="0" smtClean="0"/>
              <a:t>&amp;__range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1837" y="2392366"/>
            <a:ext cx="84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RDX = 35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27931" y="2519199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&amp;__range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53" name="Right Brace 52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9184 0.263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479E-6 0 L 0.1998 0.05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26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65E-6 4.44444E-6 L 0.29383 0.0555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44444E-6 L 0.21256 0.104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5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1.11111E-6 L 0.21881 0.0958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0" y="479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19" grpId="0"/>
      <p:bldP spid="29" grpId="0" animBg="1"/>
      <p:bldP spid="2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3" y="1203946"/>
            <a:ext cx="3944377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0489" y="1758088"/>
            <a:ext cx="167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for(…;…; </a:t>
            </a:r>
            <a:r>
              <a:rPr lang="en-US" sz="1350" dirty="0" smtClean="0"/>
              <a:t>++__begin)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19"/>
            <a:ext cx="1887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8574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 smtClean="0"/>
              <a:t>RBX </a:t>
            </a:r>
            <a:r>
              <a:rPr lang="en-US" sz="1350" dirty="0"/>
              <a:t>=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savedRBX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RBX </a:t>
              </a:r>
              <a:r>
                <a:rPr lang="en-US" sz="1350" dirty="0"/>
                <a:t>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4400506" y="2285702"/>
            <a:ext cx="1142106" cy="7431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3387" y="2743200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1495" y="417905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</a:t>
            </a:r>
            <a:r>
              <a:rPr lang="en-US" sz="1350" dirty="0" smtClean="0"/>
              <a:t>RBX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7219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cxnSp>
        <p:nvCxnSpPr>
          <p:cNvPr id="44" name="Elbow Connector 43"/>
          <p:cNvCxnSpPr>
            <a:stCxn id="22" idx="3"/>
          </p:cNvCxnSpPr>
          <p:nvPr/>
        </p:nvCxnSpPr>
        <p:spPr>
          <a:xfrm flipV="1">
            <a:off x="4360707" y="3028849"/>
            <a:ext cx="1181905" cy="72168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78734" y="3600495"/>
            <a:ext cx="881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217000" y="1600200"/>
            <a:ext cx="3514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struct</a:t>
            </a:r>
            <a:r>
              <a:rPr lang="en-US" sz="1350" dirty="0"/>
              <a:t> iterator {</a:t>
            </a:r>
          </a:p>
          <a:p>
            <a:r>
              <a:rPr lang="en-US" sz="1350" dirty="0" smtClean="0"/>
              <a:t>   iterator&amp; operator ++() { </a:t>
            </a:r>
          </a:p>
          <a:p>
            <a:r>
              <a:rPr lang="en-US" sz="1350" dirty="0" smtClean="0"/>
              <a:t>                              </a:t>
            </a:r>
            <a:r>
              <a:rPr lang="en-US" sz="1350" dirty="0" err="1" smtClean="0"/>
              <a:t>resume_cb</a:t>
            </a:r>
            <a:r>
              <a:rPr lang="en-US" sz="1350" dirty="0"/>
              <a:t>(); </a:t>
            </a:r>
            <a:r>
              <a:rPr lang="en-US" sz="1350" dirty="0" smtClean="0"/>
              <a:t> return *this; }</a:t>
            </a:r>
          </a:p>
          <a:p>
            <a:r>
              <a:rPr lang="en-US" sz="1350" dirty="0" smtClean="0"/>
              <a:t>   …</a:t>
            </a:r>
            <a:endParaRPr lang="en-US" sz="1350" dirty="0"/>
          </a:p>
          <a:p>
            <a:r>
              <a:rPr lang="en-US" sz="1350" dirty="0"/>
              <a:t> </a:t>
            </a:r>
            <a:r>
              <a:rPr lang="en-US" sz="1350" dirty="0" smtClean="0"/>
              <a:t> resumable_handle&lt;Promise</a:t>
            </a:r>
            <a:r>
              <a:rPr lang="en-US" sz="1350" dirty="0"/>
              <a:t>&gt; </a:t>
            </a:r>
            <a:r>
              <a:rPr lang="en-US" sz="1350" dirty="0" err="1"/>
              <a:t>resume_cb</a:t>
            </a:r>
            <a:r>
              <a:rPr lang="en-US" sz="1350" dirty="0"/>
              <a:t>;</a:t>
            </a:r>
          </a:p>
          <a:p>
            <a:r>
              <a:rPr lang="en-US" sz="1350" dirty="0"/>
              <a:t>  </a:t>
            </a:r>
            <a:r>
              <a:rPr lang="en-US" sz="1350" dirty="0" smtClean="0"/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19" name="Right Brace 18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1.11111E-6 L -0.2188 -0.142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0" y="-7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3.33333E-6 L -0.19692 -0.1398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6" y="-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0.175 -0.1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7" grpId="0"/>
      <p:bldP spid="28" grpId="0"/>
      <p:bldP spid="30" grpId="0" animBg="1"/>
      <p:bldP spid="31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2" grpId="0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413" y="247516"/>
            <a:ext cx="6859787" cy="514484"/>
          </a:xfrm>
        </p:spPr>
        <p:txBody>
          <a:bodyPr/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755822"/>
              </p:ext>
            </p:extLst>
          </p:nvPr>
        </p:nvGraphicFramePr>
        <p:xfrm>
          <a:off x="616744" y="1066800"/>
          <a:ext cx="7385149" cy="500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2"/>
                <a:gridCol w="4489617"/>
              </a:tblGrid>
              <a:tr h="31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Expression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3124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P{}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Constructs</a:t>
                      </a:r>
                      <a:r>
                        <a:rPr lang="en-US" sz="1600" baseline="0" dirty="0" smtClean="0"/>
                        <a:t> promise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p.set_value</a:t>
                      </a:r>
                      <a:r>
                        <a:rPr lang="en-US" sz="1600" dirty="0" smtClean="0"/>
                        <a:t>(&lt;expr&gt;) / </a:t>
                      </a:r>
                      <a:r>
                        <a:rPr lang="en-US" sz="1600" dirty="0" err="1" smtClean="0"/>
                        <a:t>set_value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</a:t>
                      </a:r>
                      <a:r>
                        <a:rPr lang="en-US" sz="1600" baseline="0" dirty="0" smtClean="0"/>
                        <a:t> eventual value / eventual “value” of type void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p.set_exception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exception_ptr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an exception as the eventual result 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p.get_return_object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 value</a:t>
                      </a:r>
                      <a:r>
                        <a:rPr lang="en-US" sz="1600" baseline="0" dirty="0" smtClean="0"/>
                        <a:t> convertible to coroutine return object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p.initial_suspend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an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 expression</a:t>
                      </a:r>
                      <a:r>
                        <a:rPr lang="en-US" sz="1600" baseline="0" dirty="0" smtClean="0"/>
                        <a:t> to be awaited immediately before user specified body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p.final_suspend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an </a:t>
                      </a:r>
                      <a:r>
                        <a:rPr lang="en-US" sz="1600" baseline="0" dirty="0" err="1" smtClean="0"/>
                        <a:t>awaitable</a:t>
                      </a:r>
                      <a:r>
                        <a:rPr lang="en-US" sz="1600" baseline="0" dirty="0" smtClean="0"/>
                        <a:t> expression to be awaited prior to </a:t>
                      </a:r>
                      <a:r>
                        <a:rPr lang="en-US" sz="1600" baseline="0" dirty="0" err="1" smtClean="0"/>
                        <a:t>deallocation</a:t>
                      </a:r>
                      <a:r>
                        <a:rPr lang="en-US" sz="1600" baseline="0" dirty="0" smtClean="0"/>
                        <a:t> of the frame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</a:t>
                      </a:r>
                      <a:r>
                        <a:rPr lang="en-US" sz="1600" baseline="0" dirty="0" err="1" smtClean="0"/>
                        <a:t>cancellation_requested</a:t>
                      </a:r>
                      <a:r>
                        <a:rPr lang="en-US" sz="1600" baseline="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</a:t>
                      </a:r>
                      <a:r>
                        <a:rPr lang="en-US" sz="1600" baseline="0" dirty="0" smtClean="0"/>
                        <a:t> if execution of resumable function needs to be aborted (e.g., generator&lt;T&gt; goes out of scope)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p.yield_value</a:t>
                      </a:r>
                      <a:r>
                        <a:rPr lang="en-US" sz="1600" dirty="0" smtClean="0"/>
                        <a:t>(&lt;expr&gt;)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. yield &lt;expr&gt; is an equivalent</a:t>
                      </a:r>
                      <a:r>
                        <a:rPr lang="en-US" sz="1600" baseline="0" dirty="0" smtClean="0"/>
                        <a:t> of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await _</a:t>
                      </a:r>
                      <a:r>
                        <a:rPr lang="en-US" sz="1600" baseline="0" dirty="0" err="1" smtClean="0"/>
                        <a:t>Promise.yield_value</a:t>
                      </a:r>
                      <a:r>
                        <a:rPr lang="en-US" sz="1600" baseline="0" dirty="0" smtClean="0"/>
                        <a:t>(expr)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184191" y="6902103"/>
            <a:ext cx="697484" cy="1458861"/>
            <a:chOff x="516475" y="1277989"/>
            <a:chExt cx="929737" cy="1944641"/>
          </a:xfrm>
        </p:grpSpPr>
        <p:sp>
          <p:nvSpPr>
            <p:cNvPr id="5" name="Left Brace 4"/>
            <p:cNvSpPr/>
            <p:nvPr/>
          </p:nvSpPr>
          <p:spPr>
            <a:xfrm>
              <a:off x="1065212" y="1676400"/>
              <a:ext cx="381000" cy="1371600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5843" y="2050307"/>
              <a:ext cx="1944641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std</a:t>
              </a:r>
              <a:r>
                <a:rPr lang="en-US" sz="1350" dirty="0"/>
                <a:t>::promise - like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3352800"/>
            <a:ext cx="7392293" cy="1143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392293" cy="762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7392293" cy="8382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duration)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d) : duration(d){}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~awaiter()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duration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 &amp;&amp;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562600" y="381000"/>
            <a:ext cx="2133600" cy="1371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await_suspend returns 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Yield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85702"/>
            <a:ext cx="1200462" cy="40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compiler: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229" y="2278205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747" y="2278206"/>
            <a:ext cx="351564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 </a:t>
            </a:r>
            <a:r>
              <a:rPr lang="en-US" sz="135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&lt;Promise&gt;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(&lt;expr&gt;)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4193469" y="2164665"/>
            <a:ext cx="156831" cy="52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554191" y="3200403"/>
            <a:ext cx="5715298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suspend_now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generator&lt;T&gt;::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promise_type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yield_value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expr) 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&amp;expr;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return{};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4037" y="2785517"/>
            <a:ext cx="120046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library: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CppCon 2014 • Stackless Resumable Functions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err="1" smtClean="0"/>
              <a:t>awaitable_overlapped_base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173" y="1542559"/>
            <a:ext cx="8038875" cy="4039567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OVERLAPPED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PTP_CALLBACK_INSTANCE,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PVOID, PVOID Overlapped,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PTP_IO)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&lt;OVERLAPPED*&gt;(Overlapped);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me-&gt;resume();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712" y="1676400"/>
            <a:ext cx="6852578" cy="45720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Highly scalable (to </a:t>
            </a:r>
            <a:r>
              <a:rPr lang="en-US" sz="2000" dirty="0" smtClean="0"/>
              <a:t>hundred millions </a:t>
            </a:r>
            <a:r>
              <a:rPr lang="en-US" sz="2000" dirty="0"/>
              <a:t>of concurrent coroutines)</a:t>
            </a:r>
          </a:p>
          <a:p>
            <a:pPr lvl="0"/>
            <a:r>
              <a:rPr lang="en-US" sz="2000" dirty="0"/>
              <a:t>Highly efficient (</a:t>
            </a:r>
            <a:r>
              <a:rPr lang="en-US" sz="2000" dirty="0" smtClean="0"/>
              <a:t>resume </a:t>
            </a:r>
            <a:r>
              <a:rPr lang="en-US" sz="2000" dirty="0"/>
              <a:t>and suspend operations comparable in cost to a function call </a:t>
            </a:r>
            <a:r>
              <a:rPr lang="en-US" sz="2000" dirty="0" smtClean="0"/>
              <a:t>overhead)</a:t>
            </a:r>
            <a:endParaRPr lang="en-US" sz="2000" dirty="0"/>
          </a:p>
          <a:p>
            <a:pPr lvl="0"/>
            <a:r>
              <a:rPr lang="en-US" sz="2000" dirty="0"/>
              <a:t>Seamless interaction with existing facilities </a:t>
            </a:r>
            <a:r>
              <a:rPr lang="en-US" sz="2000" b="1" u="sng" dirty="0"/>
              <a:t>with no </a:t>
            </a:r>
            <a:r>
              <a:rPr lang="en-US" sz="2000" b="1" u="sng" dirty="0" smtClean="0"/>
              <a:t>overhead</a:t>
            </a:r>
            <a:endParaRPr lang="en-US" sz="2000" b="1" u="sng" dirty="0"/>
          </a:p>
          <a:p>
            <a:pPr lvl="0"/>
            <a:r>
              <a:rPr lang="en-US" sz="2000" dirty="0"/>
              <a:t>Open ended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sz="2000" dirty="0"/>
              <a:t>Usable in environments where exception are forbidden or not available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Dial </a:t>
            </a:r>
            <a:r>
              <a:rPr lang="en-US" dirty="0" err="1" smtClean="0"/>
              <a:t>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Dial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ports::endpoint remote;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Connection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Dial(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port) : remote(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port) {}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::Create();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::Bind(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ports::endpoint(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conn.io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0,0);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(conn.io ==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remote,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Connection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std::move(conn);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Connection::Read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Connection::read(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Connection *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b,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Connection * c):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(b), size(n), conn(c) 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::Read(conn-&gt;handle,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(uint32_t)size,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57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iterator helper: await 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8" y="1599724"/>
            <a:ext cx="4570809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goroutine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foo(channel&lt;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</a:t>
            </a:r>
            <a:r>
              <a:rPr lang="en-US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(auto &amp;&amp;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“got: “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}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022" y="3170950"/>
            <a:ext cx="4570809" cy="2377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auto &amp;&amp; __range = range-</a:t>
            </a:r>
            <a:r>
              <a:rPr lang="en-US" sz="1350" dirty="0" err="1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for ( auto __begin =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sz="1350" dirty="0">
                <a:solidFill>
                  <a:schemeClr val="bg1"/>
                </a:solidFill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begin-expr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__end = end-expr;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__begin != __end;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      await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++__begin )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for-range-declaration 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= *__begin;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307" y="3165327"/>
            <a:ext cx="1794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 expands into:</a:t>
            </a:r>
          </a:p>
        </p:txBody>
      </p:sp>
    </p:spTree>
    <p:extLst>
      <p:ext uri="{BB962C8B-B14F-4D97-AF65-F5344CB8AC3E}">
        <p14:creationId xmlns:p14="http://schemas.microsoft.com/office/powerpoint/2010/main" val="26811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(Stackful) from </a:t>
            </a:r>
            <a:r>
              <a:rPr lang="en-US" dirty="0">
                <a:hlinkClick r:id="rId2"/>
              </a:rPr>
              <a:t>N3985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85548"/>
            <a:ext cx="6631127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350" dirty="0" err="1">
                <a:solidFill>
                  <a:srgbClr val="0000FF"/>
                </a:solidFill>
                <a:latin typeface="SFTT0900"/>
              </a:rPr>
              <a:t>void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 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traverse ( </a:t>
            </a:r>
            <a:r>
              <a:rPr lang="fr-FR" sz="1350" dirty="0" err="1">
                <a:solidFill>
                  <a:srgbClr val="000000"/>
                </a:solidFill>
                <a:latin typeface="SFTT0900"/>
              </a:rPr>
              <a:t>node_t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 * n,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push_coroutine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::string&gt; &amp; yield) {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left ) traverse (n-&gt;left,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    yield (n-&gt; value);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right ) traverse (n-&gt;right,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}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reader1(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(root1, yield);});</a:t>
            </a: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reader2(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(root2, yield);});</a:t>
            </a:r>
          </a:p>
          <a:p>
            <a:endParaRPr lang="en-US" sz="1350" dirty="0"/>
          </a:p>
          <a:p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cout</a:t>
            </a:r>
            <a:r>
              <a:rPr lang="en-US" sz="1350" dirty="0"/>
              <a:t> &lt;&lt; “equal = “ &lt;&lt; </a:t>
            </a:r>
            <a:r>
              <a:rPr lang="en-US" sz="1350" dirty="0" err="1"/>
              <a:t>std</a:t>
            </a:r>
            <a:r>
              <a:rPr lang="en-US" sz="1350" dirty="0"/>
              <a:t>::equal (begin (reader1), end( reader1), begin(reader2))</a:t>
            </a:r>
          </a:p>
          <a:p>
            <a:r>
              <a:rPr lang="en-US" sz="1350" dirty="0"/>
              <a:t>                      &lt;&lt; </a:t>
            </a:r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endl</a:t>
            </a:r>
            <a:r>
              <a:rPr lang="en-US" sz="1350" dirty="0"/>
              <a:t> 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595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</a:t>
            </a:r>
            <a:r>
              <a:rPr lang="en-US" dirty="0" err="1"/>
              <a:t>S</a:t>
            </a:r>
            <a:r>
              <a:rPr lang="en-US" dirty="0" err="1" smtClean="0"/>
              <a:t>tackless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118" y="2057043"/>
            <a:ext cx="720277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 traverse(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(p-&gt;left)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traverse(p-&gt;left);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p-&gt;name;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(p-&gt;right)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traverse(p-&gt;right);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reader1 = traverse (root1);</a:t>
            </a: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reader2 = traverse (root2);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&lt;&lt; “equal = “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::equal(begin(reader1), end(reader1),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begin(reader2) )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4166096" cy="4114800"/>
          </a:xfrm>
        </p:spPr>
        <p:txBody>
          <a:bodyPr>
            <a:normAutofit/>
          </a:bodyPr>
          <a:lstStyle/>
          <a:p>
            <a:r>
              <a:rPr lang="en-US" sz="2400" dirty="0"/>
              <a:t>Two new standard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r>
              <a:rPr lang="en-US" sz="2400" dirty="0"/>
              <a:t>Two </a:t>
            </a:r>
            <a:r>
              <a:rPr lang="en-US" sz="2400" dirty="0" smtClean="0"/>
              <a:t>implicit </a:t>
            </a:r>
            <a:r>
              <a:rPr lang="en-US" sz="2400" dirty="0"/>
              <a:t>await points</a:t>
            </a:r>
          </a:p>
          <a:p>
            <a:pPr lvl="1"/>
            <a:r>
              <a:rPr lang="en-US" sz="1800" dirty="0"/>
              <a:t>initial_suspend</a:t>
            </a:r>
          </a:p>
          <a:p>
            <a:pPr lvl="1"/>
            <a:r>
              <a:rPr lang="en-US" sz="1800" dirty="0"/>
              <a:t>final_suspend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8248" y="27432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88248" y="40625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670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3944377" cy="628814"/>
          </a:xfrm>
        </p:spPr>
        <p:txBody>
          <a:bodyPr/>
          <a:lstStyle/>
          <a:p>
            <a:r>
              <a:rPr lang="en-US" dirty="0" smtClean="0"/>
              <a:t>Open: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599521" y="2110470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/>
          <a:lstStyle/>
          <a:p>
            <a:r>
              <a:rPr lang="en-US" dirty="0" smtClean="0"/>
              <a:t>Efficient and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99" y="1611202"/>
            <a:ext cx="6852578" cy="3315563"/>
          </a:xfrm>
        </p:spPr>
        <p:txBody>
          <a:bodyPr/>
          <a:lstStyle/>
          <a:p>
            <a:r>
              <a:rPr lang="en-US" dirty="0" smtClean="0"/>
              <a:t>Scales to millions of concurrent coroutines</a:t>
            </a:r>
          </a:p>
          <a:p>
            <a:r>
              <a:rPr lang="en-US" dirty="0" smtClean="0"/>
              <a:t>Cost of resume / suspend is comparable to that of a function call</a:t>
            </a:r>
          </a:p>
          <a:p>
            <a:r>
              <a:rPr lang="en-US" dirty="0" smtClean="0"/>
              <a:t>Enables zero-overhead abstractions over existing </a:t>
            </a:r>
            <a:r>
              <a:rPr lang="en-US" dirty="0" err="1" smtClean="0"/>
              <a:t>async</a:t>
            </a:r>
            <a:r>
              <a:rPr lang="en-US" dirty="0" smtClean="0"/>
              <a:t> facilities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0616" y="3168997"/>
            <a:ext cx="5716489" cy="216982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std::future&lt;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Tcp::Dial(</a:t>
            </a:r>
            <a:r>
              <a:rPr lang="it-IT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5076807"/>
            <a:ext cx="4115872" cy="92333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 * 1000 * 1000).get();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192149"/>
            <a:ext cx="2915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one memory allocation</a:t>
            </a:r>
          </a:p>
          <a:p>
            <a:r>
              <a:rPr lang="en-US" sz="1350" dirty="0"/>
              <a:t>~15 </a:t>
            </a:r>
            <a:r>
              <a:rPr lang="en-US" sz="1350" dirty="0" err="1"/>
              <a:t>gb</a:t>
            </a:r>
            <a:r>
              <a:rPr lang="en-US" sz="1350" dirty="0"/>
              <a:t>/s over loopback on this laptop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136686" y="301792"/>
            <a:ext cx="6859787" cy="68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Anatomy of a                                          Function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                  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Stackless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09600" y="1066800"/>
            <a:ext cx="3124200" cy="1143000"/>
            <a:chOff x="609600" y="1066800"/>
            <a:chExt cx="3124200" cy="1143000"/>
          </a:xfrm>
        </p:grpSpPr>
        <p:sp>
          <p:nvSpPr>
            <p:cNvPr id="9" name="Rectangle 8"/>
            <p:cNvSpPr/>
            <p:nvPr/>
          </p:nvSpPr>
          <p:spPr>
            <a:xfrm>
              <a:off x="609600" y="1066800"/>
              <a:ext cx="16002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19200" y="2209800"/>
              <a:ext cx="25146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800980" y="1791579"/>
              <a:ext cx="455441" cy="381000"/>
            </a:xfrm>
            <a:prstGeom prst="bentConnector3">
              <a:avLst>
                <a:gd name="adj1" fmla="val 10078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>
            <a:stCxn id="9" idx="3"/>
            <a:endCxn id="8" idx="1"/>
          </p:cNvCxnSpPr>
          <p:nvPr/>
        </p:nvCxnSpPr>
        <p:spPr>
          <a:xfrm>
            <a:off x="2209800" y="1413268"/>
            <a:ext cx="4343400" cy="265610"/>
          </a:xfrm>
          <a:prstGeom prst="bentConnector3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09600" y="5410200"/>
            <a:ext cx="2667000" cy="1199510"/>
            <a:chOff x="609600" y="5410200"/>
            <a:chExt cx="2667000" cy="1199510"/>
          </a:xfrm>
        </p:grpSpPr>
        <p:sp>
          <p:nvSpPr>
            <p:cNvPr id="24" name="Rectangle 23"/>
            <p:cNvSpPr/>
            <p:nvPr/>
          </p:nvSpPr>
          <p:spPr>
            <a:xfrm>
              <a:off x="609600" y="5916774"/>
              <a:ext cx="18288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Eventual Result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400" y="5410200"/>
              <a:ext cx="16002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0"/>
            </p:cNvCxnSpPr>
            <p:nvPr/>
          </p:nvCxnSpPr>
          <p:spPr>
            <a:xfrm rot="5400000" flipH="1" flipV="1">
              <a:off x="1346913" y="5587287"/>
              <a:ext cx="506574" cy="152400"/>
            </a:xfrm>
            <a:prstGeom prst="bentConnector3">
              <a:avLst>
                <a:gd name="adj1" fmla="val 9884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01526" y="3406590"/>
            <a:ext cx="4147074" cy="766954"/>
            <a:chOff x="3701526" y="3406590"/>
            <a:chExt cx="4147074" cy="766954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701526" y="3406590"/>
              <a:ext cx="3581400" cy="1732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86300" y="4147968"/>
              <a:ext cx="3162300" cy="2557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94010" y="3418242"/>
            <a:ext cx="4287852" cy="848958"/>
            <a:chOff x="294010" y="3418242"/>
            <a:chExt cx="4287852" cy="84895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048000" y="3418242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48462" y="4147968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94010" y="3733800"/>
              <a:ext cx="13716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Suspend Points</a:t>
              </a:r>
              <a:endParaRPr lang="en-US" sz="1600" dirty="0"/>
            </a:p>
          </p:txBody>
        </p:sp>
        <p:cxnSp>
          <p:nvCxnSpPr>
            <p:cNvPr id="43" name="Straight Arrow Connector 42"/>
            <p:cNvCxnSpPr>
              <a:stCxn id="41" idx="6"/>
            </p:cNvCxnSpPr>
            <p:nvPr/>
          </p:nvCxnSpPr>
          <p:spPr>
            <a:xfrm flipV="1">
              <a:off x="1665610" y="3453349"/>
              <a:ext cx="1305254" cy="54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5"/>
            </p:cNvCxnSpPr>
            <p:nvPr/>
          </p:nvCxnSpPr>
          <p:spPr>
            <a:xfrm flipV="1">
              <a:off x="1464744" y="4173544"/>
              <a:ext cx="2556360" cy="15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79319" y="3469377"/>
            <a:ext cx="3571572" cy="2095774"/>
            <a:chOff x="5079319" y="3469377"/>
            <a:chExt cx="3571572" cy="2095774"/>
          </a:xfrm>
        </p:grpSpPr>
        <p:sp>
          <p:nvSpPr>
            <p:cNvPr id="55" name="Oval 54"/>
            <p:cNvSpPr/>
            <p:nvPr/>
          </p:nvSpPr>
          <p:spPr>
            <a:xfrm>
              <a:off x="5079319" y="5031751"/>
              <a:ext cx="3571572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Awaitable Requirements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5107222" y="3469377"/>
              <a:ext cx="1296734" cy="156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181581" y="4244789"/>
              <a:ext cx="438419" cy="786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76600" y="999495"/>
            <a:ext cx="5486400" cy="2124705"/>
            <a:chOff x="3276600" y="999495"/>
            <a:chExt cx="5486400" cy="2124705"/>
          </a:xfrm>
        </p:grpSpPr>
        <p:grpSp>
          <p:nvGrpSpPr>
            <p:cNvPr id="79" name="Group 78"/>
            <p:cNvGrpSpPr/>
            <p:nvPr/>
          </p:nvGrpSpPr>
          <p:grpSpPr>
            <a:xfrm>
              <a:off x="6477000" y="1144759"/>
              <a:ext cx="2286000" cy="1979441"/>
              <a:chOff x="6477000" y="1144759"/>
              <a:chExt cx="2286000" cy="19794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77000" y="1150136"/>
                <a:ext cx="2286000" cy="19740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1524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 Promise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21862" y="114475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Coroutine Frame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53200" y="1905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Platform Context*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53200" y="2286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Formals (Copy)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3200" y="2667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Locals / Temporaries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276600" y="999495"/>
              <a:ext cx="14478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400" y="115937"/>
            <a:ext cx="4242967" cy="1430136"/>
            <a:chOff x="4724400" y="115937"/>
            <a:chExt cx="4242967" cy="1430136"/>
          </a:xfrm>
        </p:grpSpPr>
        <p:sp>
          <p:nvSpPr>
            <p:cNvPr id="72" name="Oval 71"/>
            <p:cNvSpPr/>
            <p:nvPr/>
          </p:nvSpPr>
          <p:spPr>
            <a:xfrm>
              <a:off x="4724400" y="115937"/>
              <a:ext cx="4242967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</a:t>
              </a:r>
            </a:p>
            <a:p>
              <a:pPr algn="ctr"/>
              <a:r>
                <a:rPr lang="en-US" sz="1600" dirty="0" smtClean="0"/>
                <a:t>Coroutine Promise Requirements</a:t>
              </a:r>
              <a:endParaRPr lang="en-US" sz="16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102465" y="649337"/>
              <a:ext cx="400597" cy="8967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endCxn id="8" idx="1"/>
          </p:cNvCxnSpPr>
          <p:nvPr/>
        </p:nvCxnSpPr>
        <p:spPr>
          <a:xfrm flipV="1">
            <a:off x="3352800" y="1678878"/>
            <a:ext cx="3200400" cy="365512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445947" y="2286000"/>
            <a:ext cx="240374" cy="3396313"/>
            <a:chOff x="1445947" y="2286000"/>
            <a:chExt cx="240374" cy="339631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445947" y="2286000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684468" y="5529913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64921" y="2400182"/>
            <a:ext cx="6388151" cy="4260742"/>
            <a:chOff x="1564921" y="2400182"/>
            <a:chExt cx="6388151" cy="4260742"/>
          </a:xfrm>
        </p:grpSpPr>
        <p:sp>
          <p:nvSpPr>
            <p:cNvPr id="96" name="Oval 95"/>
            <p:cNvSpPr/>
            <p:nvPr/>
          </p:nvSpPr>
          <p:spPr>
            <a:xfrm>
              <a:off x="4381500" y="6024401"/>
              <a:ext cx="3571572" cy="63652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await &lt;initial-suspend&gt;</a:t>
              </a:r>
            </a:p>
            <a:p>
              <a:pPr algn="ctr"/>
              <a:r>
                <a:rPr lang="en-US" sz="1600" dirty="0"/>
                <a:t>await </a:t>
              </a:r>
              <a:r>
                <a:rPr lang="en-US" sz="1600" dirty="0" smtClean="0"/>
                <a:t>&lt;final-suspend</a:t>
              </a:r>
              <a:r>
                <a:rPr lang="en-US" sz="1600" dirty="0"/>
                <a:t>&gt;</a:t>
              </a:r>
            </a:p>
          </p:txBody>
        </p:sp>
        <p:cxnSp>
          <p:nvCxnSpPr>
            <p:cNvPr id="97" name="Straight Arrow Connector 96"/>
            <p:cNvCxnSpPr>
              <a:stCxn id="96" idx="1"/>
            </p:cNvCxnSpPr>
            <p:nvPr/>
          </p:nvCxnSpPr>
          <p:spPr>
            <a:xfrm flipH="1" flipV="1">
              <a:off x="1782221" y="5616392"/>
              <a:ext cx="3122324" cy="5012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1"/>
            </p:cNvCxnSpPr>
            <p:nvPr/>
          </p:nvCxnSpPr>
          <p:spPr>
            <a:xfrm flipH="1" flipV="1">
              <a:off x="1564921" y="2400182"/>
              <a:ext cx="3339624" cy="37174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4672</Words>
  <Application>Microsoft Office PowerPoint</Application>
  <PresentationFormat>On-screen Show (4:3)</PresentationFormat>
  <Paragraphs>1182</Paragraphs>
  <Slides>67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Consolas</vt:lpstr>
      <vt:lpstr>Corbel</vt:lpstr>
      <vt:lpstr>LMMono10-Italic</vt:lpstr>
      <vt:lpstr>LMMono9-Regular</vt:lpstr>
      <vt:lpstr>SFTT0900</vt:lpstr>
      <vt:lpstr>Times New Roman</vt:lpstr>
      <vt:lpstr>Wingdings</vt:lpstr>
      <vt:lpstr>Digital Blue Tunnel 16x9</vt:lpstr>
      <vt:lpstr>Await 2.0 Stackless Resumable Functions</vt:lpstr>
      <vt:lpstr>What this talk is about</vt:lpstr>
      <vt:lpstr>Coroutines</vt:lpstr>
      <vt:lpstr>Coroutine classification</vt:lpstr>
      <vt:lpstr>        Stackful                   vs.                 Stackless</vt:lpstr>
      <vt:lpstr>Design Goals</vt:lpstr>
      <vt:lpstr>PowerPoint Presentation</vt:lpstr>
      <vt:lpstr>Anatomy of a                    Resumable Function</vt:lpstr>
      <vt:lpstr>Anatomy of a Stackless Resumable Function</vt:lpstr>
      <vt:lpstr>Compiler vs Coroutine Promise</vt:lpstr>
      <vt:lpstr>2 x 2 x 2</vt:lpstr>
      <vt:lpstr>Examples</vt:lpstr>
      <vt:lpstr>Generator coroutines</vt:lpstr>
      <vt:lpstr>Recursive Generators</vt:lpstr>
      <vt:lpstr>Recursive Generators (Same Fringe Problem)</vt:lpstr>
      <vt:lpstr>Same Fringe</vt:lpstr>
      <vt:lpstr>Parent-stealing scheduling</vt:lpstr>
      <vt:lpstr>Goroutines? </vt:lpstr>
      <vt:lpstr>Goroutines? Sure. 100,000,000 of them</vt:lpstr>
      <vt:lpstr>Reminder: Just Core Language Evolution</vt:lpstr>
      <vt:lpstr>Awaitable</vt:lpstr>
      <vt:lpstr>Reminder: Range-Based For</vt:lpstr>
      <vt:lpstr>await &lt;expr&gt;</vt:lpstr>
      <vt:lpstr>await &lt;expr&gt;</vt:lpstr>
      <vt:lpstr>Trivial Awaitable #1</vt:lpstr>
      <vt:lpstr>Trivial Awaitable #1</vt:lpstr>
      <vt:lpstr>Trivial Awaitable #2</vt:lpstr>
      <vt:lpstr>Simple Awaitable #1</vt:lpstr>
      <vt:lpstr>Simple Awaiter #2: Making Boost.Future awaitable</vt:lpstr>
      <vt:lpstr>Awaitable Interacting with C APIs</vt:lpstr>
      <vt:lpstr>2 x 2 x 2</vt:lpstr>
      <vt:lpstr>resumable_handle</vt:lpstr>
      <vt:lpstr>Simple Awaitable #2: Raw OS APIs</vt:lpstr>
      <vt:lpstr>2 x 2 x 2</vt:lpstr>
      <vt:lpstr>resumable_traits</vt:lpstr>
      <vt:lpstr>Defining Coroutine Promise for boost::future</vt:lpstr>
      <vt:lpstr>Awaitable and Exceptions</vt:lpstr>
      <vt:lpstr>Exceptionless Error Propagation (Await Part)</vt:lpstr>
      <vt:lpstr>Exceptionless Error Propagation (Await Part)</vt:lpstr>
      <vt:lpstr>Exceptionless Error Propagation (Promise Part)</vt:lpstr>
      <vt:lpstr>Exceptionless Error Propagation (Promise Part)</vt:lpstr>
      <vt:lpstr>Simple Happy path and reasonable error propagation</vt:lpstr>
      <vt:lpstr>Reminder: await &lt;expr&gt;</vt:lpstr>
      <vt:lpstr>Done!</vt:lpstr>
      <vt:lpstr>What this talk was about</vt:lpstr>
      <vt:lpstr>To learn more:</vt:lpstr>
      <vt:lpstr>Backup</vt:lpstr>
      <vt:lpstr>Introduction</vt:lpstr>
      <vt:lpstr>How does it work?</vt:lpstr>
      <vt:lpstr>Generator coroutines</vt:lpstr>
      <vt:lpstr>Execution</vt:lpstr>
      <vt:lpstr>Resume</vt:lpstr>
      <vt:lpstr>Coroutine Promise Requirement</vt:lpstr>
      <vt:lpstr>Coroutine Promise Requirements</vt:lpstr>
      <vt:lpstr>Simple Awaitable #2: Raw OS APIs</vt:lpstr>
      <vt:lpstr>Trivial Awaitable #2</vt:lpstr>
      <vt:lpstr>await &lt;expr&gt;</vt:lpstr>
      <vt:lpstr>Yield implementation</vt:lpstr>
      <vt:lpstr>awaitable_overlapped_base</vt:lpstr>
      <vt:lpstr>Dial awaitable</vt:lpstr>
      <vt:lpstr>Connection::Read</vt:lpstr>
      <vt:lpstr>asynchronous iterator helper: await for</vt:lpstr>
      <vt:lpstr>Recursive Tree Walk (Stackful) from N3985</vt:lpstr>
      <vt:lpstr>Recursive Tree Walk (Stackless)</vt:lpstr>
      <vt:lpstr>2 x 2 x 2 x 2</vt:lpstr>
      <vt:lpstr>Open:</vt:lpstr>
      <vt:lpstr>Efficient and Scalable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2014-09-09T20:27:20Z</dcterms:created>
  <dcterms:modified xsi:type="dcterms:W3CDTF">2014-10-24T17:29:55Z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