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220949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0D41D4-8358-4C06-88B6-8235643ACB86}" type="datetimeFigureOut">
              <a:rPr lang="ru-RU" smtClean="0"/>
              <a:t>12.03.2021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401158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97224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1026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100870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94670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178311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166454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35835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319029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300180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70D41D4-8358-4C06-88B6-8235643ACB86}" type="datetimeFigureOut">
              <a:rPr lang="ru-RU" smtClean="0"/>
              <a:t>12.03.2021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277161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70D41D4-8358-4C06-88B6-8235643ACB86}" type="datetimeFigureOut">
              <a:rPr lang="ru-RU" smtClean="0"/>
              <a:t>12.03.2021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5170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354018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182660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D70D41D4-8358-4C06-88B6-8235643ACB86}" type="datetimeFigureOut">
              <a:rPr lang="ru-RU" smtClean="0"/>
              <a:t>12.03.2021</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4456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0D41D4-8358-4C06-88B6-8235643ACB86}" type="datetimeFigureOut">
              <a:rPr lang="ru-RU" smtClean="0"/>
              <a:t>12.03.2021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A2E25EC-FC09-4F6A-82CA-965F7A428746}" type="slidenum">
              <a:rPr lang="ru-RU" smtClean="0"/>
              <a:t>‹#›</a:t>
            </a:fld>
            <a:endParaRPr lang="ru-RU"/>
          </a:p>
        </p:txBody>
      </p:sp>
    </p:spTree>
    <p:extLst>
      <p:ext uri="{BB962C8B-B14F-4D97-AF65-F5344CB8AC3E}">
        <p14:creationId xmlns:p14="http://schemas.microsoft.com/office/powerpoint/2010/main" val="7054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0D41D4-8358-4C06-88B6-8235643ACB86}" type="datetimeFigureOut">
              <a:rPr lang="ru-RU" smtClean="0"/>
              <a:t>12.03.2021</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2E25EC-FC09-4F6A-82CA-965F7A428746}" type="slidenum">
              <a:rPr lang="ru-RU" smtClean="0"/>
              <a:t>‹#›</a:t>
            </a:fld>
            <a:endParaRPr lang="ru-RU"/>
          </a:p>
        </p:txBody>
      </p:sp>
    </p:spTree>
    <p:extLst>
      <p:ext uri="{BB962C8B-B14F-4D97-AF65-F5344CB8AC3E}">
        <p14:creationId xmlns:p14="http://schemas.microsoft.com/office/powerpoint/2010/main" val="2523199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2050B6-59F7-4AD9-A6C4-AD088583237D}"/>
              </a:ext>
            </a:extLst>
          </p:cNvPr>
          <p:cNvSpPr>
            <a:spLocks noGrp="1"/>
          </p:cNvSpPr>
          <p:nvPr>
            <p:ph type="ctrTitle"/>
          </p:nvPr>
        </p:nvSpPr>
        <p:spPr/>
        <p:txBody>
          <a:bodyPr/>
          <a:lstStyle/>
          <a:p>
            <a:r>
              <a:rPr lang="ru-RU" dirty="0"/>
              <a:t>Сетевая модель в играх</a:t>
            </a:r>
          </a:p>
        </p:txBody>
      </p:sp>
      <p:sp>
        <p:nvSpPr>
          <p:cNvPr id="3" name="Подзаголовок 2">
            <a:extLst>
              <a:ext uri="{FF2B5EF4-FFF2-40B4-BE49-F238E27FC236}">
                <a16:creationId xmlns:a16="http://schemas.microsoft.com/office/drawing/2014/main" id="{215BB7A3-30F3-44A1-B3D2-4239250D0A31}"/>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92000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22BC9D-5326-4526-9374-C4B2A28254AE}"/>
              </a:ext>
            </a:extLst>
          </p:cNvPr>
          <p:cNvSpPr>
            <a:spLocks noGrp="1"/>
          </p:cNvSpPr>
          <p:nvPr>
            <p:ph type="title"/>
          </p:nvPr>
        </p:nvSpPr>
        <p:spPr/>
        <p:txBody>
          <a:bodyPr/>
          <a:lstStyle/>
          <a:p>
            <a:r>
              <a:rPr lang="ru-RU" dirty="0"/>
              <a:t>Сетевые библиотеки</a:t>
            </a:r>
          </a:p>
        </p:txBody>
      </p:sp>
      <p:sp>
        <p:nvSpPr>
          <p:cNvPr id="3" name="Объект 2">
            <a:extLst>
              <a:ext uri="{FF2B5EF4-FFF2-40B4-BE49-F238E27FC236}">
                <a16:creationId xmlns:a16="http://schemas.microsoft.com/office/drawing/2014/main" id="{6D7587B5-5EB7-4B4D-87E7-9D55EA98779C}"/>
              </a:ext>
            </a:extLst>
          </p:cNvPr>
          <p:cNvSpPr>
            <a:spLocks noGrp="1"/>
          </p:cNvSpPr>
          <p:nvPr>
            <p:ph idx="1"/>
          </p:nvPr>
        </p:nvSpPr>
        <p:spPr/>
        <p:txBody>
          <a:bodyPr/>
          <a:lstStyle/>
          <a:p>
            <a:r>
              <a:rPr lang="en-US" dirty="0"/>
              <a:t>Yojimbo</a:t>
            </a:r>
          </a:p>
          <a:p>
            <a:r>
              <a:rPr lang="en-US" dirty="0" err="1"/>
              <a:t>RakNet</a:t>
            </a:r>
            <a:endParaRPr lang="en-US" dirty="0"/>
          </a:p>
          <a:p>
            <a:r>
              <a:rPr lang="en-US" dirty="0" err="1"/>
              <a:t>ENet</a:t>
            </a:r>
            <a:endParaRPr lang="en-US" dirty="0"/>
          </a:p>
          <a:p>
            <a:r>
              <a:rPr lang="en-US" dirty="0" err="1"/>
              <a:t>GameNetworkingSockets</a:t>
            </a:r>
            <a:endParaRPr lang="ru-RU" dirty="0"/>
          </a:p>
        </p:txBody>
      </p:sp>
    </p:spTree>
    <p:extLst>
      <p:ext uri="{BB962C8B-B14F-4D97-AF65-F5344CB8AC3E}">
        <p14:creationId xmlns:p14="http://schemas.microsoft.com/office/powerpoint/2010/main" val="336091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4A116-4E2E-48C9-B0F9-E3DAC873FFF0}"/>
              </a:ext>
            </a:extLst>
          </p:cNvPr>
          <p:cNvSpPr>
            <a:spLocks noGrp="1"/>
          </p:cNvSpPr>
          <p:nvPr>
            <p:ph type="title"/>
          </p:nvPr>
        </p:nvSpPr>
        <p:spPr/>
        <p:txBody>
          <a:bodyPr/>
          <a:lstStyle/>
          <a:p>
            <a:r>
              <a:rPr lang="ru-RU" dirty="0"/>
              <a:t>Протокол приложения</a:t>
            </a:r>
          </a:p>
        </p:txBody>
      </p:sp>
      <p:sp>
        <p:nvSpPr>
          <p:cNvPr id="3" name="Объект 2">
            <a:extLst>
              <a:ext uri="{FF2B5EF4-FFF2-40B4-BE49-F238E27FC236}">
                <a16:creationId xmlns:a16="http://schemas.microsoft.com/office/drawing/2014/main" id="{2BD42138-F54C-4D45-900A-9FEE380C0D23}"/>
              </a:ext>
            </a:extLst>
          </p:cNvPr>
          <p:cNvSpPr>
            <a:spLocks noGrp="1"/>
          </p:cNvSpPr>
          <p:nvPr>
            <p:ph idx="1"/>
          </p:nvPr>
        </p:nvSpPr>
        <p:spPr/>
        <p:txBody>
          <a:bodyPr/>
          <a:lstStyle/>
          <a:p>
            <a:r>
              <a:rPr lang="ru-RU" dirty="0"/>
              <a:t>Теперь, когда мы можем обмениваться данными между клиентами и сервером, нужно решить, какие именно данные передавать и в каком формате.</a:t>
            </a:r>
          </a:p>
          <a:p>
            <a:r>
              <a:rPr lang="ru-RU" dirty="0"/>
              <a:t>Классическая схема заключается в том, что клиенты отправляют серверу ввод или действия, а сервер отправляет клиентам текущее игровое состояние.</a:t>
            </a:r>
          </a:p>
          <a:p>
            <a:r>
              <a:rPr lang="ru-RU" dirty="0"/>
              <a:t>Сервер отправляет не полное, а отфильтрованное состояние с сущностями, которые находятся рядом с игроком.</a:t>
            </a:r>
          </a:p>
          <a:p>
            <a:endParaRPr lang="ru-RU" dirty="0"/>
          </a:p>
        </p:txBody>
      </p:sp>
    </p:spTree>
    <p:extLst>
      <p:ext uri="{BB962C8B-B14F-4D97-AF65-F5344CB8AC3E}">
        <p14:creationId xmlns:p14="http://schemas.microsoft.com/office/powerpoint/2010/main" val="12387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D739E5-BC41-40DE-944E-236B0E712D04}"/>
              </a:ext>
            </a:extLst>
          </p:cNvPr>
          <p:cNvSpPr>
            <a:spLocks noGrp="1"/>
          </p:cNvSpPr>
          <p:nvPr>
            <p:ph type="title"/>
          </p:nvPr>
        </p:nvSpPr>
        <p:spPr/>
        <p:txBody>
          <a:bodyPr/>
          <a:lstStyle/>
          <a:p>
            <a:r>
              <a:rPr lang="ru-RU" dirty="0" err="1"/>
              <a:t>Сериализация</a:t>
            </a:r>
            <a:endParaRPr lang="ru-RU" dirty="0"/>
          </a:p>
        </p:txBody>
      </p:sp>
      <p:sp>
        <p:nvSpPr>
          <p:cNvPr id="3" name="Объект 2">
            <a:extLst>
              <a:ext uri="{FF2B5EF4-FFF2-40B4-BE49-F238E27FC236}">
                <a16:creationId xmlns:a16="http://schemas.microsoft.com/office/drawing/2014/main" id="{C56688C8-1076-49B3-89D5-8DDBDEBB45C6}"/>
              </a:ext>
            </a:extLst>
          </p:cNvPr>
          <p:cNvSpPr>
            <a:spLocks noGrp="1"/>
          </p:cNvSpPr>
          <p:nvPr>
            <p:ph idx="1"/>
          </p:nvPr>
        </p:nvSpPr>
        <p:spPr/>
        <p:txBody>
          <a:bodyPr/>
          <a:lstStyle/>
          <a:p>
            <a:r>
              <a:rPr lang="ru-RU" dirty="0"/>
              <a:t>Первым шагом будет преобразование данных, которые мы хотим отправить (ввод или игровое состояние), в подходящий для передачи формат. Этот процесс называется </a:t>
            </a:r>
            <a:r>
              <a:rPr lang="ru-RU" dirty="0" err="1"/>
              <a:t>сериализацией</a:t>
            </a:r>
            <a:endParaRPr lang="ru-RU" dirty="0"/>
          </a:p>
          <a:p>
            <a:r>
              <a:rPr lang="ru-RU" dirty="0"/>
              <a:t>Вместо этого рекомендуется использовать двоичный формат, который намного более компактен. То есть пакеты будут содержать только несколько байтов. Здесь нужно учитывать проблему </a:t>
            </a:r>
            <a:r>
              <a:rPr lang="ru-RU" i="1" dirty="0"/>
              <a:t>порядка байтов</a:t>
            </a:r>
            <a:r>
              <a:rPr lang="ru-RU" dirty="0"/>
              <a:t>, который на разных компьютерах может отличаться.</a:t>
            </a:r>
          </a:p>
        </p:txBody>
      </p:sp>
    </p:spTree>
    <p:extLst>
      <p:ext uri="{BB962C8B-B14F-4D97-AF65-F5344CB8AC3E}">
        <p14:creationId xmlns:p14="http://schemas.microsoft.com/office/powerpoint/2010/main" val="403357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18B5D4-EBFC-4981-BCB6-EC98ECC64347}"/>
              </a:ext>
            </a:extLst>
          </p:cNvPr>
          <p:cNvSpPr>
            <a:spLocks noGrp="1"/>
          </p:cNvSpPr>
          <p:nvPr>
            <p:ph type="title"/>
          </p:nvPr>
        </p:nvSpPr>
        <p:spPr/>
        <p:txBody>
          <a:bodyPr/>
          <a:lstStyle/>
          <a:p>
            <a:r>
              <a:rPr lang="ru-RU" dirty="0"/>
              <a:t>Сжатие</a:t>
            </a:r>
          </a:p>
        </p:txBody>
      </p:sp>
      <p:sp>
        <p:nvSpPr>
          <p:cNvPr id="3" name="Объект 2">
            <a:extLst>
              <a:ext uri="{FF2B5EF4-FFF2-40B4-BE49-F238E27FC236}">
                <a16:creationId xmlns:a16="http://schemas.microsoft.com/office/drawing/2014/main" id="{A78DD81E-5C2A-4BE7-9E34-224DDB0BE1FC}"/>
              </a:ext>
            </a:extLst>
          </p:cNvPr>
          <p:cNvSpPr>
            <a:spLocks noGrp="1"/>
          </p:cNvSpPr>
          <p:nvPr>
            <p:ph idx="1"/>
          </p:nvPr>
        </p:nvSpPr>
        <p:spPr/>
        <p:txBody>
          <a:bodyPr/>
          <a:lstStyle/>
          <a:p>
            <a:r>
              <a:rPr lang="ru-RU" dirty="0"/>
              <a:t>Количество данных, передаваемых между клиентами и сервером, ограничено пропускной способностью канала. Сжатие данных позволит передавать в каждом </a:t>
            </a:r>
            <a:r>
              <a:rPr lang="ru-RU" dirty="0" err="1"/>
              <a:t>снэпшоте</a:t>
            </a:r>
            <a:r>
              <a:rPr lang="ru-RU" dirty="0"/>
              <a:t> больше данных, увеличить частоту обновления или просто снизить требования к каналу.</a:t>
            </a:r>
          </a:p>
        </p:txBody>
      </p:sp>
    </p:spTree>
    <p:extLst>
      <p:ext uri="{BB962C8B-B14F-4D97-AF65-F5344CB8AC3E}">
        <p14:creationId xmlns:p14="http://schemas.microsoft.com/office/powerpoint/2010/main" val="94683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7AD85-62C0-4F5B-B88D-B9094580725C}"/>
              </a:ext>
            </a:extLst>
          </p:cNvPr>
          <p:cNvSpPr>
            <a:spLocks noGrp="1"/>
          </p:cNvSpPr>
          <p:nvPr>
            <p:ph type="title"/>
          </p:nvPr>
        </p:nvSpPr>
        <p:spPr/>
        <p:txBody>
          <a:bodyPr/>
          <a:lstStyle/>
          <a:p>
            <a:endParaRPr lang="ru-RU" dirty="0"/>
          </a:p>
        </p:txBody>
      </p:sp>
      <p:pic>
        <p:nvPicPr>
          <p:cNvPr id="4" name="Объект 3">
            <a:extLst>
              <a:ext uri="{FF2B5EF4-FFF2-40B4-BE49-F238E27FC236}">
                <a16:creationId xmlns:a16="http://schemas.microsoft.com/office/drawing/2014/main" id="{A4A47A72-7919-4988-9F99-D968D9CCF0A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4741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58536-C1E9-434E-A988-585BC59FBECE}"/>
              </a:ext>
            </a:extLst>
          </p:cNvPr>
          <p:cNvSpPr>
            <a:spLocks noGrp="1"/>
          </p:cNvSpPr>
          <p:nvPr>
            <p:ph type="title"/>
          </p:nvPr>
        </p:nvSpPr>
        <p:spPr/>
        <p:txBody>
          <a:bodyPr/>
          <a:lstStyle/>
          <a:p>
            <a:r>
              <a:rPr lang="ru-RU" dirty="0"/>
              <a:t>Битовая упаковка</a:t>
            </a:r>
          </a:p>
        </p:txBody>
      </p:sp>
      <p:sp>
        <p:nvSpPr>
          <p:cNvPr id="3" name="Объект 2">
            <a:extLst>
              <a:ext uri="{FF2B5EF4-FFF2-40B4-BE49-F238E27FC236}">
                <a16:creationId xmlns:a16="http://schemas.microsoft.com/office/drawing/2014/main" id="{66709CDF-C003-4B27-9C89-96D73F40164D}"/>
              </a:ext>
            </a:extLst>
          </p:cNvPr>
          <p:cNvSpPr>
            <a:spLocks noGrp="1"/>
          </p:cNvSpPr>
          <p:nvPr>
            <p:ph idx="1"/>
          </p:nvPr>
        </p:nvSpPr>
        <p:spPr/>
        <p:txBody>
          <a:bodyPr/>
          <a:lstStyle/>
          <a:p>
            <a:r>
              <a:rPr lang="ru-RU" dirty="0"/>
              <a:t>Первая техника — это битовая упаковка. Она заключается в использовании ровно того количества битов, которое необходимо для описания нужной величины. Например, если у вас есть перечисление, которое может иметь 16 различных значений, то вместо целого байта (8 бит) можно использовать всего 4 бита.</a:t>
            </a:r>
          </a:p>
        </p:txBody>
      </p:sp>
    </p:spTree>
    <p:extLst>
      <p:ext uri="{BB962C8B-B14F-4D97-AF65-F5344CB8AC3E}">
        <p14:creationId xmlns:p14="http://schemas.microsoft.com/office/powerpoint/2010/main" val="242925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19AAD4-431E-476D-A27C-D587551DE827}"/>
              </a:ext>
            </a:extLst>
          </p:cNvPr>
          <p:cNvSpPr>
            <a:spLocks noGrp="1"/>
          </p:cNvSpPr>
          <p:nvPr>
            <p:ph type="title"/>
          </p:nvPr>
        </p:nvSpPr>
        <p:spPr/>
        <p:txBody>
          <a:bodyPr/>
          <a:lstStyle/>
          <a:p>
            <a:r>
              <a:rPr lang="ru-RU" dirty="0"/>
              <a:t>Дискретизация</a:t>
            </a:r>
          </a:p>
        </p:txBody>
      </p:sp>
      <p:sp>
        <p:nvSpPr>
          <p:cNvPr id="3" name="Объект 2">
            <a:extLst>
              <a:ext uri="{FF2B5EF4-FFF2-40B4-BE49-F238E27FC236}">
                <a16:creationId xmlns:a16="http://schemas.microsoft.com/office/drawing/2014/main" id="{0DFEE7BA-A097-42E4-A864-8FCB65EB0791}"/>
              </a:ext>
            </a:extLst>
          </p:cNvPr>
          <p:cNvSpPr>
            <a:spLocks noGrp="1"/>
          </p:cNvSpPr>
          <p:nvPr>
            <p:ph idx="1"/>
          </p:nvPr>
        </p:nvSpPr>
        <p:spPr/>
        <p:txBody>
          <a:bodyPr/>
          <a:lstStyle/>
          <a:p>
            <a:r>
              <a:rPr lang="ru-RU" dirty="0"/>
              <a:t>Дискретизация — это техника сжатия с потерями, которая заключается в использовании для кодирования величины только подмножества возможных значений. Проще всего реализовать дискретизацию округлением чисел с плавающей запятой.</a:t>
            </a:r>
          </a:p>
        </p:txBody>
      </p:sp>
    </p:spTree>
    <p:extLst>
      <p:ext uri="{BB962C8B-B14F-4D97-AF65-F5344CB8AC3E}">
        <p14:creationId xmlns:p14="http://schemas.microsoft.com/office/powerpoint/2010/main" val="413978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26BF0-99EE-4F56-9DE0-2B8B10EB5CB8}"/>
              </a:ext>
            </a:extLst>
          </p:cNvPr>
          <p:cNvSpPr>
            <a:spLocks noGrp="1"/>
          </p:cNvSpPr>
          <p:nvPr>
            <p:ph type="title"/>
          </p:nvPr>
        </p:nvSpPr>
        <p:spPr/>
        <p:txBody>
          <a:bodyPr/>
          <a:lstStyle/>
          <a:p>
            <a:r>
              <a:rPr lang="ru-RU" dirty="0"/>
              <a:t>Алгоритмы сжатия</a:t>
            </a:r>
          </a:p>
        </p:txBody>
      </p:sp>
      <p:sp>
        <p:nvSpPr>
          <p:cNvPr id="3" name="Объект 2">
            <a:extLst>
              <a:ext uri="{FF2B5EF4-FFF2-40B4-BE49-F238E27FC236}">
                <a16:creationId xmlns:a16="http://schemas.microsoft.com/office/drawing/2014/main" id="{D4D903DD-B437-401C-82B1-249572FC66F3}"/>
              </a:ext>
            </a:extLst>
          </p:cNvPr>
          <p:cNvSpPr>
            <a:spLocks noGrp="1"/>
          </p:cNvSpPr>
          <p:nvPr>
            <p:ph idx="1"/>
          </p:nvPr>
        </p:nvSpPr>
        <p:spPr/>
        <p:txBody>
          <a:bodyPr/>
          <a:lstStyle/>
          <a:p>
            <a:r>
              <a:rPr lang="ru-RU" dirty="0"/>
              <a:t>Кодирование Хаффмана с заранее вычисленным кодом, которое чрезвычайно быстро и может давать хорошие результаты. Оно использовалось для сжатия пакетов в сетевом движке Quake3.</a:t>
            </a:r>
          </a:p>
          <a:p>
            <a:r>
              <a:rPr lang="ru-RU" dirty="0" err="1"/>
              <a:t>zlib</a:t>
            </a:r>
            <a:r>
              <a:rPr lang="ru-RU" dirty="0"/>
              <a:t> — алгоритм сжатия общего назначения, который никогда не увеличивает объём данных. может пригодиться, если нужно отправлять клиентам с сервера </a:t>
            </a:r>
            <a:r>
              <a:rPr lang="ru-RU" dirty="0" err="1"/>
              <a:t>ассеты</a:t>
            </a:r>
            <a:r>
              <a:rPr lang="ru-RU" dirty="0"/>
              <a:t>, длинные тексты или рельеф.</a:t>
            </a:r>
          </a:p>
          <a:p>
            <a:r>
              <a:rPr lang="ru-RU" dirty="0"/>
              <a:t>Копирование длин серий — хорошо подходит для сжатия рельефа, состоящего из </a:t>
            </a:r>
            <a:r>
              <a:rPr lang="ru-RU" dirty="0" err="1"/>
              <a:t>тайлов</a:t>
            </a:r>
            <a:r>
              <a:rPr lang="ru-RU" dirty="0"/>
              <a:t> или </a:t>
            </a:r>
            <a:r>
              <a:rPr lang="ru-RU" dirty="0" err="1"/>
              <a:t>вокселей</a:t>
            </a:r>
            <a:r>
              <a:rPr lang="ru-RU" dirty="0"/>
              <a:t>, в которых множество соседних элементов повторяется.</a:t>
            </a:r>
          </a:p>
        </p:txBody>
      </p:sp>
    </p:spTree>
    <p:extLst>
      <p:ext uri="{BB962C8B-B14F-4D97-AF65-F5344CB8AC3E}">
        <p14:creationId xmlns:p14="http://schemas.microsoft.com/office/powerpoint/2010/main" val="44195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09D00-0562-45B1-9008-F5D00625CFC7}"/>
              </a:ext>
            </a:extLst>
          </p:cNvPr>
          <p:cNvSpPr>
            <a:spLocks noGrp="1"/>
          </p:cNvSpPr>
          <p:nvPr>
            <p:ph type="title"/>
          </p:nvPr>
        </p:nvSpPr>
        <p:spPr/>
        <p:txBody>
          <a:bodyPr/>
          <a:lstStyle/>
          <a:p>
            <a:r>
              <a:rPr lang="ru-RU" dirty="0"/>
              <a:t>Дельта-сжатие</a:t>
            </a:r>
          </a:p>
        </p:txBody>
      </p:sp>
      <p:sp>
        <p:nvSpPr>
          <p:cNvPr id="3" name="Объект 2">
            <a:extLst>
              <a:ext uri="{FF2B5EF4-FFF2-40B4-BE49-F238E27FC236}">
                <a16:creationId xmlns:a16="http://schemas.microsoft.com/office/drawing/2014/main" id="{E63F0D98-6043-4FB9-BF9E-4D84FD9777B0}"/>
              </a:ext>
            </a:extLst>
          </p:cNvPr>
          <p:cNvSpPr>
            <a:spLocks noGrp="1"/>
          </p:cNvSpPr>
          <p:nvPr>
            <p:ph idx="1"/>
          </p:nvPr>
        </p:nvSpPr>
        <p:spPr/>
        <p:txBody>
          <a:bodyPr/>
          <a:lstStyle/>
          <a:p>
            <a:r>
              <a:rPr lang="ru-RU" dirty="0"/>
              <a:t>Последняя методика сжатия — это дельта-сжатие. Она заключается в том, что передаются только различия между текущим игровым состоянием и последним состоянием, полученным клиентом.</a:t>
            </a:r>
          </a:p>
          <a:p>
            <a:r>
              <a:rPr lang="ru-RU" dirty="0"/>
              <a:t>Впервые она была применена в сетевом движке Quake3.</a:t>
            </a:r>
          </a:p>
        </p:txBody>
      </p:sp>
    </p:spTree>
    <p:extLst>
      <p:ext uri="{BB962C8B-B14F-4D97-AF65-F5344CB8AC3E}">
        <p14:creationId xmlns:p14="http://schemas.microsoft.com/office/powerpoint/2010/main" val="251811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1F792C-BDF0-4106-8EE2-687DCDAF013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342F587-6A39-44E5-9B58-B10D3BB83139}"/>
              </a:ext>
            </a:extLst>
          </p:cNvPr>
          <p:cNvSpPr>
            <a:spLocks noGrp="1"/>
          </p:cNvSpPr>
          <p:nvPr>
            <p:ph idx="1"/>
          </p:nvPr>
        </p:nvSpPr>
        <p:spPr/>
        <p:txBody>
          <a:bodyPr/>
          <a:lstStyle/>
          <a:p>
            <a:endParaRPr lang="ru-RU"/>
          </a:p>
        </p:txBody>
      </p:sp>
      <p:pic>
        <p:nvPicPr>
          <p:cNvPr id="3074" name="Picture 2" descr="ОПЯТЬ СЖИМАЕШЬ, ****ЧИЙ ШАКАЛ? - YouTube">
            <a:extLst>
              <a:ext uri="{FF2B5EF4-FFF2-40B4-BE49-F238E27FC236}">
                <a16:creationId xmlns:a16="http://schemas.microsoft.com/office/drawing/2014/main" id="{4B604E5B-BA56-4728-B33B-54D5918A7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22FA67-3590-4902-9DDD-107BD129FCF2}"/>
              </a:ext>
            </a:extLst>
          </p:cNvPr>
          <p:cNvSpPr>
            <a:spLocks noGrp="1"/>
          </p:cNvSpPr>
          <p:nvPr>
            <p:ph type="title"/>
          </p:nvPr>
        </p:nvSpPr>
        <p:spPr/>
        <p:txBody>
          <a:bodyPr/>
          <a:lstStyle/>
          <a:p>
            <a:endParaRPr lang="ru-RU"/>
          </a:p>
        </p:txBody>
      </p:sp>
      <p:pic>
        <p:nvPicPr>
          <p:cNvPr id="1026" name="Picture 2" descr="image">
            <a:extLst>
              <a:ext uri="{FF2B5EF4-FFF2-40B4-BE49-F238E27FC236}">
                <a16:creationId xmlns:a16="http://schemas.microsoft.com/office/drawing/2014/main" id="{BF700E63-F146-4FE3-A073-4B9A941E87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8431" y="727710"/>
            <a:ext cx="10135138" cy="540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2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8D9EAE-E9BD-4C40-8B7E-1325DD3BB8CB}"/>
              </a:ext>
            </a:extLst>
          </p:cNvPr>
          <p:cNvSpPr>
            <a:spLocks noGrp="1"/>
          </p:cNvSpPr>
          <p:nvPr>
            <p:ph type="title"/>
          </p:nvPr>
        </p:nvSpPr>
        <p:spPr/>
        <p:txBody>
          <a:bodyPr/>
          <a:lstStyle/>
          <a:p>
            <a:r>
              <a:rPr lang="ru-RU" dirty="0"/>
              <a:t>Шифрование</a:t>
            </a:r>
          </a:p>
        </p:txBody>
      </p:sp>
      <p:sp>
        <p:nvSpPr>
          <p:cNvPr id="3" name="Объект 2">
            <a:extLst>
              <a:ext uri="{FF2B5EF4-FFF2-40B4-BE49-F238E27FC236}">
                <a16:creationId xmlns:a16="http://schemas.microsoft.com/office/drawing/2014/main" id="{9A88EFB9-A7B8-4A23-ABED-FF4ED389D446}"/>
              </a:ext>
            </a:extLst>
          </p:cNvPr>
          <p:cNvSpPr>
            <a:spLocks noGrp="1"/>
          </p:cNvSpPr>
          <p:nvPr>
            <p:ph idx="1"/>
          </p:nvPr>
        </p:nvSpPr>
        <p:spPr/>
        <p:txBody>
          <a:bodyPr/>
          <a:lstStyle/>
          <a:p>
            <a:r>
              <a:rPr lang="ru-RU" dirty="0"/>
              <a:t>Кроме того вам может понадобиться шифровать передачу информации между клиентами и сервером. На это есть несколько причин</a:t>
            </a:r>
          </a:p>
          <a:p>
            <a:r>
              <a:rPr lang="ru-RU" dirty="0"/>
              <a:t>Приватность/конфиденциальность – сообщения могут быть прочитаны только получателем, и ни одному другому лицу, выполняющему </a:t>
            </a:r>
            <a:r>
              <a:rPr lang="ru-RU" dirty="0" err="1"/>
              <a:t>сниффинг</a:t>
            </a:r>
            <a:r>
              <a:rPr lang="ru-RU" dirty="0"/>
              <a:t> сети, не удастся их прочесть.</a:t>
            </a:r>
          </a:p>
          <a:p>
            <a:r>
              <a:rPr lang="ru-RU" dirty="0"/>
              <a:t>Аутентификация – человек, желающий исполнять роль игрока, должен знать его ключ.</a:t>
            </a:r>
          </a:p>
          <a:p>
            <a:r>
              <a:rPr lang="ru-RU" dirty="0"/>
              <a:t>Предотвращение </a:t>
            </a:r>
            <a:r>
              <a:rPr lang="ru-RU" dirty="0" err="1"/>
              <a:t>читерства</a:t>
            </a:r>
            <a:r>
              <a:rPr lang="ru-RU" dirty="0"/>
              <a:t> – злонамеренным игрокам будет намного сложнее создавать собственные пакеты для </a:t>
            </a:r>
            <a:r>
              <a:rPr lang="ru-RU" dirty="0" err="1"/>
              <a:t>читерства</a:t>
            </a:r>
            <a:r>
              <a:rPr lang="ru-RU" dirty="0"/>
              <a:t>, им придётся воспроизводить схему шифрования и находить ключ (который меняется при каждом соединении).</a:t>
            </a:r>
          </a:p>
          <a:p>
            <a:endParaRPr lang="ru-RU" dirty="0"/>
          </a:p>
        </p:txBody>
      </p:sp>
    </p:spTree>
    <p:extLst>
      <p:ext uri="{BB962C8B-B14F-4D97-AF65-F5344CB8AC3E}">
        <p14:creationId xmlns:p14="http://schemas.microsoft.com/office/powerpoint/2010/main" val="426769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297E44-893F-4674-B216-7DBD95E9716D}"/>
              </a:ext>
            </a:extLst>
          </p:cNvPr>
          <p:cNvSpPr>
            <a:spLocks noGrp="1"/>
          </p:cNvSpPr>
          <p:nvPr>
            <p:ph type="title"/>
          </p:nvPr>
        </p:nvSpPr>
        <p:spPr/>
        <p:txBody>
          <a:bodyPr/>
          <a:lstStyle/>
          <a:p>
            <a:r>
              <a:rPr lang="ru-RU" dirty="0"/>
              <a:t>Логика приложения</a:t>
            </a:r>
          </a:p>
        </p:txBody>
      </p:sp>
      <p:sp>
        <p:nvSpPr>
          <p:cNvPr id="3" name="Объект 2">
            <a:extLst>
              <a:ext uri="{FF2B5EF4-FFF2-40B4-BE49-F238E27FC236}">
                <a16:creationId xmlns:a16="http://schemas.microsoft.com/office/drawing/2014/main" id="{34B1F577-4BB0-43A9-9447-AF5DC5CE78D8}"/>
              </a:ext>
            </a:extLst>
          </p:cNvPr>
          <p:cNvSpPr>
            <a:spLocks noGrp="1"/>
          </p:cNvSpPr>
          <p:nvPr>
            <p:ph idx="1"/>
          </p:nvPr>
        </p:nvSpPr>
        <p:spPr/>
        <p:txBody>
          <a:bodyPr/>
          <a:lstStyle/>
          <a:p>
            <a:r>
              <a:rPr lang="ru-RU" dirty="0"/>
              <a:t>Теперь мы способны обновлять состояние в клиенте, но можем столкнуться с проблемами задержек.</a:t>
            </a:r>
          </a:p>
          <a:p>
            <a:r>
              <a:rPr lang="ru-RU" dirty="0"/>
              <a:t>Игроку, выполнив ввод, нужно ждать обновления состояния игры от сервера, чтобы увидеть, какое воздействие он оказал на мир.</a:t>
            </a:r>
          </a:p>
          <a:p>
            <a:r>
              <a:rPr lang="ru-RU" dirty="0"/>
              <a:t>Между двумя обновлениями состояния мир совершенно статичен.</a:t>
            </a:r>
          </a:p>
          <a:p>
            <a:r>
              <a:rPr lang="ru-RU" dirty="0"/>
              <a:t>Если частота обновления состояний низка, то движения будут очень дёрганными.</a:t>
            </a:r>
          </a:p>
        </p:txBody>
      </p:sp>
    </p:spTree>
    <p:extLst>
      <p:ext uri="{BB962C8B-B14F-4D97-AF65-F5344CB8AC3E}">
        <p14:creationId xmlns:p14="http://schemas.microsoft.com/office/powerpoint/2010/main" val="251646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A70DA-20FF-4606-8929-858CD3FB9E04}"/>
              </a:ext>
            </a:extLst>
          </p:cNvPr>
          <p:cNvSpPr>
            <a:spLocks noGrp="1"/>
          </p:cNvSpPr>
          <p:nvPr>
            <p:ph type="title"/>
          </p:nvPr>
        </p:nvSpPr>
        <p:spPr/>
        <p:txBody>
          <a:bodyPr/>
          <a:lstStyle/>
          <a:p>
            <a:r>
              <a:rPr lang="ru-RU" dirty="0"/>
              <a:t>Техники сглаживания задержек</a:t>
            </a:r>
          </a:p>
        </p:txBody>
      </p:sp>
      <p:sp>
        <p:nvSpPr>
          <p:cNvPr id="3" name="Объект 2">
            <a:extLst>
              <a:ext uri="{FF2B5EF4-FFF2-40B4-BE49-F238E27FC236}">
                <a16:creationId xmlns:a16="http://schemas.microsoft.com/office/drawing/2014/main" id="{154CEFA8-D0B5-45AA-8270-67BF6292BAE6}"/>
              </a:ext>
            </a:extLst>
          </p:cNvPr>
          <p:cNvSpPr>
            <a:spLocks noGrp="1"/>
          </p:cNvSpPr>
          <p:nvPr>
            <p:ph idx="1"/>
          </p:nvPr>
        </p:nvSpPr>
        <p:spPr/>
        <p:txBody>
          <a:bodyPr/>
          <a:lstStyle/>
          <a:p>
            <a:r>
              <a:rPr lang="ru-RU" dirty="0"/>
              <a:t>Прогнозирование на стороне клиента</a:t>
            </a:r>
          </a:p>
          <a:p>
            <a:r>
              <a:rPr lang="ru-RU" dirty="0"/>
              <a:t>Интерполяция</a:t>
            </a:r>
          </a:p>
          <a:p>
            <a:r>
              <a:rPr lang="ru-RU" dirty="0"/>
              <a:t>Экстраполяция</a:t>
            </a:r>
          </a:p>
          <a:p>
            <a:r>
              <a:rPr lang="ru-RU" dirty="0"/>
              <a:t>Компенсация лага</a:t>
            </a:r>
          </a:p>
        </p:txBody>
      </p:sp>
    </p:spTree>
    <p:extLst>
      <p:ext uri="{BB962C8B-B14F-4D97-AF65-F5344CB8AC3E}">
        <p14:creationId xmlns:p14="http://schemas.microsoft.com/office/powerpoint/2010/main" val="348796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B3D0B1-D19C-4165-B284-FC2DFFA89784}"/>
              </a:ext>
            </a:extLst>
          </p:cNvPr>
          <p:cNvSpPr>
            <a:spLocks noGrp="1"/>
          </p:cNvSpPr>
          <p:nvPr>
            <p:ph type="title"/>
          </p:nvPr>
        </p:nvSpPr>
        <p:spPr/>
        <p:txBody>
          <a:bodyPr/>
          <a:lstStyle/>
          <a:p>
            <a:r>
              <a:rPr lang="ru-RU" dirty="0"/>
              <a:t>Прогнозирование на стороне клиента</a:t>
            </a:r>
          </a:p>
        </p:txBody>
      </p:sp>
      <p:sp>
        <p:nvSpPr>
          <p:cNvPr id="3" name="Объект 2">
            <a:extLst>
              <a:ext uri="{FF2B5EF4-FFF2-40B4-BE49-F238E27FC236}">
                <a16:creationId xmlns:a16="http://schemas.microsoft.com/office/drawing/2014/main" id="{6D3C1C7A-78ED-4923-BE24-0FC25FB623C9}"/>
              </a:ext>
            </a:extLst>
          </p:cNvPr>
          <p:cNvSpPr>
            <a:spLocks noGrp="1"/>
          </p:cNvSpPr>
          <p:nvPr>
            <p:ph idx="1"/>
          </p:nvPr>
        </p:nvSpPr>
        <p:spPr/>
        <p:txBody>
          <a:bodyPr/>
          <a:lstStyle/>
          <a:p>
            <a:r>
              <a:rPr lang="ru-RU" dirty="0"/>
              <a:t>Заключается в том, чтобы применять результат ввода напрямую, не ожидая ответа от сервера. Однако когда клиент получает обновление от сервера, он должен убедиться, что его прогноз был верным. Если это не так, то ему нужно просто изменить своё состояние согласно полученному от сервера, потому что сервер авторитарен</a:t>
            </a:r>
          </a:p>
        </p:txBody>
      </p:sp>
    </p:spTree>
    <p:extLst>
      <p:ext uri="{BB962C8B-B14F-4D97-AF65-F5344CB8AC3E}">
        <p14:creationId xmlns:p14="http://schemas.microsoft.com/office/powerpoint/2010/main" val="421880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67664-4AC9-4F8F-927E-1A4D2072A082}"/>
              </a:ext>
            </a:extLst>
          </p:cNvPr>
          <p:cNvSpPr>
            <a:spLocks noGrp="1"/>
          </p:cNvSpPr>
          <p:nvPr>
            <p:ph type="title"/>
          </p:nvPr>
        </p:nvSpPr>
        <p:spPr/>
        <p:txBody>
          <a:bodyPr/>
          <a:lstStyle/>
          <a:p>
            <a:r>
              <a:rPr lang="ru-RU" dirty="0"/>
              <a:t>Интерполяция</a:t>
            </a:r>
          </a:p>
        </p:txBody>
      </p:sp>
      <p:sp>
        <p:nvSpPr>
          <p:cNvPr id="3" name="Объект 2">
            <a:extLst>
              <a:ext uri="{FF2B5EF4-FFF2-40B4-BE49-F238E27FC236}">
                <a16:creationId xmlns:a16="http://schemas.microsoft.com/office/drawing/2014/main" id="{98B5BCBB-D06A-4F44-BF7A-60286AC0D2F8}"/>
              </a:ext>
            </a:extLst>
          </p:cNvPr>
          <p:cNvSpPr>
            <a:spLocks noGrp="1"/>
          </p:cNvSpPr>
          <p:nvPr>
            <p:ph idx="1"/>
          </p:nvPr>
        </p:nvSpPr>
        <p:spPr/>
        <p:txBody>
          <a:bodyPr/>
          <a:lstStyle/>
          <a:p>
            <a:r>
              <a:rPr lang="ru-RU" dirty="0"/>
              <a:t>Берутся два последних состояния и показывается переход из одного в другое.</a:t>
            </a:r>
          </a:p>
          <a:p>
            <a:r>
              <a:rPr lang="ru-RU" dirty="0"/>
              <a:t>Недостаток в том, что она вызывает небольшую долю задержки, потому что клиент всегда видит то, что происходило в прошлом.</a:t>
            </a:r>
          </a:p>
        </p:txBody>
      </p:sp>
    </p:spTree>
    <p:extLst>
      <p:ext uri="{BB962C8B-B14F-4D97-AF65-F5344CB8AC3E}">
        <p14:creationId xmlns:p14="http://schemas.microsoft.com/office/powerpoint/2010/main" val="601918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40471-5208-4DEB-9811-895FA338085C}"/>
              </a:ext>
            </a:extLst>
          </p:cNvPr>
          <p:cNvSpPr>
            <a:spLocks noGrp="1"/>
          </p:cNvSpPr>
          <p:nvPr>
            <p:ph type="title"/>
          </p:nvPr>
        </p:nvSpPr>
        <p:spPr/>
        <p:txBody>
          <a:bodyPr/>
          <a:lstStyle/>
          <a:p>
            <a:r>
              <a:rPr lang="ru-RU" dirty="0"/>
              <a:t>Экстраполяция</a:t>
            </a:r>
          </a:p>
        </p:txBody>
      </p:sp>
      <p:sp>
        <p:nvSpPr>
          <p:cNvPr id="3" name="Объект 2">
            <a:extLst>
              <a:ext uri="{FF2B5EF4-FFF2-40B4-BE49-F238E27FC236}">
                <a16:creationId xmlns:a16="http://schemas.microsoft.com/office/drawing/2014/main" id="{33C9C2F3-65B4-4ADF-ACF7-2C3170029DF4}"/>
              </a:ext>
            </a:extLst>
          </p:cNvPr>
          <p:cNvSpPr>
            <a:spLocks noGrp="1"/>
          </p:cNvSpPr>
          <p:nvPr>
            <p:ph idx="1"/>
          </p:nvPr>
        </p:nvSpPr>
        <p:spPr/>
        <p:txBody>
          <a:bodyPr/>
          <a:lstStyle/>
          <a:p>
            <a:r>
              <a:rPr lang="ru-RU" dirty="0"/>
              <a:t>Заключается в прогнозировании того, где сейчас должны находиться сущности на основании последнего состояния, полученного клиентом.</a:t>
            </a:r>
          </a:p>
          <a:p>
            <a:r>
              <a:rPr lang="ru-RU" dirty="0"/>
              <a:t>Недостаток в том, что если сущность полностью меняет направление движения, то возникнет большая погрешность между прогнозом и реальной позицией.</a:t>
            </a:r>
          </a:p>
        </p:txBody>
      </p:sp>
    </p:spTree>
    <p:extLst>
      <p:ext uri="{BB962C8B-B14F-4D97-AF65-F5344CB8AC3E}">
        <p14:creationId xmlns:p14="http://schemas.microsoft.com/office/powerpoint/2010/main" val="315312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FD1E21-111C-40B1-AEC0-391B27D2B0FB}"/>
              </a:ext>
            </a:extLst>
          </p:cNvPr>
          <p:cNvSpPr>
            <a:spLocks noGrp="1"/>
          </p:cNvSpPr>
          <p:nvPr>
            <p:ph type="title"/>
          </p:nvPr>
        </p:nvSpPr>
        <p:spPr/>
        <p:txBody>
          <a:bodyPr/>
          <a:lstStyle/>
          <a:p>
            <a:r>
              <a:rPr lang="ru-RU" dirty="0"/>
              <a:t>Компенсация лага</a:t>
            </a:r>
          </a:p>
        </p:txBody>
      </p:sp>
      <p:sp>
        <p:nvSpPr>
          <p:cNvPr id="3" name="Объект 2">
            <a:extLst>
              <a:ext uri="{FF2B5EF4-FFF2-40B4-BE49-F238E27FC236}">
                <a16:creationId xmlns:a16="http://schemas.microsoft.com/office/drawing/2014/main" id="{4968AA28-38DA-4870-8D97-D13DA14A6356}"/>
              </a:ext>
            </a:extLst>
          </p:cNvPr>
          <p:cNvSpPr>
            <a:spLocks noGrp="1"/>
          </p:cNvSpPr>
          <p:nvPr>
            <p:ph idx="1"/>
          </p:nvPr>
        </p:nvSpPr>
        <p:spPr/>
        <p:txBody>
          <a:bodyPr/>
          <a:lstStyle/>
          <a:p>
            <a:r>
              <a:rPr lang="ru-RU" dirty="0"/>
              <a:t>Сервер учитывает задержки клиента, когда он стреляет в цель </a:t>
            </a:r>
          </a:p>
          <a:p>
            <a:r>
              <a:rPr lang="ru-RU" dirty="0"/>
              <a:t>Выполняет перемотку времени назад, на тот момент, когда игрок выстрелил, чтобы симулировать, что видел игрок на своём экране, и проверить коллизию между его выстрелом и целью.</a:t>
            </a:r>
          </a:p>
        </p:txBody>
      </p:sp>
    </p:spTree>
    <p:extLst>
      <p:ext uri="{BB962C8B-B14F-4D97-AF65-F5344CB8AC3E}">
        <p14:creationId xmlns:p14="http://schemas.microsoft.com/office/powerpoint/2010/main" val="1830416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2486AD-F1C8-4BD7-A744-A878ECCB9F09}"/>
              </a:ext>
            </a:extLst>
          </p:cNvPr>
          <p:cNvSpPr>
            <a:spLocks noGrp="1"/>
          </p:cNvSpPr>
          <p:nvPr>
            <p:ph type="title"/>
          </p:nvPr>
        </p:nvSpPr>
        <p:spPr/>
        <p:txBody>
          <a:bodyPr/>
          <a:lstStyle/>
          <a:p>
            <a:r>
              <a:rPr lang="ru-RU" dirty="0"/>
              <a:t>Предотвращение </a:t>
            </a:r>
            <a:r>
              <a:rPr lang="ru-RU" dirty="0" err="1"/>
              <a:t>читерства</a:t>
            </a:r>
            <a:endParaRPr lang="ru-RU" dirty="0"/>
          </a:p>
        </p:txBody>
      </p:sp>
      <p:sp>
        <p:nvSpPr>
          <p:cNvPr id="3" name="Объект 2">
            <a:extLst>
              <a:ext uri="{FF2B5EF4-FFF2-40B4-BE49-F238E27FC236}">
                <a16:creationId xmlns:a16="http://schemas.microsoft.com/office/drawing/2014/main" id="{1441A8B8-694A-4E77-B872-E700F55714A7}"/>
              </a:ext>
            </a:extLst>
          </p:cNvPr>
          <p:cNvSpPr>
            <a:spLocks noGrp="1"/>
          </p:cNvSpPr>
          <p:nvPr>
            <p:ph idx="1"/>
          </p:nvPr>
        </p:nvSpPr>
        <p:spPr/>
        <p:txBody>
          <a:bodyPr/>
          <a:lstStyle/>
          <a:p>
            <a:r>
              <a:rPr lang="ru-RU" dirty="0"/>
              <a:t>Существует две основные техники предотвращения </a:t>
            </a:r>
            <a:r>
              <a:rPr lang="ru-RU" dirty="0" err="1"/>
              <a:t>читерства</a:t>
            </a:r>
            <a:endParaRPr lang="ru-RU" dirty="0"/>
          </a:p>
          <a:p>
            <a:r>
              <a:rPr lang="ru-RU" dirty="0"/>
              <a:t>Первая: усложнение отправки </a:t>
            </a:r>
            <a:r>
              <a:rPr lang="ru-RU" dirty="0" err="1"/>
              <a:t>читерами</a:t>
            </a:r>
            <a:r>
              <a:rPr lang="ru-RU" dirty="0"/>
              <a:t> вредоносных пакетов, например, шифрование</a:t>
            </a:r>
          </a:p>
          <a:p>
            <a:r>
              <a:rPr lang="ru-RU" dirty="0"/>
              <a:t>Вторая: авторитарный сервер должен получать только команды/ввод/действия. Клиент не должен иметь возможности изменять состояние на сервере, кроме как отправкой ввода. Тогда сервер каждый раз при получении ввода должен перед его применением проверять его на допустимость.</a:t>
            </a:r>
          </a:p>
        </p:txBody>
      </p:sp>
    </p:spTree>
    <p:extLst>
      <p:ext uri="{BB962C8B-B14F-4D97-AF65-F5344CB8AC3E}">
        <p14:creationId xmlns:p14="http://schemas.microsoft.com/office/powerpoint/2010/main" val="72034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2FB74D-DF41-4DBF-92B8-F6612A135EE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AA93A7A-44BE-408E-A89C-22521874DD07}"/>
              </a:ext>
            </a:extLst>
          </p:cNvPr>
          <p:cNvSpPr>
            <a:spLocks noGrp="1"/>
          </p:cNvSpPr>
          <p:nvPr>
            <p:ph idx="1"/>
          </p:nvPr>
        </p:nvSpPr>
        <p:spPr/>
        <p:txBody>
          <a:bodyPr/>
          <a:lstStyle/>
          <a:p>
            <a:r>
              <a:rPr lang="ru-RU" dirty="0"/>
              <a:t>Основные типы сетевых архитектур – </a:t>
            </a:r>
            <a:r>
              <a:rPr lang="en-US" dirty="0"/>
              <a:t>peer-to-peer </a:t>
            </a:r>
            <a:r>
              <a:rPr lang="ru-RU" dirty="0"/>
              <a:t>и клиент-серверная</a:t>
            </a:r>
          </a:p>
          <a:p>
            <a:pPr marL="0" indent="0">
              <a:buNone/>
            </a:pPr>
            <a:endParaRPr lang="ru-RU" dirty="0"/>
          </a:p>
        </p:txBody>
      </p:sp>
    </p:spTree>
    <p:extLst>
      <p:ext uri="{BB962C8B-B14F-4D97-AF65-F5344CB8AC3E}">
        <p14:creationId xmlns:p14="http://schemas.microsoft.com/office/powerpoint/2010/main" val="29719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90DEB-F070-442F-A774-10A047144F72}"/>
              </a:ext>
            </a:extLst>
          </p:cNvPr>
          <p:cNvSpPr>
            <a:spLocks noGrp="1"/>
          </p:cNvSpPr>
          <p:nvPr>
            <p:ph type="title"/>
          </p:nvPr>
        </p:nvSpPr>
        <p:spPr/>
        <p:txBody>
          <a:bodyPr/>
          <a:lstStyle/>
          <a:p>
            <a:r>
              <a:rPr lang="ru-RU" dirty="0"/>
              <a:t>Преимущества клиент-серверной архитектуры</a:t>
            </a:r>
          </a:p>
        </p:txBody>
      </p:sp>
      <p:sp>
        <p:nvSpPr>
          <p:cNvPr id="3" name="Объект 2">
            <a:extLst>
              <a:ext uri="{FF2B5EF4-FFF2-40B4-BE49-F238E27FC236}">
                <a16:creationId xmlns:a16="http://schemas.microsoft.com/office/drawing/2014/main" id="{3824C80C-6741-42B4-ADCE-8F27B639F7A5}"/>
              </a:ext>
            </a:extLst>
          </p:cNvPr>
          <p:cNvSpPr>
            <a:spLocks noGrp="1"/>
          </p:cNvSpPr>
          <p:nvPr>
            <p:ph idx="1"/>
          </p:nvPr>
        </p:nvSpPr>
        <p:spPr/>
        <p:txBody>
          <a:bodyPr/>
          <a:lstStyle/>
          <a:p>
            <a:r>
              <a:rPr lang="ru-RU" dirty="0"/>
              <a:t>Проще в реализации</a:t>
            </a:r>
          </a:p>
          <a:p>
            <a:r>
              <a:rPr lang="ru-RU" dirty="0"/>
              <a:t>Требует канал меньшей ширины</a:t>
            </a:r>
          </a:p>
          <a:p>
            <a:r>
              <a:rPr lang="ru-RU" dirty="0"/>
              <a:t>Облегчает защиту от </a:t>
            </a:r>
            <a:r>
              <a:rPr lang="ru-RU" dirty="0" err="1"/>
              <a:t>читерства</a:t>
            </a:r>
            <a:endParaRPr lang="ru-RU" dirty="0"/>
          </a:p>
        </p:txBody>
      </p:sp>
    </p:spTree>
    <p:extLst>
      <p:ext uri="{BB962C8B-B14F-4D97-AF65-F5344CB8AC3E}">
        <p14:creationId xmlns:p14="http://schemas.microsoft.com/office/powerpoint/2010/main" val="61639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26A526-B92C-4836-93D7-09606AFE9449}"/>
              </a:ext>
            </a:extLst>
          </p:cNvPr>
          <p:cNvSpPr>
            <a:spLocks noGrp="1"/>
          </p:cNvSpPr>
          <p:nvPr>
            <p:ph type="title"/>
          </p:nvPr>
        </p:nvSpPr>
        <p:spPr/>
        <p:txBody>
          <a:bodyPr/>
          <a:lstStyle/>
          <a:p>
            <a:r>
              <a:rPr lang="ru-RU" dirty="0"/>
              <a:t>Основные компоненты игровых сетевых систем</a:t>
            </a:r>
          </a:p>
        </p:txBody>
      </p:sp>
      <p:sp>
        <p:nvSpPr>
          <p:cNvPr id="3" name="Объект 2">
            <a:extLst>
              <a:ext uri="{FF2B5EF4-FFF2-40B4-BE49-F238E27FC236}">
                <a16:creationId xmlns:a16="http://schemas.microsoft.com/office/drawing/2014/main" id="{FC17F557-0B51-4AD7-A5ED-764CDCCE4B2F}"/>
              </a:ext>
            </a:extLst>
          </p:cNvPr>
          <p:cNvSpPr>
            <a:spLocks noGrp="1"/>
          </p:cNvSpPr>
          <p:nvPr>
            <p:ph idx="1"/>
          </p:nvPr>
        </p:nvSpPr>
        <p:spPr/>
        <p:txBody>
          <a:bodyPr/>
          <a:lstStyle/>
          <a:p>
            <a:r>
              <a:rPr lang="ru-RU" dirty="0"/>
              <a:t>Транспортный протокол – как передаются данные между клиентами и сервером</a:t>
            </a:r>
          </a:p>
          <a:p>
            <a:r>
              <a:rPr lang="ru-RU" dirty="0"/>
              <a:t>Протокол приложения – что передаётся от клиентов к серверу и от сервера клиентам и в каком формате</a:t>
            </a:r>
          </a:p>
          <a:p>
            <a:r>
              <a:rPr lang="ru-RU" dirty="0"/>
              <a:t>Логика приложения – как передаваемые данные используются для обновления состояния клиентов и сервера</a:t>
            </a:r>
          </a:p>
        </p:txBody>
      </p:sp>
    </p:spTree>
    <p:extLst>
      <p:ext uri="{BB962C8B-B14F-4D97-AF65-F5344CB8AC3E}">
        <p14:creationId xmlns:p14="http://schemas.microsoft.com/office/powerpoint/2010/main" val="263230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A6892D-4E08-4C52-AAB8-45061C17AF62}"/>
              </a:ext>
            </a:extLst>
          </p:cNvPr>
          <p:cNvSpPr>
            <a:spLocks noGrp="1"/>
          </p:cNvSpPr>
          <p:nvPr>
            <p:ph type="title"/>
          </p:nvPr>
        </p:nvSpPr>
        <p:spPr/>
        <p:txBody>
          <a:bodyPr/>
          <a:lstStyle/>
          <a:p>
            <a:r>
              <a:rPr lang="ru-RU" dirty="0"/>
              <a:t>Транспортный протокол</a:t>
            </a:r>
          </a:p>
        </p:txBody>
      </p:sp>
      <p:sp>
        <p:nvSpPr>
          <p:cNvPr id="3" name="Объект 2">
            <a:extLst>
              <a:ext uri="{FF2B5EF4-FFF2-40B4-BE49-F238E27FC236}">
                <a16:creationId xmlns:a16="http://schemas.microsoft.com/office/drawing/2014/main" id="{AE9667E0-3B9C-406E-9BBF-2565A41D3B81}"/>
              </a:ext>
            </a:extLst>
          </p:cNvPr>
          <p:cNvSpPr>
            <a:spLocks noGrp="1"/>
          </p:cNvSpPr>
          <p:nvPr>
            <p:ph idx="1"/>
          </p:nvPr>
        </p:nvSpPr>
        <p:spPr/>
        <p:txBody>
          <a:bodyPr/>
          <a:lstStyle/>
          <a:p>
            <a:r>
              <a:rPr lang="ru-RU" dirty="0"/>
              <a:t>Для начала нужно определиться с выбором протокола для транспортировки данных между сервером и клиентами</a:t>
            </a:r>
          </a:p>
          <a:p>
            <a:r>
              <a:rPr lang="ru-RU" dirty="0"/>
              <a:t>Для этого существует два Интернет-протокола: </a:t>
            </a:r>
            <a:r>
              <a:rPr lang="en-US" dirty="0"/>
              <a:t>TCP </a:t>
            </a:r>
            <a:r>
              <a:rPr lang="ru-RU" dirty="0"/>
              <a:t>и </a:t>
            </a:r>
            <a:r>
              <a:rPr lang="en-US" dirty="0"/>
              <a:t>UDP</a:t>
            </a:r>
          </a:p>
          <a:p>
            <a:r>
              <a:rPr lang="ru-RU" dirty="0"/>
              <a:t>Однако никто не запрещает создать собственный протокол на основе одного из вышеперечисленных, или применить библиотеку, в которой они используются</a:t>
            </a:r>
          </a:p>
        </p:txBody>
      </p:sp>
    </p:spTree>
    <p:extLst>
      <p:ext uri="{BB962C8B-B14F-4D97-AF65-F5344CB8AC3E}">
        <p14:creationId xmlns:p14="http://schemas.microsoft.com/office/powerpoint/2010/main" val="414381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017FC-2D94-42EF-B73D-F658CE68BCBF}"/>
              </a:ext>
            </a:extLst>
          </p:cNvPr>
          <p:cNvSpPr>
            <a:spLocks noGrp="1"/>
          </p:cNvSpPr>
          <p:nvPr>
            <p:ph type="title"/>
          </p:nvPr>
        </p:nvSpPr>
        <p:spPr/>
        <p:txBody>
          <a:bodyPr/>
          <a:lstStyle/>
          <a:p>
            <a:r>
              <a:rPr lang="ru-RU" dirty="0"/>
              <a:t>Сравнение </a:t>
            </a:r>
            <a:r>
              <a:rPr lang="en-US" dirty="0"/>
              <a:t>TCP </a:t>
            </a:r>
            <a:r>
              <a:rPr lang="ru-RU" dirty="0"/>
              <a:t>и </a:t>
            </a:r>
            <a:r>
              <a:rPr lang="en-US" dirty="0"/>
              <a:t>UDP</a:t>
            </a:r>
            <a:endParaRPr lang="ru-RU" dirty="0"/>
          </a:p>
        </p:txBody>
      </p:sp>
      <p:sp>
        <p:nvSpPr>
          <p:cNvPr id="3" name="Объект 2">
            <a:extLst>
              <a:ext uri="{FF2B5EF4-FFF2-40B4-BE49-F238E27FC236}">
                <a16:creationId xmlns:a16="http://schemas.microsoft.com/office/drawing/2014/main" id="{ADCB9239-CF98-41D4-ACDF-BD1DE8114477}"/>
              </a:ext>
            </a:extLst>
          </p:cNvPr>
          <p:cNvSpPr>
            <a:spLocks noGrp="1"/>
          </p:cNvSpPr>
          <p:nvPr>
            <p:ph idx="1"/>
          </p:nvPr>
        </p:nvSpPr>
        <p:spPr/>
        <p:txBody>
          <a:bodyPr/>
          <a:lstStyle/>
          <a:p>
            <a:r>
              <a:rPr lang="ru-RU" dirty="0"/>
              <a:t>Оба основаны на </a:t>
            </a:r>
            <a:r>
              <a:rPr lang="en-US" dirty="0"/>
              <a:t>IP</a:t>
            </a:r>
            <a:endParaRPr lang="ru-RU" dirty="0"/>
          </a:p>
          <a:p>
            <a:r>
              <a:rPr lang="en-US" dirty="0"/>
              <a:t>IP </a:t>
            </a:r>
            <a:r>
              <a:rPr lang="ru-RU" dirty="0"/>
              <a:t>позволяет передавать пакет от источника получателю, но не даёт гарантий, что отправленный пакет рано или поздно попадёт к получателю, что он доберётся до него хотя бы раз и что последовательность пакетов придёт в правильном порядке</a:t>
            </a:r>
          </a:p>
          <a:p>
            <a:r>
              <a:rPr lang="ru-RU" dirty="0"/>
              <a:t>Пакет может содержать только ограниченный размер данных</a:t>
            </a:r>
          </a:p>
          <a:p>
            <a:r>
              <a:rPr lang="en-US" dirty="0"/>
              <a:t>UDP </a:t>
            </a:r>
            <a:r>
              <a:rPr lang="ru-RU" dirty="0"/>
              <a:t>– тонкий слой поверх </a:t>
            </a:r>
            <a:r>
              <a:rPr lang="en-US" dirty="0"/>
              <a:t>IP, </a:t>
            </a:r>
            <a:r>
              <a:rPr lang="ru-RU" dirty="0"/>
              <a:t>поэтому имеет те же ограничения</a:t>
            </a:r>
          </a:p>
          <a:p>
            <a:r>
              <a:rPr lang="en-US" dirty="0"/>
              <a:t>TCP, </a:t>
            </a:r>
            <a:r>
              <a:rPr lang="ru-RU" dirty="0"/>
              <a:t>в отличие от </a:t>
            </a:r>
            <a:r>
              <a:rPr lang="en-US" dirty="0"/>
              <a:t>UDP</a:t>
            </a:r>
            <a:r>
              <a:rPr lang="ru-RU" dirty="0"/>
              <a:t>, обеспечивает надёжное упорядоченное соединение между двумя узлами с проверкой на ошибки</a:t>
            </a:r>
          </a:p>
          <a:p>
            <a:r>
              <a:rPr lang="ru-RU" dirty="0"/>
              <a:t>Цена надёжности </a:t>
            </a:r>
            <a:r>
              <a:rPr lang="en-US" dirty="0"/>
              <a:t>TCP - </a:t>
            </a:r>
            <a:r>
              <a:rPr lang="ru-RU" dirty="0"/>
              <a:t>задержка</a:t>
            </a:r>
          </a:p>
        </p:txBody>
      </p:sp>
    </p:spTree>
    <p:extLst>
      <p:ext uri="{BB962C8B-B14F-4D97-AF65-F5344CB8AC3E}">
        <p14:creationId xmlns:p14="http://schemas.microsoft.com/office/powerpoint/2010/main" val="290837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D5CBB0-0A47-4849-A564-A153E4E6652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8FCB1BA-5333-400D-ACD3-82B436AE0137}"/>
              </a:ext>
            </a:extLst>
          </p:cNvPr>
          <p:cNvSpPr>
            <a:spLocks noGrp="1"/>
          </p:cNvSpPr>
          <p:nvPr>
            <p:ph idx="1"/>
          </p:nvPr>
        </p:nvSpPr>
        <p:spPr/>
        <p:txBody>
          <a:bodyPr/>
          <a:lstStyle/>
          <a:p>
            <a:r>
              <a:rPr lang="ru-RU" dirty="0"/>
              <a:t>Когда узел-отправитель передаёт пакет узлу-получателю, он ожидает получить подтверждение</a:t>
            </a:r>
          </a:p>
          <a:p>
            <a:r>
              <a:rPr lang="ru-RU" dirty="0"/>
              <a:t>Если спустя определённое время он не получает его, то отправляет пакет повторно.</a:t>
            </a:r>
          </a:p>
          <a:p>
            <a:r>
              <a:rPr lang="ru-RU" dirty="0"/>
              <a:t>TCP гарантирует получение пакетов в правильном порядке, поэтому пока утерянный пакет не получен, все остальные пакеты не могут быть обработаны, даже если они уже получены узлом-получателем.</a:t>
            </a:r>
          </a:p>
          <a:p>
            <a:r>
              <a:rPr lang="ru-RU" dirty="0"/>
              <a:t>Именно из-за задержки в многопользовательских играх используется </a:t>
            </a:r>
            <a:r>
              <a:rPr lang="en-US" dirty="0"/>
              <a:t>UDP </a:t>
            </a:r>
            <a:r>
              <a:rPr lang="ru-RU" dirty="0"/>
              <a:t>с собственным протоколом</a:t>
            </a:r>
          </a:p>
        </p:txBody>
      </p:sp>
    </p:spTree>
    <p:extLst>
      <p:ext uri="{BB962C8B-B14F-4D97-AF65-F5344CB8AC3E}">
        <p14:creationId xmlns:p14="http://schemas.microsoft.com/office/powerpoint/2010/main" val="402338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2E5BC-0A08-4B9E-831C-ADDD044D272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FFF5277-E18E-465F-A98B-55847B9FE372}"/>
              </a:ext>
            </a:extLst>
          </p:cNvPr>
          <p:cNvSpPr>
            <a:spLocks noGrp="1"/>
          </p:cNvSpPr>
          <p:nvPr>
            <p:ph idx="1"/>
          </p:nvPr>
        </p:nvSpPr>
        <p:spPr/>
        <p:txBody>
          <a:bodyPr>
            <a:normAutofit lnSpcReduction="10000"/>
          </a:bodyPr>
          <a:lstStyle/>
          <a:p>
            <a:r>
              <a:rPr lang="ru-RU" dirty="0"/>
              <a:t>Собственный протокол на основе UDP может быть эффективнее TCP по различным причинам</a:t>
            </a:r>
          </a:p>
          <a:p>
            <a:r>
              <a:rPr lang="ru-RU" dirty="0"/>
              <a:t>Он может помечать некоторые пакеты как надёжные, а другие — как ненадёжные, поэтому его не волнует, добрался ли ненадёжный пакет до получателя</a:t>
            </a:r>
          </a:p>
          <a:p>
            <a:r>
              <a:rPr lang="ru-RU" dirty="0"/>
              <a:t>Может обрабатывать несколько потоков данных, чтобы потерянный в одном потоке пакет не замедлял остальные потоки.</a:t>
            </a:r>
            <a:endParaRPr lang="en-US" dirty="0"/>
          </a:p>
          <a:p>
            <a:r>
              <a:rPr lang="ru-RU" dirty="0"/>
              <a:t>Во многих </a:t>
            </a:r>
            <a:r>
              <a:rPr lang="en-US" dirty="0"/>
              <a:t>FPS </a:t>
            </a:r>
            <a:r>
              <a:rPr lang="ru-RU" dirty="0"/>
              <a:t>используются собственные протоколы на основе </a:t>
            </a:r>
            <a:r>
              <a:rPr lang="en-US" dirty="0"/>
              <a:t>UDP</a:t>
            </a:r>
            <a:endParaRPr lang="ru-RU" dirty="0"/>
          </a:p>
          <a:p>
            <a:r>
              <a:rPr lang="ru-RU" dirty="0"/>
              <a:t>Однако в случаях, когда задержка не является существенной проблемой, гораздо эффективнее использовать </a:t>
            </a:r>
            <a:r>
              <a:rPr lang="en-US" dirty="0"/>
              <a:t>TCP</a:t>
            </a:r>
            <a:endParaRPr lang="ru-RU" dirty="0"/>
          </a:p>
        </p:txBody>
      </p:sp>
    </p:spTree>
    <p:extLst>
      <p:ext uri="{BB962C8B-B14F-4D97-AF65-F5344CB8AC3E}">
        <p14:creationId xmlns:p14="http://schemas.microsoft.com/office/powerpoint/2010/main" val="1559087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1035</Words>
  <Application>Microsoft Office PowerPoint</Application>
  <PresentationFormat>Широкоэкранный</PresentationFormat>
  <Paragraphs>85</Paragraphs>
  <Slides>27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Century Gothic</vt:lpstr>
      <vt:lpstr>Wingdings 3</vt:lpstr>
      <vt:lpstr>Ион</vt:lpstr>
      <vt:lpstr>Сетевая модель в играх</vt:lpstr>
      <vt:lpstr>Презентация PowerPoint</vt:lpstr>
      <vt:lpstr>Презентация PowerPoint</vt:lpstr>
      <vt:lpstr>Преимущества клиент-серверной архитектуры</vt:lpstr>
      <vt:lpstr>Основные компоненты игровых сетевых систем</vt:lpstr>
      <vt:lpstr>Транспортный протокол</vt:lpstr>
      <vt:lpstr>Сравнение TCP и UDP</vt:lpstr>
      <vt:lpstr>Презентация PowerPoint</vt:lpstr>
      <vt:lpstr>Презентация PowerPoint</vt:lpstr>
      <vt:lpstr>Сетевые библиотеки</vt:lpstr>
      <vt:lpstr>Протокол приложения</vt:lpstr>
      <vt:lpstr>Сериализация</vt:lpstr>
      <vt:lpstr>Сжатие</vt:lpstr>
      <vt:lpstr>Презентация PowerPoint</vt:lpstr>
      <vt:lpstr>Битовая упаковка</vt:lpstr>
      <vt:lpstr>Дискретизация</vt:lpstr>
      <vt:lpstr>Алгоритмы сжатия</vt:lpstr>
      <vt:lpstr>Дельта-сжатие</vt:lpstr>
      <vt:lpstr>Презентация PowerPoint</vt:lpstr>
      <vt:lpstr>Шифрование</vt:lpstr>
      <vt:lpstr>Логика приложения</vt:lpstr>
      <vt:lpstr>Техники сглаживания задержек</vt:lpstr>
      <vt:lpstr>Прогнозирование на стороне клиента</vt:lpstr>
      <vt:lpstr>Интерполяция</vt:lpstr>
      <vt:lpstr>Экстраполяция</vt:lpstr>
      <vt:lpstr>Компенсация лага</vt:lpstr>
      <vt:lpstr>Предотвращение читерства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Сетевая модель в играх</dc:title>
  <dc:creator>GevDa MC</dc:creator>
  <cp:lastModifiedBy>GevDa MC</cp:lastModifiedBy>
  <cp:revision>6</cp:revision>
  <dcterms:created xsi:type="dcterms:W3CDTF">2021-03-11T23:25:21Z</dcterms:created>
  <dcterms:modified xsi:type="dcterms:W3CDTF">2021-03-12T00:28:13Z</dcterms:modified>
</cp:coreProperties>
</file>