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6"/>
  </p:notesMasterIdLst>
  <p:sldIdLst>
    <p:sldId id="329" r:id="rId2"/>
    <p:sldId id="265" r:id="rId3"/>
    <p:sldId id="266" r:id="rId4"/>
    <p:sldId id="306" r:id="rId5"/>
    <p:sldId id="307" r:id="rId6"/>
    <p:sldId id="308" r:id="rId7"/>
    <p:sldId id="332" r:id="rId8"/>
    <p:sldId id="333" r:id="rId9"/>
    <p:sldId id="334" r:id="rId10"/>
    <p:sldId id="335" r:id="rId11"/>
    <p:sldId id="314" r:id="rId12"/>
    <p:sldId id="316" r:id="rId13"/>
    <p:sldId id="317" r:id="rId14"/>
    <p:sldId id="336"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69" autoAdjust="0"/>
  </p:normalViewPr>
  <p:slideViewPr>
    <p:cSldViewPr>
      <p:cViewPr varScale="1">
        <p:scale>
          <a:sx n="87" d="100"/>
          <a:sy n="87" d="100"/>
        </p:scale>
        <p:origin x="-1464"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C0EA08-9000-41E2-874E-0A3A91A88CF8}" type="datetimeFigureOut">
              <a:rPr lang="fr-FR" smtClean="0"/>
              <a:t>17/08/2022</a:t>
            </a:fld>
            <a:endParaRPr lang="fr-FR"/>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fr-F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DEDEAC-6829-441F-925E-D569BEACA079}" type="slidenum">
              <a:rPr lang="fr-FR" smtClean="0"/>
              <a:t>‹#›</a:t>
            </a:fld>
            <a:endParaRPr lang="fr-FR"/>
          </a:p>
        </p:txBody>
      </p:sp>
    </p:spTree>
    <p:extLst>
      <p:ext uri="{BB962C8B-B14F-4D97-AF65-F5344CB8AC3E}">
        <p14:creationId xmlns:p14="http://schemas.microsoft.com/office/powerpoint/2010/main" val="4172088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fr-FR" dirty="0"/>
          </a:p>
        </p:txBody>
      </p:sp>
      <p:sp>
        <p:nvSpPr>
          <p:cNvPr id="4" name="Номер слайда 3"/>
          <p:cNvSpPr>
            <a:spLocks noGrp="1"/>
          </p:cNvSpPr>
          <p:nvPr>
            <p:ph type="sldNum" sz="quarter" idx="10"/>
          </p:nvPr>
        </p:nvSpPr>
        <p:spPr/>
        <p:txBody>
          <a:bodyPr/>
          <a:lstStyle/>
          <a:p>
            <a:fld id="{61DEDEAC-6829-441F-925E-D569BEACA079}" type="slidenum">
              <a:rPr lang="fr-FR" smtClean="0"/>
              <a:t>2</a:t>
            </a:fld>
            <a:endParaRPr lang="fr-FR"/>
          </a:p>
        </p:txBody>
      </p:sp>
    </p:spTree>
    <p:extLst>
      <p:ext uri="{BB962C8B-B14F-4D97-AF65-F5344CB8AC3E}">
        <p14:creationId xmlns:p14="http://schemas.microsoft.com/office/powerpoint/2010/main" val="856701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FDC1FEA6-9848-4B05-9B22-BDDE60A34279}" type="datetimeFigureOut">
              <a:rPr lang="fr-FR" smtClean="0"/>
              <a:t>17/08/2022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411C586-3440-422A-8472-11533B726ACC}" type="slidenum">
              <a:rPr lang="fr-FR" smtClean="0"/>
              <a:t>‹#›</a:t>
            </a:fld>
            <a:endParaRPr lang="fr-FR"/>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FDC1FEA6-9848-4B05-9B22-BDDE60A34279}" type="datetimeFigureOut">
              <a:rPr lang="fr-FR" smtClean="0"/>
              <a:t>17/08/2022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411C586-3440-422A-8472-11533B726ACC}" type="slidenum">
              <a:rPr lang="fr-FR" smtClean="0"/>
              <a:t>‹#›</a:t>
            </a:fld>
            <a:endParaRPr lang="fr-F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ru-RU" smtClean="0"/>
              <a:t>Образец заголовка</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DC1FEA6-9848-4B05-9B22-BDDE60A34279}" type="datetimeFigureOut">
              <a:rPr lang="fr-FR" smtClean="0"/>
              <a:t>17/08/2022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411C586-3440-422A-8472-11533B726ACC}" type="slidenum">
              <a:rPr lang="fr-FR" smtClean="0"/>
              <a:t>‹#›</a:t>
            </a:fld>
            <a:endParaRPr lang="fr-F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C1FEA6-9848-4B05-9B22-BDDE60A34279}" type="datetimeFigureOut">
              <a:rPr lang="fr-FR" smtClean="0"/>
              <a:t>17/08/2022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411C586-3440-422A-8472-11533B726ACC}" type="slidenum">
              <a:rPr lang="fr-FR" smtClean="0"/>
              <a:t>‹#›</a:t>
            </a:fld>
            <a:endParaRPr lang="fr-FR"/>
          </a:p>
        </p:txBody>
      </p:sp>
      <p:sp>
        <p:nvSpPr>
          <p:cNvPr id="8" name="Title 7"/>
          <p:cNvSpPr>
            <a:spLocks noGrp="1"/>
          </p:cNvSpPr>
          <p:nvPr>
            <p:ph type="title"/>
          </p:nvPr>
        </p:nvSpPr>
        <p:spPr/>
        <p:txBody>
          <a:bodyPr/>
          <a:lstStyle/>
          <a:p>
            <a:r>
              <a:rPr lang="ru-RU" smtClean="0"/>
              <a:t>Образец заголовка</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DC1FEA6-9848-4B05-9B22-BDDE60A34279}" type="datetimeFigureOut">
              <a:rPr lang="fr-FR" smtClean="0"/>
              <a:t>17/08/2022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411C586-3440-422A-8472-11533B726ACC}" type="slidenum">
              <a:rPr lang="fr-FR" smtClean="0"/>
              <a:t>‹#›</a:t>
            </a:fld>
            <a:endParaRPr lang="fr-F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DC1FEA6-9848-4B05-9B22-BDDE60A34279}" type="datetimeFigureOut">
              <a:rPr lang="fr-FR" smtClean="0"/>
              <a:t>17/08/2022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411C586-3440-422A-8472-11533B726ACC}" type="slidenum">
              <a:rPr lang="fr-FR" smtClean="0"/>
              <a:t>‹#›</a:t>
            </a:fld>
            <a:endParaRPr lang="fr-FR"/>
          </a:p>
        </p:txBody>
      </p:sp>
      <p:sp>
        <p:nvSpPr>
          <p:cNvPr id="8" name="Title 7"/>
          <p:cNvSpPr>
            <a:spLocks noGrp="1"/>
          </p:cNvSpPr>
          <p:nvPr>
            <p:ph type="title"/>
          </p:nvPr>
        </p:nvSpPr>
        <p:spPr/>
        <p:txBody>
          <a:bodyPr/>
          <a:lstStyle/>
          <a:p>
            <a:r>
              <a:rPr lang="ru-RU" smtClean="0"/>
              <a:t>Образец заголовка</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ru-RU" smtClean="0"/>
              <a:t>Образец текста</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FDC1FEA6-9848-4B05-9B22-BDDE60A34279}" type="datetimeFigureOut">
              <a:rPr lang="fr-FR" smtClean="0"/>
              <a:t>17/08/2022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411C586-3440-422A-8472-11533B726ACC}" type="slidenum">
              <a:rPr lang="fr-FR" smtClean="0"/>
              <a:t>‹#›</a:t>
            </a:fld>
            <a:endParaRPr lang="fr-FR"/>
          </a:p>
        </p:txBody>
      </p:sp>
      <p:sp>
        <p:nvSpPr>
          <p:cNvPr id="10" name="Title 9"/>
          <p:cNvSpPr>
            <a:spLocks noGrp="1"/>
          </p:cNvSpPr>
          <p:nvPr>
            <p:ph type="title"/>
          </p:nvPr>
        </p:nvSpPr>
        <p:spPr/>
        <p:txBody>
          <a:body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FDC1FEA6-9848-4B05-9B22-BDDE60A34279}" type="datetimeFigureOut">
              <a:rPr lang="fr-FR" smtClean="0"/>
              <a:t>17/08/2022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411C586-3440-422A-8472-11533B726ACC}" type="slidenum">
              <a:rPr lang="fr-FR" smtClean="0"/>
              <a:t>‹#›</a:t>
            </a:fld>
            <a:endParaRPr lang="fr-F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C1FEA6-9848-4B05-9B22-BDDE60A34279}" type="datetimeFigureOut">
              <a:rPr lang="fr-FR" smtClean="0"/>
              <a:t>17/08/2022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411C586-3440-422A-8472-11533B726ACC}" type="slidenum">
              <a:rPr lang="fr-FR" smtClean="0"/>
              <a:t>‹#›</a:t>
            </a:fld>
            <a:endParaRPr lang="fr-F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ru-RU" smtClean="0"/>
              <a:t>Образец заголовка</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FDC1FEA6-9848-4B05-9B22-BDDE60A34279}" type="datetimeFigureOut">
              <a:rPr lang="fr-FR" smtClean="0"/>
              <a:t>17/08/2022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411C586-3440-422A-8472-11533B726ACC}" type="slidenum">
              <a:rPr lang="fr-FR" smtClean="0"/>
              <a:t>‹#›</a:t>
            </a:fld>
            <a:endParaRPr lang="fr-F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FDC1FEA6-9848-4B05-9B22-BDDE60A34279}" type="datetimeFigureOut">
              <a:rPr lang="fr-FR" smtClean="0"/>
              <a:t>17/08/2022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411C586-3440-422A-8472-11533B726ACC}" type="slidenum">
              <a:rPr lang="fr-FR" smtClean="0"/>
              <a:t>‹#›</a:t>
            </a:fld>
            <a:endParaRPr lang="fr-FR"/>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FDC1FEA6-9848-4B05-9B22-BDDE60A34279}" type="datetimeFigureOut">
              <a:rPr lang="fr-FR" smtClean="0"/>
              <a:t>17/08/2022</a:t>
            </a:fld>
            <a:endParaRPr lang="fr-FR"/>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fr-FR"/>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F411C586-3440-422A-8472-11533B726ACC}" type="slidenum">
              <a:rPr lang="fr-FR" smtClean="0"/>
              <a:t>‹#›</a:t>
            </a:fld>
            <a:endParaRPr lang="fr-F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4.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Рисунок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599"/>
            <a:ext cx="9144000" cy="2381250"/>
          </a:xfrm>
          <a:prstGeom prst="rect">
            <a:avLst/>
          </a:prstGeom>
        </p:spPr>
      </p:pic>
      <p:sp>
        <p:nvSpPr>
          <p:cNvPr id="2" name="Заголовок 1"/>
          <p:cNvSpPr>
            <a:spLocks noGrp="1"/>
          </p:cNvSpPr>
          <p:nvPr>
            <p:ph type="title"/>
          </p:nvPr>
        </p:nvSpPr>
        <p:spPr>
          <a:xfrm>
            <a:off x="467543" y="548680"/>
            <a:ext cx="8280921" cy="1305381"/>
          </a:xfrm>
          <a:noFill/>
        </p:spPr>
        <p:txBody>
          <a:bodyPr/>
          <a:lstStyle/>
          <a:p>
            <a:pPr marL="0" indent="0" algn="ctr">
              <a:buNone/>
            </a:pPr>
            <a:r>
              <a:rPr lang="fr-FR" sz="4800" dirty="0">
                <a:latin typeface="Britannic Bold" panose="020B0903060703020204" pitchFamily="34" charset="0"/>
              </a:rPr>
              <a:t>PROJET </a:t>
            </a:r>
            <a:r>
              <a:rPr lang="fr-FR" sz="4800" dirty="0" smtClean="0">
                <a:latin typeface="Britannic Bold" panose="020B0903060703020204" pitchFamily="34" charset="0"/>
              </a:rPr>
              <a:t>8</a:t>
            </a:r>
            <a:r>
              <a:rPr lang="fr-FR" dirty="0"/>
              <a:t/>
            </a:r>
            <a:br>
              <a:rPr lang="fr-FR" dirty="0"/>
            </a:br>
            <a:endParaRPr lang="fr-FR" dirty="0"/>
          </a:p>
        </p:txBody>
      </p:sp>
      <p:sp>
        <p:nvSpPr>
          <p:cNvPr id="7" name="Текст 2"/>
          <p:cNvSpPr txBox="1">
            <a:spLocks/>
          </p:cNvSpPr>
          <p:nvPr/>
        </p:nvSpPr>
        <p:spPr>
          <a:xfrm>
            <a:off x="8316416" y="-27384"/>
            <a:ext cx="792088" cy="360040"/>
          </a:xfrm>
          <a:prstGeom prst="rect">
            <a:avLst/>
          </a:prstGeom>
          <a:blipFill>
            <a:blip r:embed="rId3"/>
            <a:tile tx="0" ty="0" sx="100000" sy="100000" flip="none" algn="tl"/>
          </a:blipFill>
        </p:spPr>
        <p:txBody>
          <a:bodyPr vert="horz" lIns="91440" tIns="45720" rIns="91440" bIns="45720" rtlCol="0" anchor="t">
            <a:normAutofit fontScale="85000" lnSpcReduction="20000"/>
          </a:bodyPr>
          <a:lstStyle>
            <a:lvl1pPr marL="0" indent="0" algn="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2"/>
                </a:solidFill>
                <a:latin typeface="+mn-lt"/>
                <a:ea typeface="+mn-ea"/>
                <a:cs typeface="+mn-cs"/>
              </a:defRPr>
            </a:lvl1pPr>
            <a:lvl2pPr marL="457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algn="ctr"/>
            <a:r>
              <a:rPr lang="fr-FR" sz="2600" b="1" dirty="0" smtClean="0"/>
              <a:t>1</a:t>
            </a:r>
            <a:endParaRPr lang="fr-FR" i="1" dirty="0" smtClean="0"/>
          </a:p>
        </p:txBody>
      </p:sp>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284" y="2348880"/>
            <a:ext cx="7573432" cy="4153480"/>
          </a:xfrm>
          <a:prstGeom prst="rect">
            <a:avLst/>
          </a:prstGeom>
        </p:spPr>
      </p:pic>
    </p:spTree>
    <p:extLst>
      <p:ext uri="{BB962C8B-B14F-4D97-AF65-F5344CB8AC3E}">
        <p14:creationId xmlns:p14="http://schemas.microsoft.com/office/powerpoint/2010/main" val="3210335178"/>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599"/>
            <a:ext cx="9144000" cy="2381250"/>
          </a:xfrm>
          <a:prstGeom prst="rect">
            <a:avLst/>
          </a:prstGeom>
        </p:spPr>
      </p:pic>
      <p:sp>
        <p:nvSpPr>
          <p:cNvPr id="2" name="Заголовок 1"/>
          <p:cNvSpPr>
            <a:spLocks noGrp="1"/>
          </p:cNvSpPr>
          <p:nvPr>
            <p:ph type="title"/>
          </p:nvPr>
        </p:nvSpPr>
        <p:spPr>
          <a:xfrm>
            <a:off x="1" y="224644"/>
            <a:ext cx="4572000" cy="935382"/>
          </a:xfrm>
        </p:spPr>
        <p:txBody>
          <a:bodyPr/>
          <a:lstStyle/>
          <a:p>
            <a:pPr marL="0" indent="0" algn="l">
              <a:buNone/>
            </a:pPr>
            <a:r>
              <a:rPr lang="fr-FR" sz="2800" dirty="0" smtClean="0">
                <a:effectLst/>
              </a:rPr>
              <a:t>Environnement </a:t>
            </a:r>
            <a:r>
              <a:rPr lang="fr-FR" sz="2800" dirty="0">
                <a:effectLst/>
              </a:rPr>
              <a:t>Big Data </a:t>
            </a:r>
            <a:r>
              <a:rPr lang="fr-FR" sz="2800" dirty="0" smtClean="0">
                <a:effectLst/>
              </a:rPr>
              <a:t/>
            </a:r>
            <a:br>
              <a:rPr lang="fr-FR" sz="2800" dirty="0" smtClean="0">
                <a:effectLst/>
              </a:rPr>
            </a:br>
            <a:r>
              <a:rPr lang="fr-FR" sz="2800" dirty="0" smtClean="0">
                <a:effectLst/>
              </a:rPr>
              <a:t>        sur </a:t>
            </a:r>
            <a:r>
              <a:rPr lang="fr-FR" sz="2800" dirty="0">
                <a:effectLst/>
              </a:rPr>
              <a:t>le Cloud</a:t>
            </a:r>
            <a:r>
              <a:rPr lang="fr-FR" sz="2800" dirty="0" smtClean="0">
                <a:effectLst/>
              </a:rPr>
              <a:t/>
            </a:r>
            <a:br>
              <a:rPr lang="fr-FR" sz="2800" dirty="0" smtClean="0">
                <a:effectLst/>
              </a:rPr>
            </a:br>
            <a:r>
              <a:rPr lang="fr-FR" sz="2800" dirty="0" smtClean="0">
                <a:effectLst/>
              </a:rPr>
              <a:t>                 </a:t>
            </a:r>
            <a:r>
              <a:rPr lang="fr-FR" sz="2800" dirty="0">
                <a:effectLst/>
              </a:rPr>
              <a:t/>
            </a:r>
            <a:br>
              <a:rPr lang="fr-FR" sz="2800" dirty="0">
                <a:effectLst/>
              </a:rPr>
            </a:br>
            <a:r>
              <a:rPr lang="fr-FR" sz="2800" dirty="0" smtClean="0"/>
              <a:t/>
            </a:r>
            <a:br>
              <a:rPr lang="fr-FR" sz="2800" dirty="0" smtClean="0"/>
            </a:br>
            <a:r>
              <a:rPr lang="fr-FR" sz="2800" dirty="0"/>
              <a:t> </a:t>
            </a:r>
            <a:r>
              <a:rPr lang="fr-FR" sz="2800" dirty="0" smtClean="0"/>
              <a:t>                       </a:t>
            </a:r>
            <a:br>
              <a:rPr lang="fr-FR" sz="2800" dirty="0" smtClean="0"/>
            </a:br>
            <a:r>
              <a:rPr lang="fr-FR" sz="2800" dirty="0" smtClean="0"/>
              <a:t/>
            </a:r>
            <a:br>
              <a:rPr lang="fr-FR" sz="2800" dirty="0" smtClean="0"/>
            </a:br>
            <a:r>
              <a:rPr lang="fr-FR" sz="2800" dirty="0" smtClean="0"/>
              <a:t/>
            </a:r>
            <a:br>
              <a:rPr lang="fr-FR" sz="2800" dirty="0" smtClean="0"/>
            </a:br>
            <a:r>
              <a:rPr lang="fr-FR" sz="2800" dirty="0"/>
              <a:t/>
            </a:r>
            <a:br>
              <a:rPr lang="fr-FR" sz="2800" dirty="0"/>
            </a:br>
            <a:r>
              <a:rPr lang="fr-FR" sz="2800" dirty="0" smtClean="0"/>
              <a:t/>
            </a:r>
            <a:br>
              <a:rPr lang="fr-FR" sz="2800" dirty="0" smtClean="0"/>
            </a:br>
            <a:r>
              <a:rPr lang="fr-FR" sz="2800" dirty="0"/>
              <a:t/>
            </a:r>
            <a:br>
              <a:rPr lang="fr-FR" sz="2800" dirty="0"/>
            </a:br>
            <a:r>
              <a:rPr lang="fr-FR" sz="2800" dirty="0" smtClean="0"/>
              <a:t/>
            </a:r>
            <a:br>
              <a:rPr lang="fr-FR" sz="2800" dirty="0" smtClean="0"/>
            </a:br>
            <a:r>
              <a:rPr lang="fr-FR" sz="2800" dirty="0"/>
              <a:t/>
            </a:r>
            <a:br>
              <a:rPr lang="fr-FR" sz="2800" dirty="0"/>
            </a:br>
            <a:r>
              <a:rPr lang="fr-FR" sz="2800" dirty="0" smtClean="0"/>
              <a:t/>
            </a:r>
            <a:br>
              <a:rPr lang="fr-FR" sz="2800" dirty="0" smtClean="0"/>
            </a:br>
            <a:r>
              <a:rPr lang="fr-FR" sz="2800" dirty="0"/>
              <a:t/>
            </a:r>
            <a:br>
              <a:rPr lang="fr-FR" sz="2800" dirty="0"/>
            </a:br>
            <a:r>
              <a:rPr lang="fr-FR" sz="2800" dirty="0" smtClean="0"/>
              <a:t/>
            </a:r>
            <a:br>
              <a:rPr lang="fr-FR" sz="2800" dirty="0" smtClean="0"/>
            </a:br>
            <a:endParaRPr lang="fr-FR" sz="1400" dirty="0"/>
          </a:p>
        </p:txBody>
      </p:sp>
      <p:sp>
        <p:nvSpPr>
          <p:cNvPr id="5" name="Текст 2"/>
          <p:cNvSpPr txBox="1">
            <a:spLocks/>
          </p:cNvSpPr>
          <p:nvPr/>
        </p:nvSpPr>
        <p:spPr>
          <a:xfrm>
            <a:off x="8316416" y="44624"/>
            <a:ext cx="792088" cy="360040"/>
          </a:xfrm>
          <a:prstGeom prst="rect">
            <a:avLst/>
          </a:prstGeom>
          <a:blipFill>
            <a:blip r:embed="rId3"/>
            <a:tile tx="0" ty="0" sx="100000" sy="100000" flip="none" algn="tl"/>
          </a:blipFill>
        </p:spPr>
        <p:txBody>
          <a:bodyPr vert="horz" lIns="91440" tIns="45720" rIns="91440" bIns="45720" rtlCol="0" anchor="t">
            <a:normAutofit fontScale="92500" lnSpcReduction="10000"/>
          </a:bodyPr>
          <a:lstStyle>
            <a:lvl1pPr marL="0" indent="0" algn="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2"/>
                </a:solidFill>
                <a:latin typeface="+mn-lt"/>
                <a:ea typeface="+mn-ea"/>
                <a:cs typeface="+mn-cs"/>
              </a:defRPr>
            </a:lvl1pPr>
            <a:lvl2pPr marL="457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algn="ctr"/>
            <a:r>
              <a:rPr lang="fr-FR" i="1" dirty="0" smtClean="0"/>
              <a:t>10</a:t>
            </a:r>
          </a:p>
        </p:txBody>
      </p:sp>
      <p:sp>
        <p:nvSpPr>
          <p:cNvPr id="9" name="Прямоугольник 8"/>
          <p:cNvSpPr/>
          <p:nvPr/>
        </p:nvSpPr>
        <p:spPr>
          <a:xfrm>
            <a:off x="0" y="5315724"/>
            <a:ext cx="4572000" cy="1569660"/>
          </a:xfrm>
          <a:prstGeom prst="rect">
            <a:avLst/>
          </a:prstGeom>
        </p:spPr>
        <p:txBody>
          <a:bodyPr wrap="square">
            <a:spAutoFit/>
          </a:bodyPr>
          <a:lstStyle/>
          <a:p>
            <a:r>
              <a:rPr lang="fr-FR" sz="1600" dirty="0"/>
              <a:t>Amazon Simple Storage Service (Amazon S3) est un service de stockage d'objets qui offre une capacité de mise à l'échelle, une disponibilité des données, une sécurité et des performances de pointe.</a:t>
            </a:r>
          </a:p>
          <a:p>
            <a:pPr lvl="0"/>
            <a:endParaRPr lang="fr-FR" sz="1600" dirty="0"/>
          </a:p>
        </p:txBody>
      </p:sp>
      <p:sp>
        <p:nvSpPr>
          <p:cNvPr id="10" name="Прямоугольник 9"/>
          <p:cNvSpPr/>
          <p:nvPr/>
        </p:nvSpPr>
        <p:spPr>
          <a:xfrm>
            <a:off x="4572000" y="5261391"/>
            <a:ext cx="4572000" cy="1569660"/>
          </a:xfrm>
          <a:prstGeom prst="rect">
            <a:avLst/>
          </a:prstGeom>
        </p:spPr>
        <p:txBody>
          <a:bodyPr wrap="square">
            <a:spAutoFit/>
          </a:bodyPr>
          <a:lstStyle/>
          <a:p>
            <a:r>
              <a:rPr lang="fr-FR" sz="1600" dirty="0"/>
              <a:t>Amazon Elastic Compute Cloud (Amazon EC2) est un service web qui fournit une capacité de calcul redimensionnable, sous forme de serveurs dans les centres de données Amazon que vous utilisez pour concevoir et héberger vos systèmes logiciels.</a:t>
            </a:r>
          </a:p>
        </p:txBody>
      </p:sp>
      <p:pic>
        <p:nvPicPr>
          <p:cNvPr id="3" name="Рисунок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86" y="2299704"/>
            <a:ext cx="4561114" cy="2929496"/>
          </a:xfrm>
          <a:prstGeom prst="rect">
            <a:avLst/>
          </a:prstGeom>
        </p:spPr>
      </p:pic>
      <p:pic>
        <p:nvPicPr>
          <p:cNvPr id="4" name="Рисунок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68596" y="2299704"/>
            <a:ext cx="4439908" cy="2497448"/>
          </a:xfrm>
          <a:prstGeom prst="rect">
            <a:avLst/>
          </a:prstGeom>
        </p:spPr>
      </p:pic>
      <p:sp>
        <p:nvSpPr>
          <p:cNvPr id="6" name="Прямоугольник 5"/>
          <p:cNvSpPr/>
          <p:nvPr/>
        </p:nvSpPr>
        <p:spPr>
          <a:xfrm>
            <a:off x="4608512" y="1628800"/>
            <a:ext cx="4572000" cy="646331"/>
          </a:xfrm>
          <a:prstGeom prst="rect">
            <a:avLst/>
          </a:prstGeom>
        </p:spPr>
        <p:txBody>
          <a:bodyPr>
            <a:spAutoFit/>
          </a:bodyPr>
          <a:lstStyle/>
          <a:p>
            <a:r>
              <a:rPr lang="fr-FR" dirty="0"/>
              <a:t>Se connecter </a:t>
            </a:r>
            <a:r>
              <a:rPr lang="fr-FR" dirty="0" smtClean="0"/>
              <a:t>à l’instance à </a:t>
            </a:r>
            <a:r>
              <a:rPr lang="fr-FR" dirty="0"/>
              <a:t>partir de Windows à l'aide de PuTTY</a:t>
            </a:r>
          </a:p>
        </p:txBody>
      </p:sp>
      <p:pic>
        <p:nvPicPr>
          <p:cNvPr id="7" name="Рисунок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92080" y="-27384"/>
            <a:ext cx="2448272" cy="1632181"/>
          </a:xfrm>
          <a:prstGeom prst="rect">
            <a:avLst/>
          </a:prstGeom>
        </p:spPr>
      </p:pic>
    </p:spTree>
    <p:extLst>
      <p:ext uri="{BB962C8B-B14F-4D97-AF65-F5344CB8AC3E}">
        <p14:creationId xmlns:p14="http://schemas.microsoft.com/office/powerpoint/2010/main" val="2366205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599"/>
            <a:ext cx="9144000" cy="2381250"/>
          </a:xfrm>
          <a:prstGeom prst="rect">
            <a:avLst/>
          </a:prstGeom>
        </p:spPr>
      </p:pic>
      <p:sp>
        <p:nvSpPr>
          <p:cNvPr id="3" name="Заголовок 2"/>
          <p:cNvSpPr>
            <a:spLocks noGrp="1"/>
          </p:cNvSpPr>
          <p:nvPr>
            <p:ph type="title"/>
          </p:nvPr>
        </p:nvSpPr>
        <p:spPr>
          <a:xfrm>
            <a:off x="76091" y="269776"/>
            <a:ext cx="8960405" cy="710952"/>
          </a:xfrm>
          <a:noFill/>
        </p:spPr>
        <p:txBody>
          <a:bodyPr/>
          <a:lstStyle/>
          <a:p>
            <a:pPr marL="0" indent="0" algn="ctr">
              <a:buNone/>
            </a:pPr>
            <a:r>
              <a:rPr lang="fr-FR" sz="3200" dirty="0" smtClean="0">
                <a:effectLst/>
              </a:rPr>
              <a:t>EfficientNetB0</a:t>
            </a:r>
            <a:r>
              <a:rPr lang="fr-FR" sz="3200" dirty="0">
                <a:effectLst/>
              </a:rPr>
              <a:t/>
            </a:r>
            <a:br>
              <a:rPr lang="fr-FR" sz="3200" dirty="0">
                <a:effectLst/>
              </a:rPr>
            </a:br>
            <a:r>
              <a:rPr lang="fr-FR" sz="4800" dirty="0"/>
              <a:t/>
            </a:r>
            <a:br>
              <a:rPr lang="fr-FR" sz="4800" dirty="0"/>
            </a:br>
            <a:endParaRPr lang="fr-FR" dirty="0"/>
          </a:p>
        </p:txBody>
      </p:sp>
      <p:sp>
        <p:nvSpPr>
          <p:cNvPr id="4" name="Текст 2"/>
          <p:cNvSpPr txBox="1">
            <a:spLocks/>
          </p:cNvSpPr>
          <p:nvPr/>
        </p:nvSpPr>
        <p:spPr>
          <a:xfrm>
            <a:off x="8316416" y="44624"/>
            <a:ext cx="792088" cy="360040"/>
          </a:xfrm>
          <a:prstGeom prst="rect">
            <a:avLst/>
          </a:prstGeom>
          <a:blipFill>
            <a:blip r:embed="rId3"/>
            <a:tile tx="0" ty="0" sx="100000" sy="100000" flip="none" algn="tl"/>
          </a:blipFill>
        </p:spPr>
        <p:txBody>
          <a:bodyPr vert="horz" lIns="91440" tIns="45720" rIns="91440" bIns="45720" rtlCol="0" anchor="t">
            <a:normAutofit fontScale="85000" lnSpcReduction="20000"/>
          </a:bodyPr>
          <a:lstStyle>
            <a:lvl1pPr marL="0" indent="0" algn="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2"/>
                </a:solidFill>
                <a:latin typeface="+mn-lt"/>
                <a:ea typeface="+mn-ea"/>
                <a:cs typeface="+mn-cs"/>
              </a:defRPr>
            </a:lvl1pPr>
            <a:lvl2pPr marL="457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algn="ctr"/>
            <a:r>
              <a:rPr lang="fr-FR" sz="2600" b="1" dirty="0" smtClean="0"/>
              <a:t>11</a:t>
            </a:r>
            <a:endParaRPr lang="fr-FR" i="1" dirty="0" smtClean="0"/>
          </a:p>
        </p:txBody>
      </p:sp>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963" y="4694549"/>
            <a:ext cx="4807101" cy="2016224"/>
          </a:xfrm>
          <a:prstGeom prst="rect">
            <a:avLst/>
          </a:prstGeom>
        </p:spPr>
      </p:pic>
      <p:pic>
        <p:nvPicPr>
          <p:cNvPr id="7" name="Рисунок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88024" y="1196752"/>
            <a:ext cx="4030130" cy="5192150"/>
          </a:xfrm>
          <a:prstGeom prst="rect">
            <a:avLst/>
          </a:prstGeom>
        </p:spPr>
      </p:pic>
      <p:pic>
        <p:nvPicPr>
          <p:cNvPr id="8" name="Рисунок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3528" y="1196752"/>
            <a:ext cx="4234963" cy="3370684"/>
          </a:xfrm>
          <a:prstGeom prst="rect">
            <a:avLst/>
          </a:prstGeom>
        </p:spPr>
      </p:pic>
    </p:spTree>
    <p:extLst>
      <p:ext uri="{BB962C8B-B14F-4D97-AF65-F5344CB8AC3E}">
        <p14:creationId xmlns:p14="http://schemas.microsoft.com/office/powerpoint/2010/main" val="2613761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370"/>
            <a:ext cx="9144000" cy="2381250"/>
          </a:xfrm>
          <a:prstGeom prst="rect">
            <a:avLst/>
          </a:prstGeom>
        </p:spPr>
      </p:pic>
      <p:sp>
        <p:nvSpPr>
          <p:cNvPr id="2" name="Заголовок 1"/>
          <p:cNvSpPr>
            <a:spLocks noGrp="1"/>
          </p:cNvSpPr>
          <p:nvPr>
            <p:ph type="title"/>
          </p:nvPr>
        </p:nvSpPr>
        <p:spPr>
          <a:xfrm>
            <a:off x="-8329" y="182994"/>
            <a:ext cx="9143999" cy="641008"/>
          </a:xfrm>
        </p:spPr>
        <p:txBody>
          <a:bodyPr/>
          <a:lstStyle/>
          <a:p>
            <a:pPr marL="0" indent="0" algn="ctr">
              <a:buNone/>
            </a:pPr>
            <a:r>
              <a:rPr lang="fr-FR" sz="2800" dirty="0" smtClean="0"/>
              <a:t>Preprocessing des images</a:t>
            </a:r>
            <a:endParaRPr lang="fr-FR" sz="2800" dirty="0"/>
          </a:p>
        </p:txBody>
      </p:sp>
      <p:sp>
        <p:nvSpPr>
          <p:cNvPr id="5" name="Прямоугольник 4"/>
          <p:cNvSpPr/>
          <p:nvPr/>
        </p:nvSpPr>
        <p:spPr>
          <a:xfrm>
            <a:off x="-36512" y="908720"/>
            <a:ext cx="3312368" cy="6063198"/>
          </a:xfrm>
          <a:prstGeom prst="rect">
            <a:avLst/>
          </a:prstGeom>
        </p:spPr>
        <p:txBody>
          <a:bodyPr wrap="square">
            <a:spAutoFit/>
          </a:bodyPr>
          <a:lstStyle/>
          <a:p>
            <a:endParaRPr lang="fr-FR" sz="1400" dirty="0" smtClean="0"/>
          </a:p>
          <a:p>
            <a:pPr marL="285750" indent="-285750">
              <a:buFont typeface="Arial" charset="0"/>
              <a:buChar char="•"/>
            </a:pPr>
            <a:r>
              <a:rPr lang="fr-FR" sz="1400" dirty="0" smtClean="0"/>
              <a:t>C</a:t>
            </a:r>
            <a:r>
              <a:rPr lang="fr-FR" sz="1400" dirty="0"/>
              <a:t>hargement des images dans l’arborescence: stockage dans un spark DataFrame (spark.read())</a:t>
            </a:r>
            <a:endParaRPr lang="fr-FR" sz="1400" dirty="0" smtClean="0"/>
          </a:p>
          <a:p>
            <a:endParaRPr lang="fr-FR" sz="1400" dirty="0"/>
          </a:p>
          <a:p>
            <a:endParaRPr lang="fr-FR" sz="1400" dirty="0" smtClean="0"/>
          </a:p>
          <a:p>
            <a:endParaRPr lang="fr-FR" sz="1400" dirty="0" smtClean="0"/>
          </a:p>
          <a:p>
            <a:pPr marL="285750" indent="-285750">
              <a:buFont typeface="Arial" charset="0"/>
              <a:buChar char="•"/>
            </a:pPr>
            <a:r>
              <a:rPr lang="fr-FR" sz="1400" dirty="0"/>
              <a:t>Prétraitement et </a:t>
            </a:r>
            <a:r>
              <a:rPr lang="fr-FR" sz="1400" dirty="0" smtClean="0"/>
              <a:t>Features extraction ( Model EfficientNetB0 ou …)</a:t>
            </a:r>
          </a:p>
          <a:p>
            <a:pPr marL="285750" indent="-285750">
              <a:buFont typeface="Arial" charset="0"/>
              <a:buChar char="•"/>
            </a:pPr>
            <a:endParaRPr lang="fr-FR" sz="1400" dirty="0" smtClean="0"/>
          </a:p>
          <a:p>
            <a:pPr marL="285750" indent="-285750">
              <a:buFont typeface="Arial" charset="0"/>
              <a:buChar char="•"/>
            </a:pPr>
            <a:endParaRPr lang="fr-FR" sz="1400" dirty="0"/>
          </a:p>
          <a:p>
            <a:pPr marL="285750" indent="-285750">
              <a:buFont typeface="Arial" charset="0"/>
              <a:buChar char="•"/>
            </a:pPr>
            <a:endParaRPr lang="fr-FR" sz="1400" dirty="0" smtClean="0"/>
          </a:p>
          <a:p>
            <a:pPr marL="285750" indent="-285750">
              <a:buFont typeface="Arial" charset="0"/>
              <a:buChar char="•"/>
            </a:pPr>
            <a:endParaRPr lang="fr-FR" sz="1400" dirty="0"/>
          </a:p>
          <a:p>
            <a:pPr marL="285750" indent="-285750">
              <a:buFont typeface="Arial" charset="0"/>
              <a:buChar char="•"/>
            </a:pPr>
            <a:endParaRPr lang="fr-FR" sz="1400" dirty="0" smtClean="0"/>
          </a:p>
          <a:p>
            <a:pPr marL="285750" indent="-285750">
              <a:buFont typeface="Arial" charset="0"/>
              <a:buChar char="•"/>
            </a:pPr>
            <a:endParaRPr lang="fr-FR" sz="1400" dirty="0"/>
          </a:p>
          <a:p>
            <a:pPr marL="285750" indent="-285750">
              <a:buFont typeface="Arial" charset="0"/>
              <a:buChar char="•"/>
            </a:pPr>
            <a:endParaRPr lang="fr-FR" sz="1400" dirty="0" smtClean="0"/>
          </a:p>
          <a:p>
            <a:pPr marL="285750" indent="-285750">
              <a:buFont typeface="Arial" charset="0"/>
              <a:buChar char="•"/>
            </a:pPr>
            <a:endParaRPr lang="fr-FR" sz="1400" dirty="0" smtClean="0"/>
          </a:p>
          <a:p>
            <a:pPr marL="285750" indent="-285750">
              <a:buFont typeface="Arial" charset="0"/>
              <a:buChar char="•"/>
            </a:pPr>
            <a:endParaRPr lang="fr-FR" sz="1400" dirty="0"/>
          </a:p>
          <a:p>
            <a:pPr marL="285750" indent="-285750">
              <a:buFont typeface="Arial" charset="0"/>
              <a:buChar char="•"/>
            </a:pPr>
            <a:r>
              <a:rPr lang="fr-FR" sz="1400" dirty="0" smtClean="0"/>
              <a:t>Réduction dimensionelle (ACP)</a:t>
            </a:r>
            <a:endParaRPr lang="fr-FR" sz="1400" dirty="0"/>
          </a:p>
          <a:p>
            <a:pPr marL="285750" indent="-285750">
              <a:buFont typeface="Arial" charset="0"/>
              <a:buChar char="•"/>
            </a:pPr>
            <a:endParaRPr lang="fr-FR" sz="1400" dirty="0" smtClean="0"/>
          </a:p>
          <a:p>
            <a:pPr marL="285750" indent="-285750">
              <a:buFont typeface="Arial" charset="0"/>
              <a:buChar char="•"/>
            </a:pPr>
            <a:endParaRPr lang="fr-FR" sz="1400" dirty="0"/>
          </a:p>
          <a:p>
            <a:pPr marL="285750" indent="-285750">
              <a:buFont typeface="Arial" charset="0"/>
              <a:buChar char="•"/>
            </a:pPr>
            <a:endParaRPr lang="fr-FR" sz="1400" dirty="0" smtClean="0"/>
          </a:p>
          <a:p>
            <a:pPr marL="285750" indent="-285750">
              <a:buFont typeface="Arial" charset="0"/>
              <a:buChar char="•"/>
            </a:pPr>
            <a:endParaRPr lang="fr-FR" sz="1400" dirty="0" smtClean="0"/>
          </a:p>
          <a:p>
            <a:pPr marL="285750" indent="-285750">
              <a:buFont typeface="Arial" charset="0"/>
              <a:buChar char="•"/>
            </a:pPr>
            <a:r>
              <a:rPr lang="fr-FR" sz="1400" dirty="0"/>
              <a:t>Enregistrement au format « Parquet » </a:t>
            </a:r>
          </a:p>
          <a:p>
            <a:endParaRPr lang="fr-FR" sz="2400" dirty="0" smtClean="0"/>
          </a:p>
        </p:txBody>
      </p:sp>
      <p:sp>
        <p:nvSpPr>
          <p:cNvPr id="4" name="Текст 2"/>
          <p:cNvSpPr txBox="1">
            <a:spLocks/>
          </p:cNvSpPr>
          <p:nvPr/>
        </p:nvSpPr>
        <p:spPr>
          <a:xfrm>
            <a:off x="8244408" y="44624"/>
            <a:ext cx="792088" cy="360040"/>
          </a:xfrm>
          <a:prstGeom prst="rect">
            <a:avLst/>
          </a:prstGeom>
          <a:blipFill>
            <a:blip r:embed="rId3"/>
            <a:tile tx="0" ty="0" sx="100000" sy="100000" flip="none" algn="tl"/>
          </a:blipFill>
        </p:spPr>
        <p:txBody>
          <a:bodyPr vert="horz" lIns="91440" tIns="45720" rIns="91440" bIns="45720" rtlCol="0" anchor="t">
            <a:normAutofit fontScale="85000" lnSpcReduction="20000"/>
          </a:bodyPr>
          <a:lstStyle>
            <a:lvl1pPr marL="0" indent="0" algn="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2"/>
                </a:solidFill>
                <a:latin typeface="+mn-lt"/>
                <a:ea typeface="+mn-ea"/>
                <a:cs typeface="+mn-cs"/>
              </a:defRPr>
            </a:lvl1pPr>
            <a:lvl2pPr marL="457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algn="ctr"/>
            <a:r>
              <a:rPr lang="fr-FR" sz="2600" b="1" dirty="0" smtClean="0"/>
              <a:t>12</a:t>
            </a:r>
            <a:endParaRPr lang="fr-FR" i="1" dirty="0" smtClean="0"/>
          </a:p>
        </p:txBody>
      </p:sp>
      <p:pic>
        <p:nvPicPr>
          <p:cNvPr id="9" name="Рисунок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8464" y="6032846"/>
            <a:ext cx="6525536" cy="390580"/>
          </a:xfrm>
          <a:prstGeom prst="rect">
            <a:avLst/>
          </a:prstGeom>
        </p:spPr>
      </p:pic>
      <p:pic>
        <p:nvPicPr>
          <p:cNvPr id="10" name="Рисунок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8676" y="1124744"/>
            <a:ext cx="5725324" cy="1133633"/>
          </a:xfrm>
          <a:prstGeom prst="rect">
            <a:avLst/>
          </a:prstGeom>
        </p:spPr>
      </p:pic>
      <p:pic>
        <p:nvPicPr>
          <p:cNvPr id="11" name="Рисунок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19872" y="2348880"/>
            <a:ext cx="5715798" cy="2381582"/>
          </a:xfrm>
          <a:prstGeom prst="rect">
            <a:avLst/>
          </a:prstGeom>
        </p:spPr>
      </p:pic>
      <p:pic>
        <p:nvPicPr>
          <p:cNvPr id="12" name="Рисунок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80570" y="4950933"/>
            <a:ext cx="5001323" cy="1038370"/>
          </a:xfrm>
          <a:prstGeom prst="rect">
            <a:avLst/>
          </a:prstGeom>
        </p:spPr>
      </p:pic>
    </p:spTree>
    <p:extLst>
      <p:ext uri="{BB962C8B-B14F-4D97-AF65-F5344CB8AC3E}">
        <p14:creationId xmlns:p14="http://schemas.microsoft.com/office/powerpoint/2010/main" val="1948391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599"/>
            <a:ext cx="9144000" cy="1587391"/>
          </a:xfrm>
          <a:prstGeom prst="rect">
            <a:avLst/>
          </a:prstGeom>
        </p:spPr>
      </p:pic>
      <p:sp>
        <p:nvSpPr>
          <p:cNvPr id="2" name="Заголовок 1"/>
          <p:cNvSpPr>
            <a:spLocks noGrp="1"/>
          </p:cNvSpPr>
          <p:nvPr>
            <p:ph type="title"/>
          </p:nvPr>
        </p:nvSpPr>
        <p:spPr>
          <a:xfrm>
            <a:off x="0" y="224644"/>
            <a:ext cx="9143999" cy="612068"/>
          </a:xfrm>
        </p:spPr>
        <p:txBody>
          <a:bodyPr/>
          <a:lstStyle/>
          <a:p>
            <a:pPr marL="0" indent="0" algn="ctr">
              <a:buNone/>
            </a:pPr>
            <a:r>
              <a:rPr lang="fr-FR" sz="2800" dirty="0" smtClean="0"/>
              <a:t>Stockage des données après preprocessing</a:t>
            </a:r>
            <a:endParaRPr lang="fr-FR" sz="2800" dirty="0"/>
          </a:p>
        </p:txBody>
      </p:sp>
      <p:sp>
        <p:nvSpPr>
          <p:cNvPr id="5" name="Текст 2"/>
          <p:cNvSpPr txBox="1">
            <a:spLocks/>
          </p:cNvSpPr>
          <p:nvPr/>
        </p:nvSpPr>
        <p:spPr>
          <a:xfrm>
            <a:off x="8244408" y="44624"/>
            <a:ext cx="792088" cy="360040"/>
          </a:xfrm>
          <a:prstGeom prst="rect">
            <a:avLst/>
          </a:prstGeom>
          <a:blipFill>
            <a:blip r:embed="rId3"/>
            <a:tile tx="0" ty="0" sx="100000" sy="100000" flip="none" algn="tl"/>
          </a:blipFill>
        </p:spPr>
        <p:txBody>
          <a:bodyPr vert="horz" lIns="91440" tIns="45720" rIns="91440" bIns="45720" rtlCol="0" anchor="t">
            <a:normAutofit fontScale="85000" lnSpcReduction="20000"/>
          </a:bodyPr>
          <a:lstStyle>
            <a:lvl1pPr marL="0" indent="0" algn="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2"/>
                </a:solidFill>
                <a:latin typeface="+mn-lt"/>
                <a:ea typeface="+mn-ea"/>
                <a:cs typeface="+mn-cs"/>
              </a:defRPr>
            </a:lvl1pPr>
            <a:lvl2pPr marL="457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algn="ctr"/>
            <a:r>
              <a:rPr lang="fr-FR" sz="2600" b="1" dirty="0" smtClean="0"/>
              <a:t>13</a:t>
            </a:r>
            <a:endParaRPr lang="fr-FR" i="1" dirty="0" smtClean="0"/>
          </a:p>
        </p:txBody>
      </p:sp>
      <p:pic>
        <p:nvPicPr>
          <p:cNvPr id="3" name="Рисунок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556792"/>
            <a:ext cx="5477639" cy="4420217"/>
          </a:xfrm>
          <a:prstGeom prst="rect">
            <a:avLst/>
          </a:prstGeom>
        </p:spPr>
      </p:pic>
      <p:sp>
        <p:nvSpPr>
          <p:cNvPr id="7" name="Текст 2"/>
          <p:cNvSpPr txBox="1">
            <a:spLocks/>
          </p:cNvSpPr>
          <p:nvPr/>
        </p:nvSpPr>
        <p:spPr>
          <a:xfrm>
            <a:off x="5004048" y="3429000"/>
            <a:ext cx="2016224" cy="1008112"/>
          </a:xfrm>
          <a:prstGeom prst="rect">
            <a:avLst/>
          </a:prstGeom>
          <a:blipFill>
            <a:blip r:embed="rId3"/>
            <a:tile tx="0" ty="0" sx="100000" sy="100000" flip="none" algn="tl"/>
          </a:blipFill>
        </p:spPr>
        <p:txBody>
          <a:bodyPr vert="horz" lIns="91440" tIns="45720" rIns="91440" bIns="45720" rtlCol="0" anchor="t">
            <a:normAutofit/>
          </a:bodyPr>
          <a:lstStyle>
            <a:lvl1pPr marL="0" indent="0" algn="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2"/>
                </a:solidFill>
                <a:latin typeface="+mn-lt"/>
                <a:ea typeface="+mn-ea"/>
                <a:cs typeface="+mn-cs"/>
              </a:defRPr>
            </a:lvl1pPr>
            <a:lvl2pPr marL="457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algn="ctr"/>
            <a:r>
              <a:rPr lang="fr-FR" i="1" dirty="0" smtClean="0"/>
              <a:t>Stokage des resultats à S3</a:t>
            </a:r>
          </a:p>
        </p:txBody>
      </p:sp>
      <p:pic>
        <p:nvPicPr>
          <p:cNvPr id="4" name="Рисунок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2280" y="2781420"/>
            <a:ext cx="2051720" cy="2303272"/>
          </a:xfrm>
          <a:prstGeom prst="rect">
            <a:avLst/>
          </a:prstGeom>
        </p:spPr>
      </p:pic>
    </p:spTree>
    <p:extLst>
      <p:ext uri="{BB962C8B-B14F-4D97-AF65-F5344CB8AC3E}">
        <p14:creationId xmlns:p14="http://schemas.microsoft.com/office/powerpoint/2010/main" val="972228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599"/>
            <a:ext cx="9144000" cy="2381250"/>
          </a:xfrm>
          <a:prstGeom prst="rect">
            <a:avLst/>
          </a:prstGeom>
        </p:spPr>
      </p:pic>
      <p:sp>
        <p:nvSpPr>
          <p:cNvPr id="2" name="Заголовок 1"/>
          <p:cNvSpPr>
            <a:spLocks noGrp="1"/>
          </p:cNvSpPr>
          <p:nvPr>
            <p:ph type="title"/>
          </p:nvPr>
        </p:nvSpPr>
        <p:spPr>
          <a:xfrm>
            <a:off x="0" y="620688"/>
            <a:ext cx="9143999" cy="720080"/>
          </a:xfrm>
        </p:spPr>
        <p:txBody>
          <a:bodyPr/>
          <a:lstStyle/>
          <a:p>
            <a:pPr marL="0" indent="0" algn="ctr">
              <a:buNone/>
            </a:pPr>
            <a:r>
              <a:rPr lang="fr-FR" sz="2800" u="sng" dirty="0"/>
              <a:t>Conclusion</a:t>
            </a:r>
            <a:endParaRPr lang="fr-FR" sz="2800" dirty="0"/>
          </a:p>
        </p:txBody>
      </p:sp>
      <p:sp>
        <p:nvSpPr>
          <p:cNvPr id="5" name="Текст 2"/>
          <p:cNvSpPr txBox="1">
            <a:spLocks/>
          </p:cNvSpPr>
          <p:nvPr/>
        </p:nvSpPr>
        <p:spPr>
          <a:xfrm>
            <a:off x="8244408" y="44624"/>
            <a:ext cx="792088" cy="360040"/>
          </a:xfrm>
          <a:prstGeom prst="rect">
            <a:avLst/>
          </a:prstGeom>
          <a:blipFill>
            <a:blip r:embed="rId3"/>
            <a:tile tx="0" ty="0" sx="100000" sy="100000" flip="none" algn="tl"/>
          </a:blipFill>
        </p:spPr>
        <p:txBody>
          <a:bodyPr vert="horz" lIns="91440" tIns="45720" rIns="91440" bIns="45720" rtlCol="0" anchor="t">
            <a:normAutofit fontScale="85000" lnSpcReduction="20000"/>
          </a:bodyPr>
          <a:lstStyle>
            <a:lvl1pPr marL="0" indent="0" algn="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2"/>
                </a:solidFill>
                <a:latin typeface="+mn-lt"/>
                <a:ea typeface="+mn-ea"/>
                <a:cs typeface="+mn-cs"/>
              </a:defRPr>
            </a:lvl1pPr>
            <a:lvl2pPr marL="457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algn="ctr"/>
            <a:r>
              <a:rPr lang="fr-FR" sz="2600" b="1" dirty="0" smtClean="0"/>
              <a:t>14</a:t>
            </a:r>
            <a:endParaRPr lang="fr-FR" i="1" dirty="0" smtClean="0"/>
          </a:p>
        </p:txBody>
      </p:sp>
      <p:sp>
        <p:nvSpPr>
          <p:cNvPr id="7" name="Заголовок 1"/>
          <p:cNvSpPr txBox="1">
            <a:spLocks/>
          </p:cNvSpPr>
          <p:nvPr/>
        </p:nvSpPr>
        <p:spPr>
          <a:xfrm>
            <a:off x="35496" y="2420888"/>
            <a:ext cx="9143999" cy="4437112"/>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buFont typeface="Arial" charset="0"/>
              <a:buChar char="•"/>
            </a:pPr>
            <a:r>
              <a:rPr lang="fr-FR" sz="2000" b="0" i="1" u="sng" dirty="0" smtClean="0"/>
              <a:t>Utilisation de  service EMR</a:t>
            </a:r>
          </a:p>
          <a:p>
            <a:pPr marL="0" indent="0" algn="l">
              <a:buNone/>
            </a:pPr>
            <a:endParaRPr lang="fr-FR" sz="2800" u="sng" dirty="0" smtClean="0"/>
          </a:p>
          <a:p>
            <a:pPr algn="l">
              <a:buFont typeface="Arial" charset="0"/>
              <a:buChar char="•"/>
            </a:pPr>
            <a:r>
              <a:rPr lang="fr-FR" sz="2000" b="0" i="1" u="sng" dirty="0" smtClean="0"/>
              <a:t>Utilisation de service Amazon SageMaker</a:t>
            </a:r>
          </a:p>
          <a:p>
            <a:pPr marL="0" indent="0" algn="l">
              <a:buNone/>
            </a:pPr>
            <a:endParaRPr lang="fr-FR" sz="2800" u="sng" dirty="0" smtClean="0"/>
          </a:p>
          <a:p>
            <a:pPr algn="l">
              <a:buFont typeface="Arial" charset="0"/>
              <a:buChar char="•"/>
            </a:pPr>
            <a:r>
              <a:rPr lang="fr-FR" sz="2000" b="0" i="1" u="sng" dirty="0" smtClean="0"/>
              <a:t>Optimisation des couts en fonction</a:t>
            </a:r>
          </a:p>
          <a:p>
            <a:pPr marL="0" indent="0" algn="l">
              <a:buNone/>
            </a:pPr>
            <a:r>
              <a:rPr lang="fr-FR" sz="2000" b="0" i="1" u="sng" dirty="0"/>
              <a:t> </a:t>
            </a:r>
            <a:r>
              <a:rPr lang="fr-FR" sz="2000" b="0" i="1" u="sng" dirty="0" smtClean="0"/>
              <a:t>  de l’emplacement des servers</a:t>
            </a:r>
            <a:endParaRPr lang="fr-FR" sz="2000" b="0" i="1" dirty="0"/>
          </a:p>
        </p:txBody>
      </p:sp>
    </p:spTree>
    <p:extLst>
      <p:ext uri="{BB962C8B-B14F-4D97-AF65-F5344CB8AC3E}">
        <p14:creationId xmlns:p14="http://schemas.microsoft.com/office/powerpoint/2010/main" val="314012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Рисунок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171400"/>
            <a:ext cx="9144000" cy="2160240"/>
          </a:xfrm>
          <a:prstGeom prst="rect">
            <a:avLst/>
          </a:prstGeom>
        </p:spPr>
      </p:pic>
      <p:sp>
        <p:nvSpPr>
          <p:cNvPr id="2" name="Заголовок 1"/>
          <p:cNvSpPr>
            <a:spLocks noGrp="1"/>
          </p:cNvSpPr>
          <p:nvPr>
            <p:ph type="title"/>
          </p:nvPr>
        </p:nvSpPr>
        <p:spPr>
          <a:xfrm>
            <a:off x="467543" y="548680"/>
            <a:ext cx="8280921" cy="1305381"/>
          </a:xfrm>
          <a:noFill/>
        </p:spPr>
        <p:txBody>
          <a:bodyPr/>
          <a:lstStyle/>
          <a:p>
            <a:pPr marL="0" indent="0" algn="ctr">
              <a:buNone/>
            </a:pPr>
            <a:r>
              <a:rPr lang="fr-FR" dirty="0"/>
              <a:t>PROJET 8 – « DÉPLOYEZ UN MODÈLE DANS LE CLOUD »</a:t>
            </a:r>
            <a:br>
              <a:rPr lang="fr-FR" dirty="0"/>
            </a:br>
            <a:endParaRPr lang="fr-FR" dirty="0"/>
          </a:p>
        </p:txBody>
      </p:sp>
      <p:sp>
        <p:nvSpPr>
          <p:cNvPr id="4" name="Текст 3"/>
          <p:cNvSpPr>
            <a:spLocks noGrp="1"/>
          </p:cNvSpPr>
          <p:nvPr>
            <p:ph type="body" sz="half" idx="2"/>
          </p:nvPr>
        </p:nvSpPr>
        <p:spPr>
          <a:xfrm>
            <a:off x="523933" y="908720"/>
            <a:ext cx="8568952" cy="5832648"/>
          </a:xfrm>
        </p:spPr>
        <p:txBody>
          <a:bodyPr>
            <a:normAutofit fontScale="40000" lnSpcReduction="20000"/>
          </a:bodyPr>
          <a:lstStyle/>
          <a:p>
            <a:endParaRPr lang="fr-FR" sz="3200" dirty="0" smtClean="0"/>
          </a:p>
          <a:p>
            <a:endParaRPr lang="fr-FR" sz="7000" b="1" dirty="0" smtClean="0"/>
          </a:p>
          <a:p>
            <a:endParaRPr lang="fr-FR" sz="5100" b="1" dirty="0" smtClean="0"/>
          </a:p>
          <a:p>
            <a:r>
              <a:rPr lang="fr-FR" sz="5100" b="1" dirty="0" smtClean="0"/>
              <a:t>Sommaire</a:t>
            </a:r>
            <a:r>
              <a:rPr lang="fr-FR" sz="5100" dirty="0" smtClean="0"/>
              <a:t> </a:t>
            </a:r>
          </a:p>
          <a:p>
            <a:endParaRPr lang="fr-FR" sz="3200" dirty="0" smtClean="0"/>
          </a:p>
          <a:p>
            <a:pPr lvl="0"/>
            <a:r>
              <a:rPr lang="fr-FR" sz="3400" u="sng" dirty="0" smtClean="0"/>
              <a:t>1. !ntroduction </a:t>
            </a:r>
            <a:r>
              <a:rPr lang="fr-FR" sz="3400" u="sng" dirty="0"/>
              <a:t>du projet en </a:t>
            </a:r>
            <a:r>
              <a:rPr lang="fr-FR" sz="3400" u="sng" dirty="0" smtClean="0"/>
              <a:t>globale</a:t>
            </a:r>
          </a:p>
          <a:p>
            <a:pPr lvl="0"/>
            <a:endParaRPr lang="fr-FR" sz="1800" u="sng" dirty="0"/>
          </a:p>
          <a:p>
            <a:r>
              <a:rPr lang="fr-FR" sz="3400" u="sng" dirty="0" smtClean="0"/>
              <a:t>2. Rappels </a:t>
            </a:r>
            <a:r>
              <a:rPr lang="fr-FR" sz="3400" u="sng" dirty="0"/>
              <a:t>sur la notion de Big Data</a:t>
            </a:r>
          </a:p>
          <a:p>
            <a:pPr lvl="1"/>
            <a:r>
              <a:rPr lang="fr-FR" sz="3200" dirty="0" smtClean="0"/>
              <a:t>2.1 Spark</a:t>
            </a:r>
            <a:endParaRPr lang="fr-FR" sz="3200" dirty="0"/>
          </a:p>
          <a:p>
            <a:pPr lvl="2"/>
            <a:r>
              <a:rPr lang="fr-FR" sz="3400" dirty="0" smtClean="0"/>
              <a:t>2.1.1 Outils</a:t>
            </a:r>
            <a:endParaRPr lang="fr-FR" sz="3400" dirty="0"/>
          </a:p>
          <a:p>
            <a:pPr lvl="2"/>
            <a:r>
              <a:rPr lang="fr-FR" sz="3400" dirty="0" smtClean="0"/>
              <a:t>2.1.2 Composants</a:t>
            </a:r>
            <a:endParaRPr lang="fr-FR" sz="3400" dirty="0"/>
          </a:p>
          <a:p>
            <a:pPr lvl="2"/>
            <a:r>
              <a:rPr lang="fr-FR" sz="3400" dirty="0" smtClean="0"/>
              <a:t>2.1.3 Architecture</a:t>
            </a:r>
            <a:endParaRPr lang="fr-FR" sz="3400" dirty="0"/>
          </a:p>
          <a:p>
            <a:pPr lvl="1"/>
            <a:r>
              <a:rPr lang="fr-FR" sz="3600" dirty="0" smtClean="0"/>
              <a:t>2.2 AWS</a:t>
            </a:r>
            <a:endParaRPr lang="fr-FR" sz="3600" dirty="0"/>
          </a:p>
          <a:p>
            <a:pPr lvl="2"/>
            <a:r>
              <a:rPr lang="fr-FR" sz="3500" dirty="0"/>
              <a:t>2.2.1 S3</a:t>
            </a:r>
          </a:p>
          <a:p>
            <a:pPr lvl="2"/>
            <a:r>
              <a:rPr lang="fr-FR" sz="3500" dirty="0"/>
              <a:t>2.2.2 EC2</a:t>
            </a:r>
          </a:p>
          <a:p>
            <a:pPr lvl="2"/>
            <a:endParaRPr lang="fr-FR" sz="1300" dirty="0"/>
          </a:p>
          <a:p>
            <a:pPr lvl="0"/>
            <a:r>
              <a:rPr lang="fr-FR" sz="3800" u="sng" dirty="0" smtClean="0"/>
              <a:t>3. Preprocessing</a:t>
            </a:r>
            <a:endParaRPr lang="fr-FR" sz="3800" u="sng" dirty="0"/>
          </a:p>
          <a:p>
            <a:pPr lvl="1"/>
            <a:r>
              <a:rPr lang="fr-FR" sz="3600" dirty="0" smtClean="0"/>
              <a:t>3.1 Extraction </a:t>
            </a:r>
            <a:r>
              <a:rPr lang="fr-FR" sz="3600" dirty="0"/>
              <a:t>des features</a:t>
            </a:r>
          </a:p>
          <a:p>
            <a:pPr lvl="1"/>
            <a:r>
              <a:rPr lang="fr-FR" sz="3600" dirty="0" smtClean="0"/>
              <a:t>3.2 Reduction </a:t>
            </a:r>
            <a:r>
              <a:rPr lang="fr-FR" sz="3600" dirty="0"/>
              <a:t>dimensionnelle </a:t>
            </a:r>
          </a:p>
          <a:p>
            <a:pPr lvl="1"/>
            <a:r>
              <a:rPr lang="fr-FR" sz="3600" dirty="0" smtClean="0"/>
              <a:t>3.3 Stockage </a:t>
            </a:r>
            <a:r>
              <a:rPr lang="fr-FR" sz="3600" dirty="0"/>
              <a:t>sur </a:t>
            </a:r>
            <a:r>
              <a:rPr lang="fr-FR" sz="3600" dirty="0" smtClean="0"/>
              <a:t>S3</a:t>
            </a:r>
          </a:p>
          <a:p>
            <a:pPr lvl="1"/>
            <a:endParaRPr lang="fr-FR" sz="1600" dirty="0"/>
          </a:p>
          <a:p>
            <a:r>
              <a:rPr lang="fr-FR" sz="3800" u="sng" dirty="0"/>
              <a:t>4.  Conclusion </a:t>
            </a:r>
          </a:p>
          <a:p>
            <a:endParaRPr lang="fr-FR" sz="3200" dirty="0" smtClean="0"/>
          </a:p>
        </p:txBody>
      </p:sp>
      <p:sp>
        <p:nvSpPr>
          <p:cNvPr id="7" name="Текст 2"/>
          <p:cNvSpPr txBox="1">
            <a:spLocks/>
          </p:cNvSpPr>
          <p:nvPr/>
        </p:nvSpPr>
        <p:spPr>
          <a:xfrm>
            <a:off x="8316416" y="-27384"/>
            <a:ext cx="792088" cy="360040"/>
          </a:xfrm>
          <a:prstGeom prst="rect">
            <a:avLst/>
          </a:prstGeom>
          <a:blipFill>
            <a:blip r:embed="rId4"/>
            <a:tile tx="0" ty="0" sx="100000" sy="100000" flip="none" algn="tl"/>
          </a:blipFill>
        </p:spPr>
        <p:txBody>
          <a:bodyPr vert="horz" lIns="91440" tIns="45720" rIns="91440" bIns="45720" rtlCol="0" anchor="t">
            <a:normAutofit fontScale="85000" lnSpcReduction="20000"/>
          </a:bodyPr>
          <a:lstStyle>
            <a:lvl1pPr marL="0" indent="0" algn="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2"/>
                </a:solidFill>
                <a:latin typeface="+mn-lt"/>
                <a:ea typeface="+mn-ea"/>
                <a:cs typeface="+mn-cs"/>
              </a:defRPr>
            </a:lvl1pPr>
            <a:lvl2pPr marL="457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algn="ctr"/>
            <a:r>
              <a:rPr lang="fr-FR" sz="2600" b="1" dirty="0"/>
              <a:t>2</a:t>
            </a:r>
            <a:endParaRPr lang="fr-FR" i="1" dirty="0" smtClean="0"/>
          </a:p>
        </p:txBody>
      </p:sp>
    </p:spTree>
    <p:extLst>
      <p:ext uri="{BB962C8B-B14F-4D97-AF65-F5344CB8AC3E}">
        <p14:creationId xmlns:p14="http://schemas.microsoft.com/office/powerpoint/2010/main" val="587893730"/>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4"/>
            <a:ext cx="9144000" cy="2381250"/>
          </a:xfrm>
          <a:prstGeom prst="rect">
            <a:avLst/>
          </a:prstGeom>
        </p:spPr>
      </p:pic>
      <p:sp>
        <p:nvSpPr>
          <p:cNvPr id="5" name="Текст 2"/>
          <p:cNvSpPr txBox="1">
            <a:spLocks/>
          </p:cNvSpPr>
          <p:nvPr/>
        </p:nvSpPr>
        <p:spPr>
          <a:xfrm>
            <a:off x="8244408" y="44624"/>
            <a:ext cx="792088" cy="360040"/>
          </a:xfrm>
          <a:prstGeom prst="rect">
            <a:avLst/>
          </a:prstGeom>
          <a:blipFill>
            <a:blip r:embed="rId3"/>
            <a:tile tx="0" ty="0" sx="100000" sy="100000" flip="none" algn="tl"/>
          </a:blipFill>
        </p:spPr>
        <p:txBody>
          <a:bodyPr vert="horz" lIns="91440" tIns="45720" rIns="91440" bIns="45720" rtlCol="0" anchor="t">
            <a:normAutofit fontScale="92500" lnSpcReduction="10000"/>
          </a:bodyPr>
          <a:lstStyle>
            <a:lvl1pPr marL="0" indent="0" algn="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2"/>
                </a:solidFill>
                <a:latin typeface="+mn-lt"/>
                <a:ea typeface="+mn-ea"/>
                <a:cs typeface="+mn-cs"/>
              </a:defRPr>
            </a:lvl1pPr>
            <a:lvl2pPr marL="457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algn="ctr"/>
            <a:r>
              <a:rPr lang="fr-FR" b="1" dirty="0"/>
              <a:t>3</a:t>
            </a:r>
            <a:endParaRPr lang="fr-FR" b="1" dirty="0" smtClean="0"/>
          </a:p>
        </p:txBody>
      </p:sp>
      <p:sp>
        <p:nvSpPr>
          <p:cNvPr id="6" name="Текст 3"/>
          <p:cNvSpPr>
            <a:spLocks noGrp="1"/>
          </p:cNvSpPr>
          <p:nvPr>
            <p:ph type="body" sz="half" idx="4294967295"/>
          </p:nvPr>
        </p:nvSpPr>
        <p:spPr>
          <a:xfrm>
            <a:off x="467544" y="1340768"/>
            <a:ext cx="8136904" cy="5112568"/>
          </a:xfrm>
          <a:prstGeom prst="rect">
            <a:avLst/>
          </a:prstGeom>
        </p:spPr>
        <p:txBody>
          <a:bodyPr>
            <a:normAutofit fontScale="62500" lnSpcReduction="20000"/>
          </a:bodyPr>
          <a:lstStyle/>
          <a:p>
            <a:pPr marL="45720" indent="0" algn="ctr">
              <a:buNone/>
            </a:pPr>
            <a:r>
              <a:rPr lang="fr-FR" sz="3600" dirty="0" smtClean="0"/>
              <a:t> </a:t>
            </a:r>
            <a:r>
              <a:rPr lang="fr-FR" sz="4000" b="1" dirty="0" smtClean="0"/>
              <a:t>Fruits</a:t>
            </a:r>
            <a:r>
              <a:rPr lang="fr-FR" sz="4000" b="1" dirty="0"/>
              <a:t>! : Startup AgriTech </a:t>
            </a:r>
            <a:endParaRPr lang="fr-FR" sz="4000" b="1" dirty="0" smtClean="0"/>
          </a:p>
          <a:p>
            <a:pPr marL="45720" indent="0">
              <a:buNone/>
            </a:pPr>
            <a:r>
              <a:rPr lang="fr-FR" sz="3600" u="sng" dirty="0" smtClean="0"/>
              <a:t>Produits :</a:t>
            </a:r>
          </a:p>
          <a:p>
            <a:pPr marL="45720" indent="0">
              <a:buNone/>
            </a:pPr>
            <a:r>
              <a:rPr lang="fr-FR" sz="3600" u="sng" dirty="0" smtClean="0"/>
              <a:t> </a:t>
            </a:r>
          </a:p>
          <a:p>
            <a:pPr marL="45720" indent="0">
              <a:buNone/>
            </a:pPr>
            <a:r>
              <a:rPr lang="fr-FR" sz="2900" dirty="0" smtClean="0"/>
              <a:t>• </a:t>
            </a:r>
            <a:r>
              <a:rPr lang="fr-FR" sz="2900" dirty="0"/>
              <a:t>Application smartphone grand public de reconnaissance de </a:t>
            </a:r>
            <a:r>
              <a:rPr lang="fr-FR" sz="2900" dirty="0" smtClean="0"/>
              <a:t>fruit </a:t>
            </a:r>
            <a:r>
              <a:rPr lang="fr-FR" sz="2900" dirty="0"/>
              <a:t>et affichage d’informations </a:t>
            </a:r>
            <a:endParaRPr lang="fr-FR" sz="2900" dirty="0" smtClean="0"/>
          </a:p>
          <a:p>
            <a:pPr marL="45720" indent="0">
              <a:buNone/>
            </a:pPr>
            <a:r>
              <a:rPr lang="fr-FR" sz="2900" dirty="0" smtClean="0"/>
              <a:t>• </a:t>
            </a:r>
            <a:r>
              <a:rPr lang="fr-FR" sz="2900" dirty="0"/>
              <a:t>Développement de robots cueilleurs intelligents </a:t>
            </a:r>
            <a:endParaRPr lang="fr-FR" sz="2900" dirty="0" smtClean="0"/>
          </a:p>
          <a:p>
            <a:pPr marL="45720" indent="0">
              <a:buNone/>
            </a:pPr>
            <a:endParaRPr lang="fr-FR" sz="3600" dirty="0"/>
          </a:p>
          <a:p>
            <a:pPr marL="45720" indent="0">
              <a:buNone/>
            </a:pPr>
            <a:endParaRPr lang="fr-FR" sz="3600" dirty="0" smtClean="0"/>
          </a:p>
          <a:p>
            <a:pPr marL="45720" indent="0">
              <a:buNone/>
            </a:pPr>
            <a:endParaRPr lang="fr-FR" sz="3600" dirty="0" smtClean="0"/>
          </a:p>
          <a:p>
            <a:pPr marL="45720" indent="0">
              <a:buNone/>
            </a:pPr>
            <a:endParaRPr lang="fr-FR" sz="3600" dirty="0" smtClean="0"/>
          </a:p>
          <a:p>
            <a:pPr marL="45720" indent="0">
              <a:buNone/>
            </a:pPr>
            <a:r>
              <a:rPr lang="fr-FR" sz="3600" u="sng" dirty="0" smtClean="0"/>
              <a:t>Objectif </a:t>
            </a:r>
            <a:r>
              <a:rPr lang="fr-FR" sz="3600" u="sng" dirty="0"/>
              <a:t>: Mettre en place l’architecture Big Data </a:t>
            </a:r>
            <a:endParaRPr lang="fr-FR" sz="3600" u="sng" dirty="0" smtClean="0"/>
          </a:p>
          <a:p>
            <a:pPr marL="45720" indent="0">
              <a:buNone/>
            </a:pPr>
            <a:endParaRPr lang="fr-FR" sz="3600" u="sng" dirty="0" smtClean="0"/>
          </a:p>
          <a:p>
            <a:pPr marL="45720" indent="0">
              <a:buNone/>
            </a:pPr>
            <a:r>
              <a:rPr lang="fr-FR" sz="2900" dirty="0" smtClean="0"/>
              <a:t>• </a:t>
            </a:r>
            <a:r>
              <a:rPr lang="fr-FR" sz="2900" dirty="0"/>
              <a:t>Preprocessing et réduction de dimension </a:t>
            </a:r>
            <a:endParaRPr lang="fr-FR" sz="2900" dirty="0" smtClean="0"/>
          </a:p>
          <a:p>
            <a:pPr marL="45720" indent="0">
              <a:buNone/>
            </a:pPr>
            <a:r>
              <a:rPr lang="fr-FR" sz="2900" dirty="0" smtClean="0"/>
              <a:t>• </a:t>
            </a:r>
            <a:r>
              <a:rPr lang="fr-FR" sz="2900" dirty="0"/>
              <a:t>Anticipation du passage à l’échelle dans un contexte d’adoption massive </a:t>
            </a:r>
            <a:endParaRPr lang="fr-FR" sz="2900" dirty="0" smtClean="0"/>
          </a:p>
        </p:txBody>
      </p:sp>
      <p:sp>
        <p:nvSpPr>
          <p:cNvPr id="4" name="Прямоугольник 3"/>
          <p:cNvSpPr/>
          <p:nvPr/>
        </p:nvSpPr>
        <p:spPr>
          <a:xfrm>
            <a:off x="0" y="188640"/>
            <a:ext cx="9144000" cy="523220"/>
          </a:xfrm>
          <a:prstGeom prst="rect">
            <a:avLst/>
          </a:prstGeom>
        </p:spPr>
        <p:txBody>
          <a:bodyPr wrap="square">
            <a:spAutoFit/>
          </a:bodyPr>
          <a:lstStyle/>
          <a:p>
            <a:pPr marL="45720" indent="0" algn="ctr">
              <a:buNone/>
            </a:pPr>
            <a:r>
              <a:rPr lang="fr-FR" sz="2800" b="1" dirty="0"/>
              <a:t>Présentation du projet</a:t>
            </a:r>
          </a:p>
        </p:txBody>
      </p:sp>
      <p:pic>
        <p:nvPicPr>
          <p:cNvPr id="8" name="Рисунок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573" y="3423118"/>
            <a:ext cx="7544853" cy="1448002"/>
          </a:xfrm>
          <a:prstGeom prst="rect">
            <a:avLst/>
          </a:prstGeom>
        </p:spPr>
      </p:pic>
    </p:spTree>
    <p:extLst>
      <p:ext uri="{BB962C8B-B14F-4D97-AF65-F5344CB8AC3E}">
        <p14:creationId xmlns:p14="http://schemas.microsoft.com/office/powerpoint/2010/main" val="968046647"/>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599"/>
            <a:ext cx="9144000" cy="2381250"/>
          </a:xfrm>
          <a:prstGeom prst="rect">
            <a:avLst/>
          </a:prstGeom>
        </p:spPr>
      </p:pic>
      <p:sp>
        <p:nvSpPr>
          <p:cNvPr id="2" name="Заголовок 1"/>
          <p:cNvSpPr>
            <a:spLocks noGrp="1"/>
          </p:cNvSpPr>
          <p:nvPr>
            <p:ph type="title"/>
          </p:nvPr>
        </p:nvSpPr>
        <p:spPr>
          <a:xfrm>
            <a:off x="0" y="0"/>
            <a:ext cx="9108706" cy="764704"/>
          </a:xfrm>
          <a:blipFill>
            <a:blip r:embed="rId3"/>
            <a:tile tx="0" ty="0" sx="100000" sy="100000" flip="none" algn="tl"/>
          </a:blipFill>
        </p:spPr>
        <p:txBody>
          <a:bodyPr/>
          <a:lstStyle/>
          <a:p>
            <a:pPr marL="0" indent="0" algn="ctr">
              <a:buNone/>
            </a:pPr>
            <a:r>
              <a:rPr lang="fr-FR" b="0" dirty="0">
                <a:effectLst/>
              </a:rPr>
              <a:t> </a:t>
            </a:r>
            <a:r>
              <a:rPr lang="fr-FR" b="0" dirty="0" smtClean="0">
                <a:effectLst/>
              </a:rPr>
              <a:t/>
            </a:r>
            <a:br>
              <a:rPr lang="fr-FR" b="0" dirty="0" smtClean="0">
                <a:effectLst/>
              </a:rPr>
            </a:br>
            <a:r>
              <a:rPr lang="fr-FR" b="0" dirty="0">
                <a:effectLst/>
              </a:rPr>
              <a:t/>
            </a:r>
            <a:br>
              <a:rPr lang="fr-FR" b="0" dirty="0">
                <a:effectLst/>
              </a:rPr>
            </a:br>
            <a:r>
              <a:rPr lang="fr-FR" sz="2400" dirty="0"/>
              <a:t>Présentation </a:t>
            </a:r>
            <a:r>
              <a:rPr lang="fr-FR" sz="2400" dirty="0" smtClean="0"/>
              <a:t>de Jeu </a:t>
            </a:r>
            <a:r>
              <a:rPr lang="fr-FR" sz="2400" dirty="0"/>
              <a:t>de données </a:t>
            </a:r>
            <a:r>
              <a:rPr lang="fr-FR" sz="2400" dirty="0" smtClean="0">
                <a:solidFill>
                  <a:schemeClr val="tx1">
                    <a:lumMod val="50000"/>
                    <a:lumOff val="50000"/>
                  </a:schemeClr>
                </a:solidFill>
              </a:rPr>
              <a:t/>
            </a:r>
            <a:br>
              <a:rPr lang="fr-FR" sz="2400" dirty="0" smtClean="0">
                <a:solidFill>
                  <a:schemeClr val="tx1">
                    <a:lumMod val="50000"/>
                    <a:lumOff val="50000"/>
                  </a:schemeClr>
                </a:solidFill>
              </a:rPr>
            </a:br>
            <a:endParaRPr lang="fr-FR" sz="1600" dirty="0"/>
          </a:p>
        </p:txBody>
      </p:sp>
      <p:sp>
        <p:nvSpPr>
          <p:cNvPr id="4" name="Текст 2"/>
          <p:cNvSpPr txBox="1">
            <a:spLocks/>
          </p:cNvSpPr>
          <p:nvPr/>
        </p:nvSpPr>
        <p:spPr>
          <a:xfrm>
            <a:off x="8316416" y="44624"/>
            <a:ext cx="792088" cy="360040"/>
          </a:xfrm>
          <a:prstGeom prst="rect">
            <a:avLst/>
          </a:prstGeom>
          <a:blipFill>
            <a:blip r:embed="rId3"/>
            <a:tile tx="0" ty="0" sx="100000" sy="100000" flip="none" algn="tl"/>
          </a:blipFill>
        </p:spPr>
        <p:txBody>
          <a:bodyPr vert="horz" lIns="91440" tIns="45720" rIns="91440" bIns="45720" rtlCol="0" anchor="t">
            <a:normAutofit fontScale="85000" lnSpcReduction="20000"/>
          </a:bodyPr>
          <a:lstStyle>
            <a:lvl1pPr marL="0" indent="0" algn="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2"/>
                </a:solidFill>
                <a:latin typeface="+mn-lt"/>
                <a:ea typeface="+mn-ea"/>
                <a:cs typeface="+mn-cs"/>
              </a:defRPr>
            </a:lvl1pPr>
            <a:lvl2pPr marL="457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algn="ctr"/>
            <a:r>
              <a:rPr lang="fr-FR" sz="2600" b="1" dirty="0"/>
              <a:t>4</a:t>
            </a:r>
            <a:endParaRPr lang="fr-FR" i="1" dirty="0" smtClean="0"/>
          </a:p>
        </p:txBody>
      </p:sp>
      <p:sp>
        <p:nvSpPr>
          <p:cNvPr id="3" name="Прямоугольник 2"/>
          <p:cNvSpPr/>
          <p:nvPr/>
        </p:nvSpPr>
        <p:spPr>
          <a:xfrm>
            <a:off x="179512" y="673519"/>
            <a:ext cx="8784976" cy="5078313"/>
          </a:xfrm>
          <a:prstGeom prst="rect">
            <a:avLst/>
          </a:prstGeom>
        </p:spPr>
        <p:txBody>
          <a:bodyPr wrap="square">
            <a:spAutoFit/>
          </a:bodyPr>
          <a:lstStyle/>
          <a:p>
            <a:endParaRPr lang="fr-FR" dirty="0" smtClean="0"/>
          </a:p>
          <a:p>
            <a:endParaRPr lang="fr-FR" dirty="0" smtClean="0"/>
          </a:p>
          <a:p>
            <a:r>
              <a:rPr lang="fr-FR" dirty="0" smtClean="0"/>
              <a:t>• </a:t>
            </a:r>
            <a:r>
              <a:rPr lang="fr-FR" dirty="0"/>
              <a:t>Images de fruits et labels associés (Fruits 360, Mihai Oltean) </a:t>
            </a:r>
            <a:endParaRPr lang="fr-FR" dirty="0" smtClean="0"/>
          </a:p>
          <a:p>
            <a:r>
              <a:rPr lang="fr-FR" dirty="0" smtClean="0"/>
              <a:t>• 131 </a:t>
            </a:r>
            <a:r>
              <a:rPr lang="fr-FR" dirty="0"/>
              <a:t>variétés de fruits différents (un dossier par variété) </a:t>
            </a:r>
            <a:endParaRPr lang="fr-FR" dirty="0" smtClean="0"/>
          </a:p>
          <a:p>
            <a:r>
              <a:rPr lang="fr-FR" dirty="0" smtClean="0"/>
              <a:t>• </a:t>
            </a:r>
            <a:r>
              <a:rPr lang="fr-FR" dirty="0"/>
              <a:t>Plusieurs variétés du même fruit (exemple : pomme « red » et « golden ») </a:t>
            </a:r>
            <a:endParaRPr lang="fr-FR" dirty="0" smtClean="0"/>
          </a:p>
          <a:p>
            <a:endParaRPr lang="fr-FR" dirty="0"/>
          </a:p>
          <a:p>
            <a:r>
              <a:rPr lang="fr-FR" dirty="0" smtClean="0"/>
              <a:t> </a:t>
            </a:r>
            <a:r>
              <a:rPr lang="fr-FR" dirty="0"/>
              <a:t>Caractéristiques : </a:t>
            </a:r>
            <a:endParaRPr lang="fr-FR" dirty="0" smtClean="0"/>
          </a:p>
          <a:p>
            <a:endParaRPr lang="fr-FR" dirty="0" smtClean="0"/>
          </a:p>
          <a:p>
            <a:r>
              <a:rPr lang="fr-FR" dirty="0" smtClean="0"/>
              <a:t>• </a:t>
            </a:r>
            <a:r>
              <a:rPr lang="fr-FR" dirty="0"/>
              <a:t>Images 100x100 JPEG RGB </a:t>
            </a:r>
            <a:endParaRPr lang="fr-FR" dirty="0" smtClean="0"/>
          </a:p>
          <a:p>
            <a:r>
              <a:rPr lang="fr-FR" dirty="0" smtClean="0"/>
              <a:t>• </a:t>
            </a:r>
            <a:r>
              <a:rPr lang="fr-FR" dirty="0"/>
              <a:t>Photos sont sur fond blanc et les fruits sont placés au centre du cadre</a:t>
            </a:r>
            <a:endParaRPr lang="fr-FR" dirty="0" smtClean="0"/>
          </a:p>
          <a:p>
            <a:r>
              <a:rPr lang="fr-FR" dirty="0" smtClean="0"/>
              <a:t>• </a:t>
            </a:r>
            <a:r>
              <a:rPr lang="fr-FR" dirty="0"/>
              <a:t>Ces photos prises </a:t>
            </a:r>
            <a:r>
              <a:rPr lang="fr-FR" dirty="0" smtClean="0"/>
              <a:t>sous </a:t>
            </a:r>
            <a:r>
              <a:rPr lang="fr-FR" dirty="0"/>
              <a:t>tous les angles </a:t>
            </a:r>
            <a:r>
              <a:rPr lang="fr-FR" dirty="0" smtClean="0"/>
              <a:t>(rotation </a:t>
            </a:r>
            <a:r>
              <a:rPr lang="fr-FR" dirty="0"/>
              <a:t>3 axes) </a:t>
            </a:r>
            <a:endParaRPr lang="fr-FR" dirty="0" smtClean="0"/>
          </a:p>
          <a:p>
            <a:endParaRPr lang="fr-FR" dirty="0" smtClean="0"/>
          </a:p>
          <a:p>
            <a:r>
              <a:rPr lang="fr-FR" dirty="0" smtClean="0"/>
              <a:t>Jeu de données </a:t>
            </a:r>
            <a:r>
              <a:rPr lang="fr-FR" dirty="0"/>
              <a:t>: </a:t>
            </a:r>
            <a:r>
              <a:rPr lang="fr-FR" dirty="0" smtClean="0"/>
              <a:t>90483 </a:t>
            </a:r>
            <a:r>
              <a:rPr lang="fr-FR" dirty="0"/>
              <a:t>images </a:t>
            </a:r>
            <a:endParaRPr lang="fr-FR" dirty="0" smtClean="0"/>
          </a:p>
          <a:p>
            <a:endParaRPr lang="fr-FR" dirty="0" smtClean="0"/>
          </a:p>
          <a:p>
            <a:endParaRPr lang="fr-FR" dirty="0"/>
          </a:p>
          <a:p>
            <a:endParaRPr lang="fr-FR" dirty="0" smtClean="0"/>
          </a:p>
          <a:p>
            <a:endParaRPr lang="fr-FR" dirty="0" smtClean="0"/>
          </a:p>
          <a:p>
            <a:endParaRPr lang="fr-FR" dirty="0"/>
          </a:p>
        </p:txBody>
      </p:sp>
      <p:pic>
        <p:nvPicPr>
          <p:cNvPr id="7" name="Рисунок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0337" y="4581128"/>
            <a:ext cx="5363323" cy="1333686"/>
          </a:xfrm>
          <a:prstGeom prst="rect">
            <a:avLst/>
          </a:prstGeom>
        </p:spPr>
      </p:pic>
    </p:spTree>
    <p:extLst>
      <p:ext uri="{BB962C8B-B14F-4D97-AF65-F5344CB8AC3E}">
        <p14:creationId xmlns:p14="http://schemas.microsoft.com/office/powerpoint/2010/main" val="21243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370"/>
            <a:ext cx="9144000" cy="2381250"/>
          </a:xfrm>
          <a:prstGeom prst="rect">
            <a:avLst/>
          </a:prstGeom>
        </p:spPr>
      </p:pic>
      <p:sp>
        <p:nvSpPr>
          <p:cNvPr id="2" name="Заголовок 1"/>
          <p:cNvSpPr>
            <a:spLocks noGrp="1"/>
          </p:cNvSpPr>
          <p:nvPr>
            <p:ph type="title"/>
          </p:nvPr>
        </p:nvSpPr>
        <p:spPr>
          <a:xfrm>
            <a:off x="-35496" y="559695"/>
            <a:ext cx="9144000" cy="781073"/>
          </a:xfrm>
        </p:spPr>
        <p:txBody>
          <a:bodyPr/>
          <a:lstStyle/>
          <a:p>
            <a:pPr marL="0" indent="0" algn="ctr">
              <a:buNone/>
            </a:pPr>
            <a:r>
              <a:rPr lang="fr-FR" sz="2800" dirty="0" smtClean="0"/>
              <a:t>LE </a:t>
            </a:r>
            <a:r>
              <a:rPr lang="fr-FR" sz="2800" dirty="0"/>
              <a:t>BIG DATA </a:t>
            </a:r>
            <a:r>
              <a:rPr lang="fr-FR" sz="2800" dirty="0" smtClean="0"/>
              <a:t/>
            </a:r>
            <a:br>
              <a:rPr lang="fr-FR" sz="2800" dirty="0" smtClean="0"/>
            </a:br>
            <a:endParaRPr lang="fr-FR" sz="2800" dirty="0"/>
          </a:p>
        </p:txBody>
      </p:sp>
      <p:sp>
        <p:nvSpPr>
          <p:cNvPr id="7" name="Текст 2"/>
          <p:cNvSpPr txBox="1">
            <a:spLocks/>
          </p:cNvSpPr>
          <p:nvPr/>
        </p:nvSpPr>
        <p:spPr>
          <a:xfrm>
            <a:off x="8316416" y="44624"/>
            <a:ext cx="792088" cy="360040"/>
          </a:xfrm>
          <a:prstGeom prst="rect">
            <a:avLst/>
          </a:prstGeom>
          <a:blipFill>
            <a:blip r:embed="rId3"/>
            <a:tile tx="0" ty="0" sx="100000" sy="100000" flip="none" algn="tl"/>
          </a:blipFill>
        </p:spPr>
        <p:txBody>
          <a:bodyPr vert="horz" lIns="91440" tIns="45720" rIns="91440" bIns="45720" rtlCol="0" anchor="t">
            <a:normAutofit fontScale="85000" lnSpcReduction="20000"/>
          </a:bodyPr>
          <a:lstStyle>
            <a:lvl1pPr marL="0" indent="0" algn="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2"/>
                </a:solidFill>
                <a:latin typeface="+mn-lt"/>
                <a:ea typeface="+mn-ea"/>
                <a:cs typeface="+mn-cs"/>
              </a:defRPr>
            </a:lvl1pPr>
            <a:lvl2pPr marL="457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algn="ctr"/>
            <a:r>
              <a:rPr lang="fr-FR" sz="2600" b="1" dirty="0"/>
              <a:t>5</a:t>
            </a:r>
            <a:endParaRPr lang="fr-FR" i="1" dirty="0" smtClean="0"/>
          </a:p>
        </p:txBody>
      </p:sp>
      <p:sp>
        <p:nvSpPr>
          <p:cNvPr id="4" name="Прямоугольник 3"/>
          <p:cNvSpPr/>
          <p:nvPr/>
        </p:nvSpPr>
        <p:spPr>
          <a:xfrm>
            <a:off x="179512" y="2348880"/>
            <a:ext cx="8784976" cy="3908762"/>
          </a:xfrm>
          <a:prstGeom prst="rect">
            <a:avLst/>
          </a:prstGeom>
        </p:spPr>
        <p:txBody>
          <a:bodyPr wrap="square">
            <a:spAutoFit/>
          </a:bodyPr>
          <a:lstStyle/>
          <a:p>
            <a:r>
              <a:rPr lang="fr-FR" sz="2400" u="sng" dirty="0"/>
              <a:t>Qu’est-ce que le Big Data ? </a:t>
            </a:r>
            <a:endParaRPr lang="fr-FR" sz="2400" u="sng" dirty="0" smtClean="0"/>
          </a:p>
          <a:p>
            <a:endParaRPr lang="fr-FR" sz="2400" dirty="0" smtClean="0"/>
          </a:p>
          <a:p>
            <a:r>
              <a:rPr lang="fr-FR" sz="2000" dirty="0" smtClean="0"/>
              <a:t>• </a:t>
            </a:r>
            <a:r>
              <a:rPr lang="fr-FR" sz="2000" dirty="0"/>
              <a:t>En Français : les données massives </a:t>
            </a:r>
            <a:endParaRPr lang="fr-FR" sz="2000" dirty="0" smtClean="0"/>
          </a:p>
          <a:p>
            <a:r>
              <a:rPr lang="fr-FR" sz="2000" dirty="0" smtClean="0"/>
              <a:t>• </a:t>
            </a:r>
            <a:r>
              <a:rPr lang="fr-FR" sz="2000" dirty="0"/>
              <a:t>Les enjeux en « V » : </a:t>
            </a:r>
            <a:endParaRPr lang="fr-FR" sz="2000" dirty="0" smtClean="0"/>
          </a:p>
          <a:p>
            <a:r>
              <a:rPr lang="fr-FR" sz="2000" dirty="0" smtClean="0"/>
              <a:t>• </a:t>
            </a:r>
            <a:r>
              <a:rPr lang="fr-FR" sz="2000" dirty="0"/>
              <a:t>Volume : trop important pour être stocké et/ou traité sur une seule machine avec des performances acceptables. </a:t>
            </a:r>
            <a:endParaRPr lang="fr-FR" sz="2000" dirty="0" smtClean="0"/>
          </a:p>
          <a:p>
            <a:r>
              <a:rPr lang="fr-FR" sz="2000" dirty="0"/>
              <a:t>	</a:t>
            </a:r>
            <a:r>
              <a:rPr lang="fr-FR" sz="2000" dirty="0" smtClean="0"/>
              <a:t>• </a:t>
            </a:r>
            <a:r>
              <a:rPr lang="fr-FR" sz="2000" dirty="0"/>
              <a:t>Dépassement de la capacité de RAM </a:t>
            </a:r>
            <a:endParaRPr lang="fr-FR" sz="2000" dirty="0" smtClean="0"/>
          </a:p>
          <a:p>
            <a:r>
              <a:rPr lang="fr-FR" sz="2000" dirty="0"/>
              <a:t>	</a:t>
            </a:r>
            <a:r>
              <a:rPr lang="fr-FR" sz="2000" dirty="0" smtClean="0"/>
              <a:t>• </a:t>
            </a:r>
            <a:r>
              <a:rPr lang="fr-FR" sz="2000" dirty="0"/>
              <a:t>Dépassement des capacités de stockage </a:t>
            </a:r>
            <a:endParaRPr lang="fr-FR" sz="2000" dirty="0" smtClean="0"/>
          </a:p>
          <a:p>
            <a:r>
              <a:rPr lang="fr-FR" sz="2000" dirty="0"/>
              <a:t>	</a:t>
            </a:r>
            <a:r>
              <a:rPr lang="fr-FR" sz="2000" dirty="0" smtClean="0"/>
              <a:t>• </a:t>
            </a:r>
            <a:r>
              <a:rPr lang="fr-FR" sz="2000" dirty="0"/>
              <a:t>Etc. </a:t>
            </a:r>
            <a:endParaRPr lang="fr-FR" sz="2000" dirty="0" smtClean="0"/>
          </a:p>
          <a:p>
            <a:r>
              <a:rPr lang="fr-FR" sz="2000" dirty="0" smtClean="0"/>
              <a:t>• </a:t>
            </a:r>
            <a:r>
              <a:rPr lang="fr-FR" sz="2000" dirty="0"/>
              <a:t>Vitesse à laquelle les données sont produites </a:t>
            </a:r>
            <a:endParaRPr lang="fr-FR" sz="2000" dirty="0" smtClean="0"/>
          </a:p>
          <a:p>
            <a:r>
              <a:rPr lang="fr-FR" sz="2000" dirty="0" smtClean="0"/>
              <a:t>• Variété </a:t>
            </a:r>
            <a:r>
              <a:rPr lang="fr-FR" sz="2000" dirty="0"/>
              <a:t>de types de données </a:t>
            </a:r>
            <a:endParaRPr lang="fr-FR" sz="2000" dirty="0" smtClean="0"/>
          </a:p>
          <a:p>
            <a:r>
              <a:rPr lang="fr-FR" sz="2000" dirty="0" smtClean="0"/>
              <a:t>• </a:t>
            </a:r>
            <a:r>
              <a:rPr lang="fr-FR" sz="2000" dirty="0"/>
              <a:t>Etc</a:t>
            </a:r>
          </a:p>
        </p:txBody>
      </p:sp>
    </p:spTree>
    <p:extLst>
      <p:ext uri="{BB962C8B-B14F-4D97-AF65-F5344CB8AC3E}">
        <p14:creationId xmlns:p14="http://schemas.microsoft.com/office/powerpoint/2010/main" val="1253925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599"/>
            <a:ext cx="9144000" cy="2381250"/>
          </a:xfrm>
          <a:prstGeom prst="rect">
            <a:avLst/>
          </a:prstGeom>
        </p:spPr>
      </p:pic>
      <p:sp>
        <p:nvSpPr>
          <p:cNvPr id="2" name="Заголовок 1"/>
          <p:cNvSpPr>
            <a:spLocks noGrp="1"/>
          </p:cNvSpPr>
          <p:nvPr>
            <p:ph type="title"/>
          </p:nvPr>
        </p:nvSpPr>
        <p:spPr>
          <a:xfrm>
            <a:off x="0" y="-27384"/>
            <a:ext cx="9143999" cy="576064"/>
          </a:xfrm>
        </p:spPr>
        <p:txBody>
          <a:bodyPr/>
          <a:lstStyle/>
          <a:p>
            <a:pPr marL="0" indent="0" algn="ctr">
              <a:buNone/>
            </a:pPr>
            <a:r>
              <a:rPr lang="fr-FR" sz="2800" dirty="0" smtClean="0"/>
              <a:t>Outils utilisés</a:t>
            </a:r>
            <a:br>
              <a:rPr lang="fr-FR" sz="2800" dirty="0" smtClean="0"/>
            </a:br>
            <a:r>
              <a:rPr lang="fr-FR" sz="1600" dirty="0">
                <a:effectLst/>
              </a:rPr>
              <a:t/>
            </a:r>
            <a:br>
              <a:rPr lang="fr-FR" sz="1600" dirty="0">
                <a:effectLst/>
              </a:rPr>
            </a:br>
            <a:r>
              <a:rPr lang="fr-FR" sz="1800" u="sng" dirty="0">
                <a:effectLst/>
              </a:rPr>
              <a:t>Spark</a:t>
            </a:r>
            <a:r>
              <a:rPr lang="fr-FR" sz="1600" dirty="0">
                <a:effectLst/>
              </a:rPr>
              <a:t/>
            </a:r>
            <a:br>
              <a:rPr lang="fr-FR" sz="1600" dirty="0">
                <a:effectLst/>
              </a:rPr>
            </a:br>
            <a:r>
              <a:rPr lang="fr-FR" sz="1600" b="0" dirty="0">
                <a:effectLst/>
              </a:rPr>
              <a:t>Spark </a:t>
            </a:r>
            <a:r>
              <a:rPr lang="fr-FR" sz="1600" b="0" dirty="0" smtClean="0">
                <a:effectLst/>
              </a:rPr>
              <a:t>est </a:t>
            </a:r>
            <a:r>
              <a:rPr lang="fr-FR" sz="1600" b="0" dirty="0">
                <a:effectLst/>
              </a:rPr>
              <a:t>un </a:t>
            </a:r>
            <a:r>
              <a:rPr lang="fr-FR" sz="1600" b="0" dirty="0"/>
              <a:t> framework </a:t>
            </a:r>
            <a:r>
              <a:rPr lang="fr-FR" sz="1600" b="0" dirty="0" smtClean="0"/>
              <a:t>open </a:t>
            </a:r>
            <a:r>
              <a:rPr lang="fr-FR" sz="1600" b="0" dirty="0"/>
              <a:t>source </a:t>
            </a:r>
            <a:r>
              <a:rPr lang="fr-FR" sz="1600" b="0" dirty="0">
                <a:effectLst/>
              </a:rPr>
              <a:t> de </a:t>
            </a:r>
            <a:r>
              <a:rPr lang="fr-FR" sz="1600" b="0" dirty="0" smtClean="0">
                <a:effectLst/>
              </a:rPr>
              <a:t>calcul distribue. </a:t>
            </a:r>
            <a:r>
              <a:rPr lang="fr-FR" sz="1600" b="0" dirty="0">
                <a:effectLst/>
              </a:rPr>
              <a:t>Il s'agit d'un ensemble d'outils et de composants logiciels structurés selon une architecture définie. </a:t>
            </a:r>
            <a:r>
              <a:rPr lang="fr-FR" sz="1600" b="0" dirty="0" smtClean="0">
                <a:effectLst/>
              </a:rPr>
              <a:t>Ce </a:t>
            </a:r>
            <a:r>
              <a:rPr lang="fr-FR" sz="1600" b="0" dirty="0">
                <a:effectLst/>
              </a:rPr>
              <a:t>produit est un cadre applicatif de traitements big data pour effectuer des analyses complexes à grande échelle</a:t>
            </a:r>
            <a:r>
              <a:rPr lang="fr-FR" sz="1600" dirty="0">
                <a:effectLst/>
              </a:rPr>
              <a:t/>
            </a:r>
            <a:br>
              <a:rPr lang="fr-FR" sz="1600" dirty="0">
                <a:effectLst/>
              </a:rPr>
            </a:br>
            <a:r>
              <a:rPr lang="fr-FR" sz="1800" u="sng" dirty="0" smtClean="0">
                <a:effectLst/>
              </a:rPr>
              <a:t>MapReduce</a:t>
            </a:r>
            <a:r>
              <a:rPr lang="fr-FR" sz="1600" dirty="0">
                <a:effectLst/>
              </a:rPr>
              <a:t/>
            </a:r>
            <a:br>
              <a:rPr lang="fr-FR" sz="1600" dirty="0">
                <a:effectLst/>
              </a:rPr>
            </a:br>
            <a:r>
              <a:rPr lang="fr-FR" sz="1600" b="0" dirty="0" smtClean="0">
                <a:effectLst/>
              </a:rPr>
              <a:t>MapReduce </a:t>
            </a:r>
            <a:r>
              <a:rPr lang="fr-FR" sz="1600" b="0" dirty="0">
                <a:effectLst/>
              </a:rPr>
              <a:t>est un Framework de traitement de données en clusters. Composé des fonctions Map et Reduce, il permet de répartir les tâches de traitement de données entre différents ordinateurs, pour ensuite réduire les résultats en une seule synthèse</a:t>
            </a:r>
            <a:r>
              <a:rPr lang="fr-FR" sz="1600" b="0" dirty="0" smtClean="0">
                <a:effectLst/>
              </a:rPr>
              <a:t>.</a:t>
            </a:r>
            <a:r>
              <a:rPr lang="fr-FR" sz="2800" dirty="0" smtClean="0">
                <a:effectLst/>
              </a:rPr>
              <a:t/>
            </a:r>
            <a:br>
              <a:rPr lang="fr-FR" sz="2800" dirty="0" smtClean="0">
                <a:effectLst/>
              </a:rPr>
            </a:br>
            <a:r>
              <a:rPr lang="fr-FR" sz="2800" dirty="0" smtClean="0">
                <a:effectLst/>
              </a:rPr>
              <a:t>                                          </a:t>
            </a:r>
            <a:r>
              <a:rPr lang="fr-FR" sz="1800" u="sng" dirty="0" smtClean="0">
                <a:effectLst/>
              </a:rPr>
              <a:t>MapReduce avec </a:t>
            </a:r>
            <a:r>
              <a:rPr lang="fr-FR" sz="1800" u="sng" dirty="0">
                <a:effectLst/>
              </a:rPr>
              <a:t>Hadoop</a:t>
            </a:r>
            <a:r>
              <a:rPr lang="fr-FR" sz="1800" u="sng" dirty="0" smtClean="0">
                <a:effectLst/>
              </a:rPr>
              <a:t> </a:t>
            </a:r>
            <a:r>
              <a:rPr lang="fr-FR" sz="1800" u="sng" dirty="0">
                <a:effectLst/>
              </a:rPr>
              <a:t>– inconvénients </a:t>
            </a:r>
            <a:r>
              <a:rPr lang="fr-FR" sz="1800" dirty="0">
                <a:effectLst/>
              </a:rPr>
              <a:t/>
            </a:r>
            <a:br>
              <a:rPr lang="fr-FR" sz="1800" dirty="0">
                <a:effectLst/>
              </a:rPr>
            </a:br>
            <a:r>
              <a:rPr lang="fr-FR" sz="1800" dirty="0">
                <a:effectLst/>
              </a:rPr>
              <a:t>                                          </a:t>
            </a:r>
            <a:r>
              <a:rPr lang="fr-FR" sz="1800" dirty="0" smtClean="0">
                <a:effectLst/>
              </a:rPr>
              <a:t>               </a:t>
            </a:r>
            <a:r>
              <a:rPr lang="fr-FR" sz="1800" b="0" dirty="0" smtClean="0">
                <a:effectLst/>
              </a:rPr>
              <a:t>Résultats </a:t>
            </a:r>
            <a:r>
              <a:rPr lang="fr-FR" sz="1800" b="0" dirty="0">
                <a:effectLst/>
              </a:rPr>
              <a:t>écrit sur le disque. </a:t>
            </a:r>
            <a:br>
              <a:rPr lang="fr-FR" sz="1800" b="0" dirty="0">
                <a:effectLst/>
              </a:rPr>
            </a:br>
            <a:r>
              <a:rPr lang="fr-FR" sz="1800" b="0" dirty="0">
                <a:effectLst/>
              </a:rPr>
              <a:t>                                     </a:t>
            </a:r>
            <a:r>
              <a:rPr lang="fr-FR" sz="1800" b="0" dirty="0" smtClean="0">
                <a:effectLst/>
              </a:rPr>
              <a:t> </a:t>
            </a:r>
            <a:r>
              <a:rPr lang="fr-FR" sz="1800" u="sng" dirty="0" smtClean="0">
                <a:effectLst/>
              </a:rPr>
              <a:t>MapReduce </a:t>
            </a:r>
            <a:r>
              <a:rPr lang="fr-FR" sz="1800" u="sng" dirty="0">
                <a:effectLst/>
              </a:rPr>
              <a:t>avec Spark </a:t>
            </a:r>
            <a:r>
              <a:rPr lang="fr-FR" sz="1800" dirty="0">
                <a:effectLst/>
              </a:rPr>
              <a:t/>
            </a:r>
            <a:br>
              <a:rPr lang="fr-FR" sz="1800" dirty="0">
                <a:effectLst/>
              </a:rPr>
            </a:br>
            <a:r>
              <a:rPr lang="fr-FR" sz="1800" dirty="0">
                <a:effectLst/>
              </a:rPr>
              <a:t>                                          </a:t>
            </a:r>
            <a:r>
              <a:rPr lang="fr-FR" sz="1800" dirty="0" smtClean="0">
                <a:effectLst/>
              </a:rPr>
              <a:t>              </a:t>
            </a:r>
            <a:r>
              <a:rPr lang="fr-FR" sz="1800" b="0" dirty="0" smtClean="0">
                <a:effectLst/>
              </a:rPr>
              <a:t>Écriture </a:t>
            </a:r>
            <a:r>
              <a:rPr lang="fr-FR" sz="1800" b="0" dirty="0">
                <a:effectLst/>
              </a:rPr>
              <a:t>des résultats se </a:t>
            </a:r>
            <a:r>
              <a:rPr lang="fr-FR" sz="1800" b="0" dirty="0" smtClean="0">
                <a:effectLst/>
              </a:rPr>
              <a:t>font</a:t>
            </a:r>
            <a:br>
              <a:rPr lang="fr-FR" sz="1800" b="0" dirty="0" smtClean="0">
                <a:effectLst/>
              </a:rPr>
            </a:br>
            <a:r>
              <a:rPr lang="fr-FR" sz="1800" b="0" dirty="0" smtClean="0">
                <a:effectLst/>
              </a:rPr>
              <a:t> </a:t>
            </a:r>
            <a:r>
              <a:rPr lang="fr-FR" sz="1800" u="sng" dirty="0">
                <a:effectLst/>
              </a:rPr>
              <a:t>MapReduce</a:t>
            </a:r>
            <a:r>
              <a:rPr lang="fr-FR" sz="1800" b="0" dirty="0" smtClean="0">
                <a:effectLst/>
              </a:rPr>
              <a:t>                          directement en RAM                            </a:t>
            </a:r>
            <a:br>
              <a:rPr lang="fr-FR" sz="1800" b="0" dirty="0" smtClean="0">
                <a:effectLst/>
              </a:rPr>
            </a:br>
            <a:r>
              <a:rPr lang="fr-FR" sz="1800" b="0" dirty="0">
                <a:effectLst/>
              </a:rPr>
              <a:t/>
            </a:r>
            <a:br>
              <a:rPr lang="fr-FR" sz="1800" b="0" dirty="0">
                <a:effectLst/>
              </a:rPr>
            </a:br>
            <a:r>
              <a:rPr lang="fr-FR" sz="1800" b="0" dirty="0">
                <a:effectLst/>
              </a:rPr>
              <a:t/>
            </a:r>
            <a:br>
              <a:rPr lang="fr-FR" sz="1800" b="0" dirty="0">
                <a:effectLst/>
              </a:rPr>
            </a:br>
            <a:r>
              <a:rPr lang="fr-FR" sz="1800" b="0" dirty="0" smtClean="0">
                <a:effectLst/>
              </a:rPr>
              <a:t>                                                       </a:t>
            </a:r>
            <a:r>
              <a:rPr lang="fr-FR" sz="2800" dirty="0">
                <a:effectLst/>
              </a:rPr>
              <a:t/>
            </a:r>
            <a:br>
              <a:rPr lang="fr-FR" sz="2800" dirty="0">
                <a:effectLst/>
              </a:rPr>
            </a:br>
            <a:r>
              <a:rPr lang="fr-FR" sz="2800" dirty="0" smtClean="0">
                <a:effectLst/>
              </a:rPr>
              <a:t/>
            </a:r>
            <a:br>
              <a:rPr lang="fr-FR" sz="2800" dirty="0" smtClean="0">
                <a:effectLst/>
              </a:rPr>
            </a:br>
            <a:r>
              <a:rPr lang="fr-FR" sz="2800" dirty="0">
                <a:effectLst/>
              </a:rPr>
              <a:t/>
            </a:r>
            <a:br>
              <a:rPr lang="fr-FR" sz="2800" dirty="0">
                <a:effectLst/>
              </a:rPr>
            </a:br>
            <a:r>
              <a:rPr lang="fr-FR" sz="2800" dirty="0" smtClean="0">
                <a:effectLst/>
              </a:rPr>
              <a:t/>
            </a:r>
            <a:br>
              <a:rPr lang="fr-FR" sz="2800" dirty="0" smtClean="0">
                <a:effectLst/>
              </a:rPr>
            </a:br>
            <a:r>
              <a:rPr lang="fr-FR" sz="2800" dirty="0">
                <a:effectLst/>
              </a:rPr>
              <a:t/>
            </a:r>
            <a:br>
              <a:rPr lang="fr-FR" sz="2800" dirty="0">
                <a:effectLst/>
              </a:rPr>
            </a:br>
            <a:r>
              <a:rPr lang="fr-FR" sz="2800" dirty="0" smtClean="0">
                <a:effectLst/>
              </a:rPr>
              <a:t>                                  </a:t>
            </a:r>
            <a:r>
              <a:rPr lang="fr-FR" sz="1600" b="0" dirty="0">
                <a:effectLst/>
              </a:rPr>
              <a:t/>
            </a:r>
            <a:br>
              <a:rPr lang="fr-FR" sz="1600" b="0" dirty="0">
                <a:effectLst/>
              </a:rPr>
            </a:br>
            <a:r>
              <a:rPr lang="fr-FR" sz="2800" dirty="0">
                <a:effectLst/>
              </a:rPr>
              <a:t/>
            </a:r>
            <a:br>
              <a:rPr lang="fr-FR" sz="2800" dirty="0">
                <a:effectLst/>
              </a:rPr>
            </a:br>
            <a:r>
              <a:rPr lang="fr-FR" sz="2800" dirty="0" smtClean="0"/>
              <a:t/>
            </a:r>
            <a:br>
              <a:rPr lang="fr-FR" sz="2800" dirty="0" smtClean="0"/>
            </a:br>
            <a:r>
              <a:rPr lang="fr-FR" sz="2800" dirty="0"/>
              <a:t/>
            </a:r>
            <a:br>
              <a:rPr lang="fr-FR" sz="2800" dirty="0"/>
            </a:br>
            <a:r>
              <a:rPr lang="fr-FR" sz="2800" dirty="0" smtClean="0"/>
              <a:t/>
            </a:r>
            <a:br>
              <a:rPr lang="fr-FR" sz="2800" dirty="0" smtClean="0"/>
            </a:br>
            <a:r>
              <a:rPr lang="fr-FR" sz="2800" dirty="0"/>
              <a:t/>
            </a:r>
            <a:br>
              <a:rPr lang="fr-FR" sz="2800" dirty="0"/>
            </a:br>
            <a:r>
              <a:rPr lang="fr-FR" sz="2800" dirty="0" smtClean="0"/>
              <a:t/>
            </a:r>
            <a:br>
              <a:rPr lang="fr-FR" sz="2800" dirty="0" smtClean="0"/>
            </a:br>
            <a:r>
              <a:rPr lang="fr-FR" sz="2800" dirty="0"/>
              <a:t/>
            </a:r>
            <a:br>
              <a:rPr lang="fr-FR" sz="2800" dirty="0"/>
            </a:br>
            <a:endParaRPr lang="fr-FR" sz="1600" dirty="0"/>
          </a:p>
        </p:txBody>
      </p:sp>
      <p:sp>
        <p:nvSpPr>
          <p:cNvPr id="5" name="Текст 2"/>
          <p:cNvSpPr txBox="1">
            <a:spLocks/>
          </p:cNvSpPr>
          <p:nvPr/>
        </p:nvSpPr>
        <p:spPr>
          <a:xfrm>
            <a:off x="8316416" y="44624"/>
            <a:ext cx="792088" cy="360040"/>
          </a:xfrm>
          <a:prstGeom prst="rect">
            <a:avLst/>
          </a:prstGeom>
          <a:blipFill>
            <a:blip r:embed="rId3"/>
            <a:tile tx="0" ty="0" sx="100000" sy="100000" flip="none" algn="tl"/>
          </a:blipFill>
        </p:spPr>
        <p:txBody>
          <a:bodyPr vert="horz" lIns="91440" tIns="45720" rIns="91440" bIns="45720" rtlCol="0" anchor="t">
            <a:normAutofit fontScale="85000" lnSpcReduction="20000"/>
          </a:bodyPr>
          <a:lstStyle>
            <a:lvl1pPr marL="0" indent="0" algn="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2"/>
                </a:solidFill>
                <a:latin typeface="+mn-lt"/>
                <a:ea typeface="+mn-ea"/>
                <a:cs typeface="+mn-cs"/>
              </a:defRPr>
            </a:lvl1pPr>
            <a:lvl2pPr marL="457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algn="ctr"/>
            <a:r>
              <a:rPr lang="fr-FR" sz="2600" b="1" dirty="0"/>
              <a:t>6</a:t>
            </a:r>
            <a:endParaRPr lang="fr-FR" i="1" dirty="0" smtClean="0"/>
          </a:p>
        </p:txBody>
      </p:sp>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1512" y="4365104"/>
            <a:ext cx="4392488" cy="2499491"/>
          </a:xfrm>
          <a:prstGeom prst="rect">
            <a:avLst/>
          </a:prstGeom>
        </p:spPr>
      </p:pic>
      <p:pic>
        <p:nvPicPr>
          <p:cNvPr id="7" name="Рисунок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96" y="4504928"/>
            <a:ext cx="4424401" cy="2092424"/>
          </a:xfrm>
          <a:prstGeom prst="rect">
            <a:avLst/>
          </a:prstGeom>
        </p:spPr>
      </p:pic>
    </p:spTree>
    <p:extLst>
      <p:ext uri="{BB962C8B-B14F-4D97-AF65-F5344CB8AC3E}">
        <p14:creationId xmlns:p14="http://schemas.microsoft.com/office/powerpoint/2010/main" val="3842556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599"/>
            <a:ext cx="9144000" cy="2381250"/>
          </a:xfrm>
          <a:prstGeom prst="rect">
            <a:avLst/>
          </a:prstGeom>
        </p:spPr>
      </p:pic>
      <p:sp>
        <p:nvSpPr>
          <p:cNvPr id="2" name="Заголовок 1"/>
          <p:cNvSpPr>
            <a:spLocks noGrp="1"/>
          </p:cNvSpPr>
          <p:nvPr>
            <p:ph type="title"/>
          </p:nvPr>
        </p:nvSpPr>
        <p:spPr>
          <a:xfrm>
            <a:off x="0" y="-27384"/>
            <a:ext cx="9143999" cy="1656184"/>
          </a:xfrm>
        </p:spPr>
        <p:txBody>
          <a:bodyPr/>
          <a:lstStyle/>
          <a:p>
            <a:pPr marL="0" indent="0" algn="l">
              <a:buNone/>
            </a:pPr>
            <a:r>
              <a:rPr lang="fr-FR" sz="2800" dirty="0" smtClean="0"/>
              <a:t>                         </a:t>
            </a:r>
            <a:br>
              <a:rPr lang="fr-FR" sz="2800" dirty="0" smtClean="0"/>
            </a:br>
            <a:r>
              <a:rPr lang="fr-FR" sz="2800" dirty="0" smtClean="0"/>
              <a:t/>
            </a:r>
            <a:br>
              <a:rPr lang="fr-FR" sz="2800" dirty="0" smtClean="0"/>
            </a:br>
            <a:r>
              <a:rPr lang="fr-FR" sz="2800" dirty="0" smtClean="0"/>
              <a:t>                          Composant </a:t>
            </a:r>
            <a:r>
              <a:rPr lang="fr-FR" sz="2800" dirty="0"/>
              <a:t>de Spark</a:t>
            </a:r>
            <a:r>
              <a:rPr lang="fr-FR" sz="2800" dirty="0" smtClean="0"/>
              <a:t/>
            </a:r>
            <a:br>
              <a:rPr lang="fr-FR" sz="2800" dirty="0" smtClean="0"/>
            </a:br>
            <a:r>
              <a:rPr lang="fr-FR" sz="2800" dirty="0"/>
              <a:t/>
            </a:r>
            <a:br>
              <a:rPr lang="fr-FR" sz="2800" dirty="0"/>
            </a:br>
            <a:r>
              <a:rPr lang="fr-FR" sz="2800" dirty="0" smtClean="0"/>
              <a:t/>
            </a:r>
            <a:br>
              <a:rPr lang="fr-FR" sz="2800" dirty="0" smtClean="0"/>
            </a:br>
            <a:r>
              <a:rPr lang="fr-FR" sz="2800" dirty="0"/>
              <a:t/>
            </a:r>
            <a:br>
              <a:rPr lang="fr-FR" sz="2800" dirty="0"/>
            </a:br>
            <a:r>
              <a:rPr lang="fr-FR" sz="2400" b="0" i="1" u="sng" dirty="0" smtClean="0"/>
              <a:t>Langages</a:t>
            </a:r>
            <a:r>
              <a:rPr lang="fr-FR" sz="2400" dirty="0" smtClean="0"/>
              <a:t/>
            </a:r>
            <a:br>
              <a:rPr lang="fr-FR" sz="2400" dirty="0" smtClean="0"/>
            </a:br>
            <a:r>
              <a:rPr lang="fr-FR" sz="2400" dirty="0"/>
              <a:t/>
            </a:r>
            <a:br>
              <a:rPr lang="fr-FR" sz="2400" dirty="0"/>
            </a:br>
            <a:r>
              <a:rPr lang="fr-FR" sz="2400" dirty="0" smtClean="0"/>
              <a:t/>
            </a:r>
            <a:br>
              <a:rPr lang="fr-FR" sz="2400" dirty="0" smtClean="0"/>
            </a:br>
            <a:r>
              <a:rPr lang="fr-FR" sz="2400" dirty="0"/>
              <a:t/>
            </a:r>
            <a:br>
              <a:rPr lang="fr-FR" sz="2400" dirty="0"/>
            </a:br>
            <a:r>
              <a:rPr lang="fr-FR" sz="2400" dirty="0" smtClean="0"/>
              <a:t/>
            </a:r>
            <a:br>
              <a:rPr lang="fr-FR" sz="2400" dirty="0" smtClean="0"/>
            </a:br>
            <a:r>
              <a:rPr lang="fr-FR" sz="2400" b="0" i="1" u="sng" dirty="0" smtClean="0"/>
              <a:t>DataFrame</a:t>
            </a:r>
            <a:br>
              <a:rPr lang="fr-FR" sz="2400" b="0" i="1" u="sng" dirty="0" smtClean="0"/>
            </a:br>
            <a:r>
              <a:rPr lang="fr-FR" sz="2400" b="0" i="1" u="sng" dirty="0" smtClean="0"/>
              <a:t>RDD</a:t>
            </a:r>
            <a:r>
              <a:rPr lang="fr-FR" sz="2400" b="0" i="1" u="sng" dirty="0"/>
              <a:t/>
            </a:r>
            <a:br>
              <a:rPr lang="fr-FR" sz="2400" b="0" i="1" u="sng" dirty="0"/>
            </a:br>
            <a:r>
              <a:rPr lang="fr-FR" sz="2400" b="0" i="1" u="sng" dirty="0" smtClean="0"/>
              <a:t/>
            </a:r>
            <a:br>
              <a:rPr lang="fr-FR" sz="2400" b="0" i="1" u="sng" dirty="0" smtClean="0"/>
            </a:br>
            <a:r>
              <a:rPr lang="fr-FR" sz="2400" b="0" i="1" u="sng" dirty="0" smtClean="0"/>
              <a:t/>
            </a:r>
            <a:br>
              <a:rPr lang="fr-FR" sz="2400" b="0" i="1" u="sng" dirty="0" smtClean="0"/>
            </a:br>
            <a:r>
              <a:rPr lang="fr-FR" sz="2400" b="0" i="1" u="sng" dirty="0" smtClean="0"/>
              <a:t/>
            </a:r>
            <a:br>
              <a:rPr lang="fr-FR" sz="2400" b="0" i="1" u="sng" dirty="0" smtClean="0"/>
            </a:br>
            <a:r>
              <a:rPr lang="fr-FR" sz="2400" b="0" i="1" u="sng" dirty="0" smtClean="0"/>
              <a:t>Data source</a:t>
            </a:r>
            <a:endParaRPr lang="fr-FR" sz="2400" b="0" i="1" u="sng" dirty="0"/>
          </a:p>
        </p:txBody>
      </p:sp>
      <p:sp>
        <p:nvSpPr>
          <p:cNvPr id="5" name="Текст 2"/>
          <p:cNvSpPr txBox="1">
            <a:spLocks/>
          </p:cNvSpPr>
          <p:nvPr/>
        </p:nvSpPr>
        <p:spPr>
          <a:xfrm>
            <a:off x="8316416" y="44624"/>
            <a:ext cx="792088" cy="360040"/>
          </a:xfrm>
          <a:prstGeom prst="rect">
            <a:avLst/>
          </a:prstGeom>
          <a:blipFill>
            <a:blip r:embed="rId3"/>
            <a:tile tx="0" ty="0" sx="100000" sy="100000" flip="none" algn="tl"/>
          </a:blipFill>
        </p:spPr>
        <p:txBody>
          <a:bodyPr vert="horz" lIns="91440" tIns="45720" rIns="91440" bIns="45720" rtlCol="0" anchor="t">
            <a:normAutofit fontScale="92500" lnSpcReduction="10000"/>
          </a:bodyPr>
          <a:lstStyle>
            <a:lvl1pPr marL="0" indent="0" algn="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2"/>
                </a:solidFill>
                <a:latin typeface="+mn-lt"/>
                <a:ea typeface="+mn-ea"/>
                <a:cs typeface="+mn-cs"/>
              </a:defRPr>
            </a:lvl1pPr>
            <a:lvl2pPr marL="457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algn="ctr"/>
            <a:r>
              <a:rPr lang="fr-FR" i="1" dirty="0" smtClean="0"/>
              <a:t>7</a:t>
            </a:r>
          </a:p>
        </p:txBody>
      </p:sp>
      <p:pic>
        <p:nvPicPr>
          <p:cNvPr id="3" name="Рисунок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4798" y="2349988"/>
            <a:ext cx="7013706" cy="4508012"/>
          </a:xfrm>
          <a:prstGeom prst="rect">
            <a:avLst/>
          </a:prstGeom>
        </p:spPr>
      </p:pic>
    </p:spTree>
    <p:extLst>
      <p:ext uri="{BB962C8B-B14F-4D97-AF65-F5344CB8AC3E}">
        <p14:creationId xmlns:p14="http://schemas.microsoft.com/office/powerpoint/2010/main" val="1840928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599"/>
            <a:ext cx="9144000" cy="1190625"/>
          </a:xfrm>
          <a:prstGeom prst="rect">
            <a:avLst/>
          </a:prstGeom>
        </p:spPr>
      </p:pic>
      <p:sp>
        <p:nvSpPr>
          <p:cNvPr id="2" name="Заголовок 1"/>
          <p:cNvSpPr>
            <a:spLocks noGrp="1"/>
          </p:cNvSpPr>
          <p:nvPr>
            <p:ph type="title"/>
          </p:nvPr>
        </p:nvSpPr>
        <p:spPr>
          <a:xfrm>
            <a:off x="0" y="116632"/>
            <a:ext cx="9143999" cy="936104"/>
          </a:xfrm>
        </p:spPr>
        <p:txBody>
          <a:bodyPr/>
          <a:lstStyle/>
          <a:p>
            <a:pPr marL="0" indent="0" algn="ctr">
              <a:buNone/>
            </a:pPr>
            <a:r>
              <a:rPr lang="fr-FR" sz="2800" dirty="0"/>
              <a:t>RDD</a:t>
            </a:r>
            <a:br>
              <a:rPr lang="fr-FR" sz="2800" dirty="0"/>
            </a:br>
            <a:r>
              <a:rPr lang="fr-FR" sz="2800" dirty="0"/>
              <a:t>Transformation &amp; Action</a:t>
            </a:r>
            <a:r>
              <a:rPr lang="fr-FR" sz="2800" dirty="0" smtClean="0"/>
              <a:t/>
            </a:r>
            <a:br>
              <a:rPr lang="fr-FR" sz="2800" dirty="0" smtClean="0"/>
            </a:br>
            <a:r>
              <a:rPr lang="fr-FR" sz="2800" dirty="0" smtClean="0"/>
              <a:t/>
            </a:r>
            <a:br>
              <a:rPr lang="fr-FR" sz="2800" dirty="0" smtClean="0"/>
            </a:br>
            <a:endParaRPr lang="fr-FR" sz="1600" dirty="0"/>
          </a:p>
        </p:txBody>
      </p:sp>
      <p:sp>
        <p:nvSpPr>
          <p:cNvPr id="5" name="Текст 2"/>
          <p:cNvSpPr txBox="1">
            <a:spLocks/>
          </p:cNvSpPr>
          <p:nvPr/>
        </p:nvSpPr>
        <p:spPr>
          <a:xfrm>
            <a:off x="8316416" y="44624"/>
            <a:ext cx="792088" cy="360040"/>
          </a:xfrm>
          <a:prstGeom prst="rect">
            <a:avLst/>
          </a:prstGeom>
          <a:blipFill>
            <a:blip r:embed="rId3"/>
            <a:tile tx="0" ty="0" sx="100000" sy="100000" flip="none" algn="tl"/>
          </a:blipFill>
        </p:spPr>
        <p:txBody>
          <a:bodyPr vert="horz" lIns="91440" tIns="45720" rIns="91440" bIns="45720" rtlCol="0" anchor="t">
            <a:normAutofit fontScale="92500" lnSpcReduction="10000"/>
          </a:bodyPr>
          <a:lstStyle>
            <a:lvl1pPr marL="0" indent="0" algn="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2"/>
                </a:solidFill>
                <a:latin typeface="+mn-lt"/>
                <a:ea typeface="+mn-ea"/>
                <a:cs typeface="+mn-cs"/>
              </a:defRPr>
            </a:lvl1pPr>
            <a:lvl2pPr marL="457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algn="ctr"/>
            <a:r>
              <a:rPr lang="fr-FR" i="1" dirty="0" smtClean="0"/>
              <a:t>8</a:t>
            </a:r>
          </a:p>
        </p:txBody>
      </p:sp>
      <p:pic>
        <p:nvPicPr>
          <p:cNvPr id="3" name="Рисунок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4993" y="1412776"/>
            <a:ext cx="6115066" cy="4968552"/>
          </a:xfrm>
          <a:prstGeom prst="rect">
            <a:avLst/>
          </a:prstGeom>
        </p:spPr>
      </p:pic>
      <p:sp>
        <p:nvSpPr>
          <p:cNvPr id="7" name="Текст 2"/>
          <p:cNvSpPr txBox="1">
            <a:spLocks/>
          </p:cNvSpPr>
          <p:nvPr/>
        </p:nvSpPr>
        <p:spPr>
          <a:xfrm>
            <a:off x="34550" y="1412776"/>
            <a:ext cx="2881266" cy="4968552"/>
          </a:xfrm>
          <a:prstGeom prst="rect">
            <a:avLst/>
          </a:prstGeom>
          <a:blipFill>
            <a:blip r:embed="rId3"/>
            <a:tile tx="0" ty="0" sx="100000" sy="100000" flip="none" algn="tl"/>
          </a:blipFill>
        </p:spPr>
        <p:txBody>
          <a:bodyPr vert="horz" lIns="91440" tIns="45720" rIns="91440" bIns="45720" rtlCol="0" anchor="t">
            <a:noAutofit/>
          </a:bodyPr>
          <a:lstStyle>
            <a:lvl1pPr marL="0" indent="0" algn="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2"/>
                </a:solidFill>
                <a:latin typeface="+mn-lt"/>
                <a:ea typeface="+mn-ea"/>
                <a:cs typeface="+mn-cs"/>
              </a:defRPr>
            </a:lvl1pPr>
            <a:lvl2pPr marL="457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algn="l"/>
            <a:r>
              <a:rPr lang="fr-FR" sz="1800" b="1" u="sng" dirty="0"/>
              <a:t>RDD : Résilient Distributed Dataset</a:t>
            </a:r>
            <a:endParaRPr lang="fr-FR" sz="1800" b="1" dirty="0"/>
          </a:p>
          <a:p>
            <a:pPr algn="l"/>
            <a:r>
              <a:rPr lang="fr-FR" sz="1600" i="1" u="sng" dirty="0" smtClean="0"/>
              <a:t>Dataset </a:t>
            </a:r>
            <a:r>
              <a:rPr lang="fr-FR" sz="1600" i="1" u="sng" dirty="0"/>
              <a:t>: </a:t>
            </a:r>
            <a:r>
              <a:rPr lang="fr-FR" sz="1600" dirty="0"/>
              <a:t>Il s’agit d’un jeu de données se parcourut comme une collection</a:t>
            </a:r>
          </a:p>
          <a:p>
            <a:pPr algn="l"/>
            <a:r>
              <a:rPr lang="fr-FR" sz="1600" i="1" u="sng" dirty="0" smtClean="0"/>
              <a:t>Distributed</a:t>
            </a:r>
            <a:r>
              <a:rPr lang="fr-FR" sz="1600" i="1" u="sng" dirty="0"/>
              <a:t> :</a:t>
            </a:r>
            <a:r>
              <a:rPr lang="fr-FR" sz="1600" dirty="0"/>
              <a:t>Cette structure est distribuée afin d’etre découpée pour être traitée dans les différents nœuds</a:t>
            </a:r>
          </a:p>
          <a:p>
            <a:pPr algn="l"/>
            <a:r>
              <a:rPr lang="fr-FR" sz="1600" i="1" u="sng" dirty="0" smtClean="0"/>
              <a:t>Resilient</a:t>
            </a:r>
            <a:r>
              <a:rPr lang="fr-FR" sz="1600" i="1" u="sng" dirty="0"/>
              <a:t> : </a:t>
            </a:r>
            <a:r>
              <a:rPr lang="fr-FR" sz="1600" dirty="0"/>
              <a:t>Il est résilient , car il pourra être relu en cas de problème </a:t>
            </a:r>
          </a:p>
          <a:p>
            <a:pPr algn="l"/>
            <a:r>
              <a:rPr lang="fr-FR" sz="1800" b="1" u="sng" dirty="0" smtClean="0"/>
              <a:t>Opérations  </a:t>
            </a:r>
            <a:r>
              <a:rPr lang="fr-FR" sz="1800" b="1" u="sng" dirty="0"/>
              <a:t>sur les RDD :</a:t>
            </a:r>
            <a:endParaRPr lang="fr-FR" sz="1800" b="1" dirty="0"/>
          </a:p>
          <a:p>
            <a:pPr lvl="0" algn="l"/>
            <a:r>
              <a:rPr lang="fr-FR" sz="1600" i="1" u="sng" dirty="0"/>
              <a:t>Les Transformations : </a:t>
            </a:r>
            <a:r>
              <a:rPr lang="fr-FR" sz="1600" dirty="0"/>
              <a:t>filter(), union(), groupby(),..</a:t>
            </a:r>
          </a:p>
          <a:p>
            <a:pPr lvl="0" algn="l"/>
            <a:r>
              <a:rPr lang="en-US" sz="1600" i="1" u="sng" dirty="0"/>
              <a:t>Les Actions : </a:t>
            </a:r>
            <a:r>
              <a:rPr lang="en-US" sz="1600" dirty="0"/>
              <a:t>count(), first(), show(), …</a:t>
            </a:r>
            <a:endParaRPr lang="fr-FR" sz="1600" dirty="0"/>
          </a:p>
          <a:p>
            <a:pPr algn="l"/>
            <a:endParaRPr lang="fr-FR" sz="1600" i="1" dirty="0" smtClean="0"/>
          </a:p>
        </p:txBody>
      </p:sp>
    </p:spTree>
    <p:extLst>
      <p:ext uri="{BB962C8B-B14F-4D97-AF65-F5344CB8AC3E}">
        <p14:creationId xmlns:p14="http://schemas.microsoft.com/office/powerpoint/2010/main" val="1549763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599"/>
            <a:ext cx="9144000" cy="2381250"/>
          </a:xfrm>
          <a:prstGeom prst="rect">
            <a:avLst/>
          </a:prstGeom>
        </p:spPr>
      </p:pic>
      <p:sp>
        <p:nvSpPr>
          <p:cNvPr id="2" name="Заголовок 1"/>
          <p:cNvSpPr>
            <a:spLocks noGrp="1"/>
          </p:cNvSpPr>
          <p:nvPr>
            <p:ph type="title"/>
          </p:nvPr>
        </p:nvSpPr>
        <p:spPr>
          <a:xfrm>
            <a:off x="0" y="224644"/>
            <a:ext cx="9143999" cy="540060"/>
          </a:xfrm>
        </p:spPr>
        <p:txBody>
          <a:bodyPr/>
          <a:lstStyle/>
          <a:p>
            <a:pPr marL="0" indent="0" algn="l">
              <a:buNone/>
            </a:pPr>
            <a:r>
              <a:rPr lang="fr-FR" sz="2800" dirty="0"/>
              <a:t> </a:t>
            </a:r>
            <a:r>
              <a:rPr lang="fr-FR" sz="2800" dirty="0" smtClean="0"/>
              <a:t>                      Architecture </a:t>
            </a:r>
            <a:r>
              <a:rPr lang="fr-FR" sz="2800" dirty="0"/>
              <a:t>Distribuée</a:t>
            </a:r>
            <a:r>
              <a:rPr lang="fr-FR" sz="2800" dirty="0" smtClean="0"/>
              <a:t/>
            </a:r>
            <a:br>
              <a:rPr lang="fr-FR" sz="2800" dirty="0" smtClean="0"/>
            </a:br>
            <a:r>
              <a:rPr lang="fr-FR" sz="2800" dirty="0"/>
              <a:t> </a:t>
            </a:r>
            <a:r>
              <a:rPr lang="fr-FR" sz="2800" dirty="0" smtClean="0"/>
              <a:t>                       </a:t>
            </a:r>
            <a:br>
              <a:rPr lang="fr-FR" sz="2800" dirty="0" smtClean="0"/>
            </a:br>
            <a:r>
              <a:rPr lang="fr-FR" sz="2800" dirty="0" smtClean="0"/>
              <a:t/>
            </a:r>
            <a:br>
              <a:rPr lang="fr-FR" sz="2800" dirty="0" smtClean="0"/>
            </a:br>
            <a:r>
              <a:rPr lang="fr-FR" sz="2800" dirty="0" smtClean="0"/>
              <a:t/>
            </a:r>
            <a:br>
              <a:rPr lang="fr-FR" sz="2800" dirty="0" smtClean="0"/>
            </a:br>
            <a:r>
              <a:rPr lang="fr-FR" sz="2800" dirty="0"/>
              <a:t/>
            </a:r>
            <a:br>
              <a:rPr lang="fr-FR" sz="2800" dirty="0"/>
            </a:br>
            <a:r>
              <a:rPr lang="fr-FR" sz="2800" dirty="0" smtClean="0"/>
              <a:t/>
            </a:r>
            <a:br>
              <a:rPr lang="fr-FR" sz="2800" dirty="0" smtClean="0"/>
            </a:br>
            <a:r>
              <a:rPr lang="fr-FR" sz="2800" dirty="0"/>
              <a:t/>
            </a:r>
            <a:br>
              <a:rPr lang="fr-FR" sz="2800" dirty="0"/>
            </a:br>
            <a:r>
              <a:rPr lang="fr-FR" sz="2800" dirty="0" smtClean="0"/>
              <a:t/>
            </a:r>
            <a:br>
              <a:rPr lang="fr-FR" sz="2800" dirty="0" smtClean="0"/>
            </a:br>
            <a:r>
              <a:rPr lang="fr-FR" sz="2800" dirty="0"/>
              <a:t/>
            </a:r>
            <a:br>
              <a:rPr lang="fr-FR" sz="2800" dirty="0"/>
            </a:br>
            <a:r>
              <a:rPr lang="fr-FR" sz="2800" dirty="0" smtClean="0"/>
              <a:t/>
            </a:r>
            <a:br>
              <a:rPr lang="fr-FR" sz="2800" dirty="0" smtClean="0"/>
            </a:br>
            <a:r>
              <a:rPr lang="fr-FR" sz="2800" dirty="0"/>
              <a:t/>
            </a:r>
            <a:br>
              <a:rPr lang="fr-FR" sz="2800" dirty="0"/>
            </a:br>
            <a:r>
              <a:rPr lang="fr-FR" sz="2800" dirty="0" smtClean="0"/>
              <a:t/>
            </a:r>
            <a:br>
              <a:rPr lang="fr-FR" sz="2800" dirty="0" smtClean="0"/>
            </a:br>
            <a:endParaRPr lang="fr-FR" sz="1400" dirty="0"/>
          </a:p>
        </p:txBody>
      </p:sp>
      <p:sp>
        <p:nvSpPr>
          <p:cNvPr id="5" name="Текст 2"/>
          <p:cNvSpPr txBox="1">
            <a:spLocks/>
          </p:cNvSpPr>
          <p:nvPr/>
        </p:nvSpPr>
        <p:spPr>
          <a:xfrm>
            <a:off x="8316416" y="44624"/>
            <a:ext cx="792088" cy="360040"/>
          </a:xfrm>
          <a:prstGeom prst="rect">
            <a:avLst/>
          </a:prstGeom>
          <a:blipFill>
            <a:blip r:embed="rId3"/>
            <a:tile tx="0" ty="0" sx="100000" sy="100000" flip="none" algn="tl"/>
          </a:blipFill>
        </p:spPr>
        <p:txBody>
          <a:bodyPr vert="horz" lIns="91440" tIns="45720" rIns="91440" bIns="45720" rtlCol="0" anchor="t">
            <a:normAutofit fontScale="92500" lnSpcReduction="10000"/>
          </a:bodyPr>
          <a:lstStyle>
            <a:lvl1pPr marL="0" indent="0" algn="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2"/>
                </a:solidFill>
                <a:latin typeface="+mn-lt"/>
                <a:ea typeface="+mn-ea"/>
                <a:cs typeface="+mn-cs"/>
              </a:defRPr>
            </a:lvl1pPr>
            <a:lvl2pPr marL="457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algn="ctr"/>
            <a:r>
              <a:rPr lang="fr-FR" i="1" dirty="0"/>
              <a:t>9</a:t>
            </a:r>
            <a:endParaRPr lang="fr-FR" i="1" dirty="0" smtClean="0"/>
          </a:p>
        </p:txBody>
      </p:sp>
      <p:pic>
        <p:nvPicPr>
          <p:cNvPr id="7" name="Рисунок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31844"/>
            <a:ext cx="9144000" cy="4385388"/>
          </a:xfrm>
          <a:prstGeom prst="rect">
            <a:avLst/>
          </a:prstGeom>
        </p:spPr>
      </p:pic>
      <p:sp>
        <p:nvSpPr>
          <p:cNvPr id="9" name="Прямоугольник 8"/>
          <p:cNvSpPr/>
          <p:nvPr/>
        </p:nvSpPr>
        <p:spPr>
          <a:xfrm>
            <a:off x="0" y="5108991"/>
            <a:ext cx="9108504" cy="1508105"/>
          </a:xfrm>
          <a:prstGeom prst="rect">
            <a:avLst/>
          </a:prstGeom>
        </p:spPr>
        <p:txBody>
          <a:bodyPr wrap="square">
            <a:spAutoFit/>
          </a:bodyPr>
          <a:lstStyle/>
          <a:p>
            <a:r>
              <a:rPr lang="fr-FR" sz="2000" b="1" u="sng" dirty="0"/>
              <a:t>Un cluster Spark se constitue de </a:t>
            </a:r>
            <a:r>
              <a:rPr lang="fr-FR" sz="2000" b="1" u="sng" dirty="0" smtClean="0"/>
              <a:t>:</a:t>
            </a:r>
          </a:p>
          <a:p>
            <a:endParaRPr lang="fr-FR" dirty="0"/>
          </a:p>
          <a:p>
            <a:pPr lvl="0"/>
            <a:r>
              <a:rPr lang="fr-FR" dirty="0"/>
              <a:t>Un</a:t>
            </a:r>
            <a:r>
              <a:rPr lang="fr-FR" b="1" dirty="0"/>
              <a:t> driver</a:t>
            </a:r>
            <a:r>
              <a:rPr lang="fr-FR" dirty="0"/>
              <a:t> </a:t>
            </a:r>
            <a:r>
              <a:rPr lang="fr-FR" b="1" dirty="0" smtClean="0"/>
              <a:t>: </a:t>
            </a:r>
            <a:r>
              <a:rPr lang="fr-FR" sz="1600" b="1" dirty="0" smtClean="0"/>
              <a:t>Chargé de repartir les taches sur les ditterantes esecutors</a:t>
            </a:r>
            <a:r>
              <a:rPr lang="fr-FR" b="1" dirty="0"/>
              <a:t/>
            </a:r>
            <a:br>
              <a:rPr lang="fr-FR" b="1" dirty="0"/>
            </a:br>
            <a:r>
              <a:rPr lang="fr-FR" dirty="0" smtClean="0"/>
              <a:t>Un</a:t>
            </a:r>
            <a:r>
              <a:rPr lang="fr-FR" b="1" dirty="0" smtClean="0"/>
              <a:t> </a:t>
            </a:r>
            <a:r>
              <a:rPr lang="fr-FR" b="1" dirty="0"/>
              <a:t>cluster manager</a:t>
            </a:r>
            <a:r>
              <a:rPr lang="fr-FR" dirty="0"/>
              <a:t>: </a:t>
            </a:r>
            <a:r>
              <a:rPr lang="fr-FR" sz="1600" b="1" dirty="0"/>
              <a:t>Gestion des ressources Distribution des calculs entre les workers </a:t>
            </a:r>
            <a:r>
              <a:rPr lang="fr-FR" b="1" dirty="0"/>
              <a:t/>
            </a:r>
            <a:br>
              <a:rPr lang="fr-FR" b="1" dirty="0"/>
            </a:br>
            <a:r>
              <a:rPr lang="en-US" dirty="0" smtClean="0"/>
              <a:t>Des</a:t>
            </a:r>
            <a:r>
              <a:rPr lang="en-US" b="1" dirty="0" smtClean="0"/>
              <a:t> </a:t>
            </a:r>
            <a:r>
              <a:rPr lang="en-US" b="1" dirty="0"/>
              <a:t>workers</a:t>
            </a:r>
            <a:r>
              <a:rPr lang="en-US" dirty="0"/>
              <a:t> : </a:t>
            </a:r>
            <a:r>
              <a:rPr lang="fr-FR" sz="1600" b="1" dirty="0"/>
              <a:t>Exécution des tâches en parallèl</a:t>
            </a:r>
            <a:endParaRPr lang="fr-FR" sz="1600" dirty="0"/>
          </a:p>
        </p:txBody>
      </p:sp>
    </p:spTree>
    <p:extLst>
      <p:ext uri="{BB962C8B-B14F-4D97-AF65-F5344CB8AC3E}">
        <p14:creationId xmlns:p14="http://schemas.microsoft.com/office/powerpoint/2010/main" val="4287450189"/>
      </p:ext>
    </p:extLst>
  </p:cSld>
  <p:clrMapOvr>
    <a:masterClrMapping/>
  </p:clrMapOvr>
</p:sld>
</file>

<file path=ppt/theme/theme1.xml><?xml version="1.0" encoding="utf-8"?>
<a:theme xmlns:a="http://schemas.openxmlformats.org/drawingml/2006/main" name="Воздушный поток">
  <a:themeElements>
    <a:clrScheme name="Воздушный поток">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Воздушный поток">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Воздушный поток">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12360</TotalTime>
  <Words>404</Words>
  <Application>Microsoft Office PowerPoint</Application>
  <PresentationFormat>Экран (4:3)</PresentationFormat>
  <Paragraphs>132</Paragraphs>
  <Slides>14</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14</vt:i4>
      </vt:variant>
    </vt:vector>
  </HeadingPairs>
  <TitlesOfParts>
    <vt:vector size="15" baseType="lpstr">
      <vt:lpstr>Воздушный поток</vt:lpstr>
      <vt:lpstr>PROJET 8 </vt:lpstr>
      <vt:lpstr>PROJET 8 – « DÉPLOYEZ UN MODÈLE DANS LE CLOUD » </vt:lpstr>
      <vt:lpstr>Презентация PowerPoint</vt:lpstr>
      <vt:lpstr>   Présentation de Jeu de données  </vt:lpstr>
      <vt:lpstr>LE BIG DATA  </vt:lpstr>
      <vt:lpstr>Outils utilisés  Spark Spark est un  framework open source  de calcul distribue. Il s'agit d'un ensemble d'outils et de composants logiciels structurés selon une architecture définie. Ce produit est un cadre applicatif de traitements big data pour effectuer des analyses complexes à grande échelle MapReduce MapReduce est un Framework de traitement de données en clusters. Composé des fonctions Map et Reduce, il permet de répartir les tâches de traitement de données entre différents ordinateurs, pour ensuite réduire les résultats en une seule synthèse.                                           MapReduce avec Hadoop – inconvénients                                                           Résultats écrit sur le disque.                                        MapReduce avec Spark                                                          Écriture des résultats se font  MapReduce                          directement en RAM                                                                                                                                     </vt:lpstr>
      <vt:lpstr>                                                     Composant de Spark    Langages     DataFrame RDD    Data source</vt:lpstr>
      <vt:lpstr>RDD Transformation &amp; Action  </vt:lpstr>
      <vt:lpstr>                       Architecture Distribuée                                    </vt:lpstr>
      <vt:lpstr>Environnement Big Data          sur le Cloud                                                       </vt:lpstr>
      <vt:lpstr>EfficientNetB0  </vt:lpstr>
      <vt:lpstr>Preprocessing des images</vt:lpstr>
      <vt:lpstr>Stockage des données après preprocessing</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Barseghyan Gevorg</dc:creator>
  <cp:lastModifiedBy>Barseghyan Gevorg</cp:lastModifiedBy>
  <cp:revision>318</cp:revision>
  <dcterms:created xsi:type="dcterms:W3CDTF">2021-07-17T00:03:49Z</dcterms:created>
  <dcterms:modified xsi:type="dcterms:W3CDTF">2022-08-17T16:57:57Z</dcterms:modified>
</cp:coreProperties>
</file>