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64" r:id="rId8"/>
    <p:sldId id="265" r:id="rId9"/>
    <p:sldId id="258" r:id="rId10"/>
    <p:sldId id="266"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1402" y="-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C918D3-8BC1-44DA-A2A8-E6B2D388B87D}" type="datetimeFigureOut">
              <a:rPr lang="ru-RU" smtClean="0"/>
              <a:pPr/>
              <a:t>22.12.2023</a:t>
            </a:fld>
            <a:endParaRPr lang="ru-R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1E4C305-60CC-46C1-BDBD-65BFB9A8FC5B}"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E1E4C305-60CC-46C1-BDBD-65BFB9A8FC5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E1E4C305-60CC-46C1-BDBD-65BFB9A8FC5B}"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E1E4C305-60CC-46C1-BDBD-65BFB9A8FC5B}" type="slidenum">
              <a:rPr lang="ru-RU" smtClean="0"/>
              <a:pPr/>
              <a:t>‹#›</a:t>
            </a:fld>
            <a:endParaRPr lang="ru-R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E1E4C305-60CC-46C1-BDBD-65BFB9A8FC5B}" type="slidenum">
              <a:rPr lang="ru-RU" smtClean="0"/>
              <a:pPr/>
              <a:t>‹#›</a:t>
            </a:fld>
            <a:endParaRPr lang="ru-R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E1E4C305-60CC-46C1-BDBD-65BFB9A8FC5B}" type="slidenum">
              <a:rPr lang="ru-RU" smtClean="0"/>
              <a:pPr/>
              <a:t>‹#›</a:t>
            </a:fld>
            <a:endParaRPr lang="ru-R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E1E4C305-60CC-46C1-BDBD-65BFB9A8FC5B}"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E1E4C305-60CC-46C1-BDBD-65BFB9A8FC5B}" type="slidenum">
              <a:rPr lang="ru-RU" smtClean="0"/>
              <a:pPr/>
              <a:t>‹#›</a:t>
            </a:fld>
            <a:endParaRPr lang="ru-R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C918D3-8BC1-44DA-A2A8-E6B2D388B87D}" type="datetimeFigureOut">
              <a:rPr lang="ru-RU" smtClean="0"/>
              <a:pPr/>
              <a:t>22.12.2023</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E1E4C305-60CC-46C1-BDBD-65BFB9A8FC5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9C918D3-8BC1-44DA-A2A8-E6B2D388B87D}" type="datetimeFigureOut">
              <a:rPr lang="ru-RU" smtClean="0"/>
              <a:pPr/>
              <a:t>22.12.2023</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E1E4C305-60CC-46C1-BDBD-65BFB9A8FC5B}"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C918D3-8BC1-44DA-A2A8-E6B2D388B87D}" type="datetimeFigureOut">
              <a:rPr lang="ru-RU" smtClean="0"/>
              <a:pPr/>
              <a:t>22.12.2023</a:t>
            </a:fld>
            <a:endParaRPr lang="ru-R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1E4C305-60CC-46C1-BDBD-65BFB9A8FC5B}" type="slidenum">
              <a:rPr lang="ru-RU" smtClean="0"/>
              <a:pPr/>
              <a:t>‹#›</a:t>
            </a:fld>
            <a:endParaRPr lang="ru-R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C918D3-8BC1-44DA-A2A8-E6B2D388B87D}" type="datetimeFigureOut">
              <a:rPr lang="ru-RU" smtClean="0"/>
              <a:pPr/>
              <a:t>22.12.2023</a:t>
            </a:fld>
            <a:endParaRPr lang="ru-R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1E4C305-60CC-46C1-BDBD-65BFB9A8FC5B}"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200" y="0"/>
            <a:ext cx="2133600" cy="914400"/>
          </a:xfrm>
        </p:spPr>
        <p:txBody>
          <a:bodyPr>
            <a:normAutofit/>
          </a:bodyPr>
          <a:lstStyle/>
          <a:p>
            <a:r>
              <a:rPr lang="en-US" dirty="0" smtClean="0">
                <a:solidFill>
                  <a:schemeClr val="bg2">
                    <a:lumMod val="50000"/>
                  </a:schemeClr>
                </a:solidFill>
              </a:rPr>
              <a:t>Chess</a:t>
            </a:r>
            <a:endParaRPr lang="ru-RU" dirty="0">
              <a:solidFill>
                <a:schemeClr val="bg2">
                  <a:lumMod val="50000"/>
                </a:schemeClr>
              </a:solidFill>
            </a:endParaRPr>
          </a:p>
        </p:txBody>
      </p:sp>
      <p:sp>
        <p:nvSpPr>
          <p:cNvPr id="3" name="Subtitle 2"/>
          <p:cNvSpPr>
            <a:spLocks noGrp="1"/>
          </p:cNvSpPr>
          <p:nvPr>
            <p:ph type="subTitle" idx="1"/>
          </p:nvPr>
        </p:nvSpPr>
        <p:spPr/>
        <p:txBody>
          <a:bodyPr/>
          <a:lstStyle/>
          <a:p>
            <a:endParaRPr lang="ru-RU" dirty="0"/>
          </a:p>
        </p:txBody>
      </p:sp>
      <p:pic>
        <p:nvPicPr>
          <p:cNvPr id="4" name="Picture 3" descr="chequered-chess-board-cartoon-background-illustration-with-black-and-white-pieces-for-hobby-activity-competition-or-tournament-vector.jpg"/>
          <p:cNvPicPr>
            <a:picLocks noChangeAspect="1"/>
          </p:cNvPicPr>
          <p:nvPr/>
        </p:nvPicPr>
        <p:blipFill>
          <a:blip r:embed="rId2"/>
          <a:stretch>
            <a:fillRect/>
          </a:stretch>
        </p:blipFill>
        <p:spPr>
          <a:xfrm>
            <a:off x="0" y="-228599"/>
            <a:ext cx="9144000" cy="533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rk_atmosphere_chessboard_-_powerpoint_template_free_195829.jpg"/>
          <p:cNvPicPr>
            <a:picLocks noGrp="1" noChangeAspect="1"/>
          </p:cNvPicPr>
          <p:nvPr>
            <p:ph idx="1"/>
          </p:nvPr>
        </p:nvPicPr>
        <p:blipFill>
          <a:blip r:embed="rId2"/>
          <a:stretch>
            <a:fillRect/>
          </a:stretch>
        </p:blipFill>
        <p:spPr>
          <a:xfrm>
            <a:off x="-13757" y="0"/>
            <a:ext cx="9157757"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descr="images.jpg"/>
          <p:cNvPicPr>
            <a:picLocks noChangeAspect="1"/>
          </p:cNvPicPr>
          <p:nvPr/>
        </p:nvPicPr>
        <p:blipFill>
          <a:blip r:embed="rId2"/>
          <a:stretch>
            <a:fillRect/>
          </a:stretch>
        </p:blipFill>
        <p:spPr>
          <a:xfrm>
            <a:off x="-5892" y="0"/>
            <a:ext cx="9155784" cy="6858000"/>
          </a:xfrm>
          <a:prstGeom prst="rect">
            <a:avLst/>
          </a:prstGeom>
        </p:spPr>
      </p:pic>
      <p:sp>
        <p:nvSpPr>
          <p:cNvPr id="3" name="Content Placeholder 2"/>
          <p:cNvSpPr>
            <a:spLocks noGrp="1"/>
          </p:cNvSpPr>
          <p:nvPr>
            <p:ph idx="1"/>
          </p:nvPr>
        </p:nvSpPr>
        <p:spPr>
          <a:xfrm>
            <a:off x="0" y="762000"/>
            <a:ext cx="9144000" cy="5486400"/>
          </a:xfrm>
        </p:spPr>
        <p:txBody>
          <a:bodyPr/>
          <a:lstStyle/>
          <a:p>
            <a:pPr>
              <a:buNone/>
            </a:pPr>
            <a:endParaRPr lang="en-US" dirty="0" smtClean="0"/>
          </a:p>
          <a:p>
            <a:endParaRPr lang="en-US" dirty="0" smtClean="0"/>
          </a:p>
        </p:txBody>
      </p:sp>
      <p:sp>
        <p:nvSpPr>
          <p:cNvPr id="2" name="Title 1"/>
          <p:cNvSpPr>
            <a:spLocks noGrp="1"/>
          </p:cNvSpPr>
          <p:nvPr>
            <p:ph type="title"/>
          </p:nvPr>
        </p:nvSpPr>
        <p:spPr>
          <a:xfrm>
            <a:off x="0" y="0"/>
            <a:ext cx="2286000" cy="609600"/>
          </a:xfrm>
        </p:spPr>
        <p:txBody>
          <a:bodyPr>
            <a:normAutofit/>
          </a:bodyPr>
          <a:lstStyle/>
          <a:p>
            <a:r>
              <a:rPr lang="en-US" sz="3200" dirty="0" smtClean="0"/>
              <a:t>Structure</a:t>
            </a:r>
            <a:endParaRPr lang="ru-RU" sz="3200" dirty="0"/>
          </a:p>
        </p:txBody>
      </p:sp>
      <p:sp>
        <p:nvSpPr>
          <p:cNvPr id="4" name="Rectangle 3"/>
          <p:cNvSpPr/>
          <p:nvPr/>
        </p:nvSpPr>
        <p:spPr>
          <a:xfrm>
            <a:off x="152400" y="1828800"/>
            <a:ext cx="1066800" cy="3810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BOARD</a:t>
            </a:r>
          </a:p>
          <a:p>
            <a:pPr algn="ctr"/>
            <a:r>
              <a:rPr lang="en-US" sz="1000" dirty="0" smtClean="0"/>
              <a:t>-matrix[8][8]</a:t>
            </a:r>
          </a:p>
        </p:txBody>
      </p:sp>
      <p:sp>
        <p:nvSpPr>
          <p:cNvPr id="6" name="Rectangle 5"/>
          <p:cNvSpPr/>
          <p:nvPr/>
        </p:nvSpPr>
        <p:spPr>
          <a:xfrm>
            <a:off x="152400" y="25908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PIECE</a:t>
            </a:r>
          </a:p>
          <a:p>
            <a:pPr algn="ctr"/>
            <a:r>
              <a:rPr lang="en-US" sz="1100" dirty="0" smtClean="0">
                <a:solidFill>
                  <a:schemeClr val="bg1"/>
                </a:solidFill>
              </a:rPr>
              <a:t>(abstract class)</a:t>
            </a:r>
            <a:endParaRPr lang="ru-RU" sz="1100" dirty="0">
              <a:solidFill>
                <a:schemeClr val="bg1"/>
              </a:solidFill>
            </a:endParaRPr>
          </a:p>
        </p:txBody>
      </p:sp>
      <p:cxnSp>
        <p:nvCxnSpPr>
          <p:cNvPr id="33" name="Straight Arrow Connector 32"/>
          <p:cNvCxnSpPr/>
          <p:nvPr/>
        </p:nvCxnSpPr>
        <p:spPr>
          <a:xfrm rot="5400000">
            <a:off x="114300" y="2400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066800" y="3505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KING</a:t>
            </a:r>
            <a:endParaRPr lang="ru-RU" sz="1100" dirty="0"/>
          </a:p>
        </p:txBody>
      </p:sp>
      <p:sp>
        <p:nvSpPr>
          <p:cNvPr id="35" name="Rounded Rectangle 34"/>
          <p:cNvSpPr/>
          <p:nvPr/>
        </p:nvSpPr>
        <p:spPr>
          <a:xfrm>
            <a:off x="1066800" y="3505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QUEEN</a:t>
            </a:r>
            <a:endParaRPr lang="ru-RU" sz="1100" dirty="0"/>
          </a:p>
        </p:txBody>
      </p:sp>
      <p:sp>
        <p:nvSpPr>
          <p:cNvPr id="36" name="Rounded Rectangle 35"/>
          <p:cNvSpPr/>
          <p:nvPr/>
        </p:nvSpPr>
        <p:spPr>
          <a:xfrm>
            <a:off x="1066800" y="3886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KNIGHT</a:t>
            </a:r>
            <a:endParaRPr lang="ru-RU" sz="1100" dirty="0"/>
          </a:p>
        </p:txBody>
      </p:sp>
      <p:sp>
        <p:nvSpPr>
          <p:cNvPr id="37" name="Rounded Rectangle 36"/>
          <p:cNvSpPr/>
          <p:nvPr/>
        </p:nvSpPr>
        <p:spPr>
          <a:xfrm>
            <a:off x="1066800" y="4267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BISHOP</a:t>
            </a:r>
            <a:endParaRPr lang="ru-RU" sz="1100" dirty="0"/>
          </a:p>
        </p:txBody>
      </p:sp>
      <p:sp>
        <p:nvSpPr>
          <p:cNvPr id="38" name="Rounded Rectangle 37"/>
          <p:cNvSpPr/>
          <p:nvPr/>
        </p:nvSpPr>
        <p:spPr>
          <a:xfrm>
            <a:off x="1066800" y="4648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ROOK</a:t>
            </a:r>
            <a:endParaRPr lang="ru-RU" sz="1100" dirty="0"/>
          </a:p>
        </p:txBody>
      </p:sp>
      <p:sp>
        <p:nvSpPr>
          <p:cNvPr id="39" name="Rounded Rectangle 38"/>
          <p:cNvSpPr/>
          <p:nvPr/>
        </p:nvSpPr>
        <p:spPr>
          <a:xfrm>
            <a:off x="1066800" y="5029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PAWN</a:t>
            </a:r>
            <a:endParaRPr lang="ru-RU" sz="1100" dirty="0"/>
          </a:p>
        </p:txBody>
      </p:sp>
      <p:cxnSp>
        <p:nvCxnSpPr>
          <p:cNvPr id="55" name="Shape 54"/>
          <p:cNvCxnSpPr>
            <a:stCxn id="91" idx="1"/>
            <a:endCxn id="6" idx="2"/>
          </p:cNvCxnSpPr>
          <p:nvPr/>
        </p:nvCxnSpPr>
        <p:spPr>
          <a:xfrm rot="10800000">
            <a:off x="800100" y="2971800"/>
            <a:ext cx="2667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35" idx="1"/>
          </p:cNvCxnSpPr>
          <p:nvPr/>
        </p:nvCxnSpPr>
        <p:spPr>
          <a:xfrm rot="10800000">
            <a:off x="685800" y="2971800"/>
            <a:ext cx="381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hape 59"/>
          <p:cNvCxnSpPr>
            <a:stCxn id="36" idx="1"/>
          </p:cNvCxnSpPr>
          <p:nvPr/>
        </p:nvCxnSpPr>
        <p:spPr>
          <a:xfrm rot="10800000">
            <a:off x="609600" y="2971800"/>
            <a:ext cx="457200" cy="1028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hape 61"/>
          <p:cNvCxnSpPr>
            <a:stCxn id="37" idx="1"/>
          </p:cNvCxnSpPr>
          <p:nvPr/>
        </p:nvCxnSpPr>
        <p:spPr>
          <a:xfrm rot="10800000">
            <a:off x="533400" y="2971800"/>
            <a:ext cx="533400" cy="1409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hape 63"/>
          <p:cNvCxnSpPr>
            <a:stCxn id="38" idx="1"/>
          </p:cNvCxnSpPr>
          <p:nvPr/>
        </p:nvCxnSpPr>
        <p:spPr>
          <a:xfrm rot="10800000">
            <a:off x="457200" y="2971800"/>
            <a:ext cx="609600" cy="1790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hape 67"/>
          <p:cNvCxnSpPr>
            <a:stCxn id="39" idx="1"/>
          </p:cNvCxnSpPr>
          <p:nvPr/>
        </p:nvCxnSpPr>
        <p:spPr>
          <a:xfrm rot="10800000">
            <a:off x="381000" y="2971800"/>
            <a:ext cx="685800" cy="2171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124200" y="3657600"/>
            <a:ext cx="1981200" cy="762000"/>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CONTROLLER</a:t>
            </a:r>
          </a:p>
          <a:p>
            <a:pPr algn="ctr"/>
            <a:r>
              <a:rPr lang="en-US" sz="1100" dirty="0" smtClean="0"/>
              <a:t>-*</a:t>
            </a:r>
            <a:r>
              <a:rPr lang="en-US" sz="1050" dirty="0" smtClean="0"/>
              <a:t>MODEL</a:t>
            </a:r>
          </a:p>
          <a:p>
            <a:pPr algn="ctr"/>
            <a:r>
              <a:rPr lang="en-US" sz="1050" dirty="0" smtClean="0"/>
              <a:t>-*PIECEPRINTER</a:t>
            </a:r>
          </a:p>
          <a:p>
            <a:pPr algn="ctr"/>
            <a:r>
              <a:rPr lang="en-US" sz="1050" dirty="0" smtClean="0"/>
              <a:t>-*BOARDPRINTER</a:t>
            </a:r>
            <a:endParaRPr lang="ru-RU" sz="1100" dirty="0"/>
          </a:p>
        </p:txBody>
      </p:sp>
      <p:cxnSp>
        <p:nvCxnSpPr>
          <p:cNvPr id="80" name="Elbow Connector 79"/>
          <p:cNvCxnSpPr>
            <a:endCxn id="70" idx="1"/>
          </p:cNvCxnSpPr>
          <p:nvPr/>
        </p:nvCxnSpPr>
        <p:spPr>
          <a:xfrm flipV="1">
            <a:off x="2667000" y="4038600"/>
            <a:ext cx="457200" cy="381000"/>
          </a:xfrm>
          <a:prstGeom prst="bentConnector3">
            <a:avLst>
              <a:gd name="adj1" fmla="val 50000"/>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81" name="TextBox 80"/>
          <p:cNvSpPr txBox="1"/>
          <p:nvPr/>
        </p:nvSpPr>
        <p:spPr>
          <a:xfrm>
            <a:off x="1981200" y="4267200"/>
            <a:ext cx="914400" cy="276999"/>
          </a:xfrm>
          <a:prstGeom prst="rect">
            <a:avLst/>
          </a:prstGeom>
          <a:noFill/>
        </p:spPr>
        <p:txBody>
          <a:bodyPr wrap="square" rtlCol="0">
            <a:spAutoFit/>
          </a:bodyPr>
          <a:lstStyle/>
          <a:p>
            <a:r>
              <a:rPr lang="en-US" sz="1200" dirty="0" smtClean="0">
                <a:solidFill>
                  <a:srgbClr val="FF0000"/>
                </a:solidFill>
              </a:rPr>
              <a:t>Player1</a:t>
            </a:r>
            <a:endParaRPr lang="ru-RU" sz="1200" dirty="0">
              <a:solidFill>
                <a:srgbClr val="FF0000"/>
              </a:solidFill>
            </a:endParaRPr>
          </a:p>
        </p:txBody>
      </p:sp>
      <p:sp>
        <p:nvSpPr>
          <p:cNvPr id="83" name="TextBox 82"/>
          <p:cNvSpPr txBox="1"/>
          <p:nvPr/>
        </p:nvSpPr>
        <p:spPr>
          <a:xfrm>
            <a:off x="304800" y="2362200"/>
            <a:ext cx="381000" cy="246221"/>
          </a:xfrm>
          <a:prstGeom prst="rect">
            <a:avLst/>
          </a:prstGeom>
          <a:noFill/>
        </p:spPr>
        <p:txBody>
          <a:bodyPr wrap="square" rtlCol="0">
            <a:spAutoFit/>
          </a:bodyPr>
          <a:lstStyle/>
          <a:p>
            <a:r>
              <a:rPr lang="en-US" sz="1000" dirty="0" smtClean="0"/>
              <a:t>64</a:t>
            </a:r>
            <a:endParaRPr lang="ru-RU" sz="1000" dirty="0"/>
          </a:p>
        </p:txBody>
      </p:sp>
      <p:sp>
        <p:nvSpPr>
          <p:cNvPr id="86" name="Rectangle 85"/>
          <p:cNvSpPr/>
          <p:nvPr/>
        </p:nvSpPr>
        <p:spPr>
          <a:xfrm>
            <a:off x="3048000" y="2438400"/>
            <a:ext cx="1981200" cy="762000"/>
          </a:xfrm>
          <a:prstGeom prst="rect">
            <a:avLst/>
          </a:prstGeom>
          <a:solidFill>
            <a:schemeClr val="accent3">
              <a:lumMod val="40000"/>
              <a:lumOff val="60000"/>
            </a:schemeClr>
          </a:solidFill>
          <a:ln>
            <a:noFill/>
          </a:ln>
          <a:effectLst>
            <a:glow rad="101600">
              <a:srgbClr val="00B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MODEL</a:t>
            </a:r>
          </a:p>
          <a:p>
            <a:pPr algn="ctr"/>
            <a:r>
              <a:rPr lang="en-US" sz="1000" dirty="0" smtClean="0">
                <a:solidFill>
                  <a:schemeClr val="bg1"/>
                </a:solidFill>
              </a:rPr>
              <a:t>-&amp;BOARD</a:t>
            </a:r>
          </a:p>
          <a:p>
            <a:pPr algn="ctr"/>
            <a:r>
              <a:rPr lang="en-US" sz="1000" dirty="0" smtClean="0">
                <a:solidFill>
                  <a:schemeClr val="bg1"/>
                </a:solidFill>
              </a:rPr>
              <a:t>-*HANDLERS</a:t>
            </a:r>
          </a:p>
          <a:p>
            <a:pPr algn="ctr"/>
            <a:r>
              <a:rPr lang="en-US" sz="1000" dirty="0" smtClean="0">
                <a:solidFill>
                  <a:schemeClr val="bg1"/>
                </a:solidFill>
              </a:rPr>
              <a:t>-*BROKER</a:t>
            </a:r>
          </a:p>
        </p:txBody>
      </p:sp>
      <p:sp>
        <p:nvSpPr>
          <p:cNvPr id="89" name="Rectangle 88"/>
          <p:cNvSpPr/>
          <p:nvPr/>
        </p:nvSpPr>
        <p:spPr>
          <a:xfrm>
            <a:off x="7467600" y="28194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HANDLER</a:t>
            </a:r>
          </a:p>
          <a:p>
            <a:pPr algn="ctr"/>
            <a:r>
              <a:rPr lang="en-US" sz="1100" dirty="0" smtClean="0">
                <a:solidFill>
                  <a:schemeClr val="bg1"/>
                </a:solidFill>
              </a:rPr>
              <a:t>(abstract class)</a:t>
            </a:r>
            <a:endParaRPr lang="ru-RU" sz="1100" dirty="0">
              <a:solidFill>
                <a:schemeClr val="bg1"/>
              </a:solidFill>
            </a:endParaRPr>
          </a:p>
        </p:txBody>
      </p:sp>
      <p:sp>
        <p:nvSpPr>
          <p:cNvPr id="90" name="Rounded Rectangle 89"/>
          <p:cNvSpPr/>
          <p:nvPr/>
        </p:nvSpPr>
        <p:spPr>
          <a:xfrm>
            <a:off x="8001000" y="3505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QUE</a:t>
            </a:r>
            <a:endParaRPr lang="ru-RU" sz="1100" dirty="0"/>
          </a:p>
        </p:txBody>
      </p:sp>
      <p:sp>
        <p:nvSpPr>
          <p:cNvPr id="91" name="Rounded Rectangle 90"/>
          <p:cNvSpPr/>
          <p:nvPr/>
        </p:nvSpPr>
        <p:spPr>
          <a:xfrm>
            <a:off x="1066800" y="32004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KING</a:t>
            </a:r>
            <a:endParaRPr lang="ru-RU" sz="1100" dirty="0"/>
          </a:p>
        </p:txBody>
      </p:sp>
      <p:sp>
        <p:nvSpPr>
          <p:cNvPr id="92" name="Rounded Rectangle 91"/>
          <p:cNvSpPr/>
          <p:nvPr/>
        </p:nvSpPr>
        <p:spPr>
          <a:xfrm>
            <a:off x="8001000" y="4648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AVAILABLE</a:t>
            </a:r>
            <a:endParaRPr lang="ru-RU" sz="1000" dirty="0"/>
          </a:p>
        </p:txBody>
      </p:sp>
      <p:sp>
        <p:nvSpPr>
          <p:cNvPr id="93" name="Rounded Rectangle 92"/>
          <p:cNvSpPr/>
          <p:nvPr/>
        </p:nvSpPr>
        <p:spPr>
          <a:xfrm>
            <a:off x="8001000" y="4267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BARRIERS</a:t>
            </a:r>
            <a:endParaRPr lang="ru-RU" sz="1100" dirty="0"/>
          </a:p>
        </p:txBody>
      </p:sp>
      <p:sp>
        <p:nvSpPr>
          <p:cNvPr id="94" name="Rounded Rectangle 93"/>
          <p:cNvSpPr/>
          <p:nvPr/>
        </p:nvSpPr>
        <p:spPr>
          <a:xfrm>
            <a:off x="8001000" y="3886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DESIRED</a:t>
            </a:r>
            <a:endParaRPr lang="ru-RU" sz="1100" dirty="0"/>
          </a:p>
        </p:txBody>
      </p:sp>
      <p:sp>
        <p:nvSpPr>
          <p:cNvPr id="98" name="Rounded Rectangle 97"/>
          <p:cNvSpPr/>
          <p:nvPr/>
        </p:nvSpPr>
        <p:spPr>
          <a:xfrm>
            <a:off x="8001000" y="5029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EXIST</a:t>
            </a:r>
            <a:endParaRPr lang="ru-RU" sz="1100" dirty="0"/>
          </a:p>
        </p:txBody>
      </p:sp>
      <p:cxnSp>
        <p:nvCxnSpPr>
          <p:cNvPr id="108" name="Shape 107"/>
          <p:cNvCxnSpPr>
            <a:stCxn id="98" idx="1"/>
          </p:cNvCxnSpPr>
          <p:nvPr/>
        </p:nvCxnSpPr>
        <p:spPr>
          <a:xfrm rot="10800000">
            <a:off x="7467600" y="3200400"/>
            <a:ext cx="533400" cy="1943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hape 109"/>
          <p:cNvCxnSpPr>
            <a:stCxn id="92" idx="1"/>
          </p:cNvCxnSpPr>
          <p:nvPr/>
        </p:nvCxnSpPr>
        <p:spPr>
          <a:xfrm rot="10800000">
            <a:off x="7543800" y="3200400"/>
            <a:ext cx="4572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hape 111"/>
          <p:cNvCxnSpPr>
            <a:stCxn id="93" idx="1"/>
          </p:cNvCxnSpPr>
          <p:nvPr/>
        </p:nvCxnSpPr>
        <p:spPr>
          <a:xfrm rot="10800000">
            <a:off x="7620000" y="3200400"/>
            <a:ext cx="381000" cy="1181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hape 113"/>
          <p:cNvCxnSpPr>
            <a:stCxn id="94" idx="1"/>
          </p:cNvCxnSpPr>
          <p:nvPr/>
        </p:nvCxnSpPr>
        <p:spPr>
          <a:xfrm rot="10800000">
            <a:off x="7696200" y="3200400"/>
            <a:ext cx="3048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90" idx="1"/>
          </p:cNvCxnSpPr>
          <p:nvPr/>
        </p:nvCxnSpPr>
        <p:spPr>
          <a:xfrm rot="10800000">
            <a:off x="7772400" y="3200400"/>
            <a:ext cx="228600" cy="419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86" idx="3"/>
            <a:endCxn id="89" idx="1"/>
          </p:cNvCxnSpPr>
          <p:nvPr/>
        </p:nvCxnSpPr>
        <p:spPr>
          <a:xfrm>
            <a:off x="5029200" y="2819400"/>
            <a:ext cx="2438400" cy="1905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86" idx="1"/>
            <a:endCxn id="4" idx="3"/>
          </p:cNvCxnSpPr>
          <p:nvPr/>
        </p:nvCxnSpPr>
        <p:spPr>
          <a:xfrm rot="10800000">
            <a:off x="1219200" y="2019300"/>
            <a:ext cx="1828800" cy="8001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6019800" y="2286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DISPATCHER</a:t>
            </a:r>
          </a:p>
          <a:p>
            <a:pPr algn="ctr"/>
            <a:r>
              <a:rPr lang="en-US" sz="1100" dirty="0" smtClean="0">
                <a:solidFill>
                  <a:schemeClr val="bg1"/>
                </a:solidFill>
              </a:rPr>
              <a:t>(abstract class)</a:t>
            </a:r>
            <a:endParaRPr lang="ru-RU" sz="1100" dirty="0">
              <a:solidFill>
                <a:schemeClr val="bg1"/>
              </a:solidFill>
            </a:endParaRPr>
          </a:p>
        </p:txBody>
      </p:sp>
      <p:sp>
        <p:nvSpPr>
          <p:cNvPr id="143" name="Rectangle 142"/>
          <p:cNvSpPr/>
          <p:nvPr/>
        </p:nvSpPr>
        <p:spPr>
          <a:xfrm>
            <a:off x="7391400" y="762000"/>
            <a:ext cx="1447800" cy="5334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MYKINGDISPATCHER</a:t>
            </a:r>
          </a:p>
          <a:p>
            <a:pPr algn="ctr"/>
            <a:r>
              <a:rPr lang="en-US" sz="900" dirty="0" smtClean="0">
                <a:solidFill>
                  <a:schemeClr val="bg1"/>
                </a:solidFill>
              </a:rPr>
              <a:t>-&amp;BOARD</a:t>
            </a:r>
          </a:p>
          <a:p>
            <a:pPr algn="ctr"/>
            <a:r>
              <a:rPr lang="en-US" sz="900" dirty="0" smtClean="0">
                <a:solidFill>
                  <a:schemeClr val="bg1"/>
                </a:solidFill>
              </a:rPr>
              <a:t>-*BARRIERS_HANDLER</a:t>
            </a:r>
          </a:p>
        </p:txBody>
      </p:sp>
      <p:cxnSp>
        <p:nvCxnSpPr>
          <p:cNvPr id="145" name="Shape 144"/>
          <p:cNvCxnSpPr>
            <a:stCxn id="143" idx="0"/>
            <a:endCxn id="138" idx="3"/>
          </p:cNvCxnSpPr>
          <p:nvPr/>
        </p:nvCxnSpPr>
        <p:spPr>
          <a:xfrm rot="16200000" flipV="1">
            <a:off x="7543800" y="190500"/>
            <a:ext cx="3429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334000" y="762000"/>
            <a:ext cx="1600200" cy="5334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ENEMYKINGDISPATCHER</a:t>
            </a:r>
          </a:p>
          <a:p>
            <a:pPr algn="ctr"/>
            <a:r>
              <a:rPr lang="en-US" sz="900" dirty="0" smtClean="0">
                <a:solidFill>
                  <a:schemeClr val="bg1"/>
                </a:solidFill>
              </a:rPr>
              <a:t>-&amp;BOARD</a:t>
            </a:r>
          </a:p>
          <a:p>
            <a:pPr algn="ctr"/>
            <a:r>
              <a:rPr lang="en-US" sz="900" dirty="0" smtClean="0">
                <a:solidFill>
                  <a:schemeClr val="bg1"/>
                </a:solidFill>
              </a:rPr>
              <a:t>-*BARRIERS_HANDLER</a:t>
            </a:r>
          </a:p>
        </p:txBody>
      </p:sp>
      <p:cxnSp>
        <p:nvCxnSpPr>
          <p:cNvPr id="149" name="Elbow Connector 148"/>
          <p:cNvCxnSpPr>
            <a:stCxn id="146" idx="1"/>
            <a:endCxn id="138" idx="1"/>
          </p:cNvCxnSpPr>
          <p:nvPr/>
        </p:nvCxnSpPr>
        <p:spPr>
          <a:xfrm rot="10800000" flipH="1">
            <a:off x="5334000" y="419100"/>
            <a:ext cx="685800" cy="609600"/>
          </a:xfrm>
          <a:prstGeom prst="bentConnector3">
            <a:avLst>
              <a:gd name="adj1" fmla="val -333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146" idx="2"/>
            <a:endCxn id="4" idx="0"/>
          </p:cNvCxnSpPr>
          <p:nvPr/>
        </p:nvCxnSpPr>
        <p:spPr>
          <a:xfrm rot="5400000">
            <a:off x="3143250" y="-1162050"/>
            <a:ext cx="533400" cy="5448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Shape 169"/>
          <p:cNvCxnSpPr>
            <a:stCxn id="143" idx="2"/>
            <a:endCxn id="4" idx="0"/>
          </p:cNvCxnSpPr>
          <p:nvPr/>
        </p:nvCxnSpPr>
        <p:spPr>
          <a:xfrm rot="5400000">
            <a:off x="4133850" y="-2152650"/>
            <a:ext cx="533400" cy="7429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2590800" y="533400"/>
            <a:ext cx="1600200" cy="5334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BROKER</a:t>
            </a:r>
          </a:p>
          <a:p>
            <a:pPr algn="ctr"/>
            <a:r>
              <a:rPr lang="en-US" sz="900" dirty="0" smtClean="0">
                <a:solidFill>
                  <a:schemeClr val="bg1"/>
                </a:solidFill>
              </a:rPr>
              <a:t>-&amp;BOARD</a:t>
            </a:r>
          </a:p>
          <a:p>
            <a:pPr algn="ctr"/>
            <a:r>
              <a:rPr lang="en-US" sz="900" dirty="0" smtClean="0">
                <a:solidFill>
                  <a:schemeClr val="bg1"/>
                </a:solidFill>
              </a:rPr>
              <a:t>-*BARRIERS_HANDLER</a:t>
            </a:r>
          </a:p>
        </p:txBody>
      </p:sp>
      <p:cxnSp>
        <p:nvCxnSpPr>
          <p:cNvPr id="175" name="Elbow Connector 174"/>
          <p:cNvCxnSpPr>
            <a:stCxn id="173" idx="3"/>
            <a:endCxn id="138" idx="1"/>
          </p:cNvCxnSpPr>
          <p:nvPr/>
        </p:nvCxnSpPr>
        <p:spPr>
          <a:xfrm flipV="1">
            <a:off x="4191000" y="419100"/>
            <a:ext cx="1828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Elbow Connector 176"/>
          <p:cNvCxnSpPr>
            <a:endCxn id="173" idx="2"/>
          </p:cNvCxnSpPr>
          <p:nvPr/>
        </p:nvCxnSpPr>
        <p:spPr>
          <a:xfrm rot="16200000" flipV="1">
            <a:off x="2975610" y="1482090"/>
            <a:ext cx="1371600" cy="5410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70" idx="0"/>
          </p:cNvCxnSpPr>
          <p:nvPr/>
        </p:nvCxnSpPr>
        <p:spPr>
          <a:xfrm rot="5400000" flipH="1" flipV="1">
            <a:off x="3886200" y="3429000"/>
            <a:ext cx="457200" cy="1588"/>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sp>
        <p:nvSpPr>
          <p:cNvPr id="191" name="Rectangle 190"/>
          <p:cNvSpPr/>
          <p:nvPr/>
        </p:nvSpPr>
        <p:spPr>
          <a:xfrm>
            <a:off x="4419600" y="55626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PIECES_PRINTER</a:t>
            </a:r>
          </a:p>
        </p:txBody>
      </p:sp>
      <p:sp>
        <p:nvSpPr>
          <p:cNvPr id="192" name="Rectangle 191"/>
          <p:cNvSpPr/>
          <p:nvPr/>
        </p:nvSpPr>
        <p:spPr>
          <a:xfrm>
            <a:off x="4343400" y="4800600"/>
            <a:ext cx="14478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BOARD_PRINTER</a:t>
            </a:r>
          </a:p>
        </p:txBody>
      </p:sp>
      <p:sp>
        <p:nvSpPr>
          <p:cNvPr id="193" name="Rectangle 192"/>
          <p:cNvSpPr/>
          <p:nvPr/>
        </p:nvSpPr>
        <p:spPr>
          <a:xfrm>
            <a:off x="2209800" y="4800600"/>
            <a:ext cx="15240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MOUSE_HANDLER</a:t>
            </a:r>
          </a:p>
        </p:txBody>
      </p:sp>
      <p:cxnSp>
        <p:nvCxnSpPr>
          <p:cNvPr id="195" name="Elbow Connector 194"/>
          <p:cNvCxnSpPr>
            <a:stCxn id="70" idx="2"/>
            <a:endCxn id="193" idx="0"/>
          </p:cNvCxnSpPr>
          <p:nvPr/>
        </p:nvCxnSpPr>
        <p:spPr>
          <a:xfrm rot="5400000">
            <a:off x="3352800" y="4038600"/>
            <a:ext cx="381000" cy="1143000"/>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200" name="Shape 199"/>
          <p:cNvCxnSpPr>
            <a:stCxn id="70" idx="2"/>
            <a:endCxn id="191" idx="1"/>
          </p:cNvCxnSpPr>
          <p:nvPr/>
        </p:nvCxnSpPr>
        <p:spPr>
          <a:xfrm rot="16200000" flipH="1">
            <a:off x="3600450" y="4933950"/>
            <a:ext cx="1333500" cy="304800"/>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203" name="Elbow Connector 202"/>
          <p:cNvCxnSpPr>
            <a:stCxn id="70" idx="2"/>
            <a:endCxn id="192" idx="0"/>
          </p:cNvCxnSpPr>
          <p:nvPr/>
        </p:nvCxnSpPr>
        <p:spPr>
          <a:xfrm rot="16200000" flipH="1">
            <a:off x="4400550" y="4133850"/>
            <a:ext cx="381000" cy="952500"/>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sp>
        <p:nvSpPr>
          <p:cNvPr id="204" name="Rectangle 203"/>
          <p:cNvSpPr/>
          <p:nvPr/>
        </p:nvSpPr>
        <p:spPr>
          <a:xfrm>
            <a:off x="6400800" y="5638800"/>
            <a:ext cx="14478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BOARD_VIEW</a:t>
            </a:r>
          </a:p>
        </p:txBody>
      </p:sp>
      <p:cxnSp>
        <p:nvCxnSpPr>
          <p:cNvPr id="206" name="Shape 205"/>
          <p:cNvCxnSpPr>
            <a:stCxn id="192" idx="3"/>
            <a:endCxn id="204" idx="0"/>
          </p:cNvCxnSpPr>
          <p:nvPr/>
        </p:nvCxnSpPr>
        <p:spPr>
          <a:xfrm>
            <a:off x="5791200" y="4991100"/>
            <a:ext cx="1333500" cy="6477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8" name="Elbow Connector 207"/>
          <p:cNvCxnSpPr>
            <a:stCxn id="191" idx="2"/>
            <a:endCxn id="204" idx="2"/>
          </p:cNvCxnSpPr>
          <p:nvPr/>
        </p:nvCxnSpPr>
        <p:spPr>
          <a:xfrm rot="16200000" flipH="1">
            <a:off x="6057900" y="4953000"/>
            <a:ext cx="76200" cy="2057400"/>
          </a:xfrm>
          <a:prstGeom prst="bentConnector3">
            <a:avLst>
              <a:gd name="adj1" fmla="val 400000"/>
            </a:avLst>
          </a:prstGeom>
          <a:ln>
            <a:tailEnd type="arrow"/>
          </a:ln>
        </p:spPr>
        <p:style>
          <a:lnRef idx="1">
            <a:schemeClr val="dk1"/>
          </a:lnRef>
          <a:fillRef idx="0">
            <a:schemeClr val="dk1"/>
          </a:fillRef>
          <a:effectRef idx="0">
            <a:schemeClr val="dk1"/>
          </a:effectRef>
          <a:fontRef idx="minor">
            <a:schemeClr val="tx1"/>
          </a:fontRef>
        </p:style>
      </p:cxnSp>
      <p:sp>
        <p:nvSpPr>
          <p:cNvPr id="209" name="TextBox 208"/>
          <p:cNvSpPr txBox="1"/>
          <p:nvPr/>
        </p:nvSpPr>
        <p:spPr>
          <a:xfrm>
            <a:off x="5562600" y="4191000"/>
            <a:ext cx="914400" cy="276999"/>
          </a:xfrm>
          <a:prstGeom prst="rect">
            <a:avLst/>
          </a:prstGeom>
          <a:noFill/>
        </p:spPr>
        <p:txBody>
          <a:bodyPr wrap="square" rtlCol="0">
            <a:spAutoFit/>
          </a:bodyPr>
          <a:lstStyle/>
          <a:p>
            <a:r>
              <a:rPr lang="en-US" sz="1200" dirty="0" smtClean="0">
                <a:solidFill>
                  <a:srgbClr val="FF0000"/>
                </a:solidFill>
              </a:rPr>
              <a:t>Player2</a:t>
            </a:r>
            <a:endParaRPr lang="ru-RU" sz="1200" dirty="0">
              <a:solidFill>
                <a:srgbClr val="FF0000"/>
              </a:solidFill>
            </a:endParaRPr>
          </a:p>
        </p:txBody>
      </p:sp>
      <p:cxnSp>
        <p:nvCxnSpPr>
          <p:cNvPr id="214" name="Elbow Connector 213"/>
          <p:cNvCxnSpPr>
            <a:stCxn id="209" idx="1"/>
            <a:endCxn id="70" idx="3"/>
          </p:cNvCxnSpPr>
          <p:nvPr/>
        </p:nvCxnSpPr>
        <p:spPr>
          <a:xfrm rot="10800000">
            <a:off x="5105400" y="4038600"/>
            <a:ext cx="457200" cy="290900"/>
          </a:xfrm>
          <a:prstGeom prst="bentConnector3">
            <a:avLst>
              <a:gd name="adj1" fmla="val 50000"/>
            </a:avLst>
          </a:prstGeom>
          <a:ln w="1905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descr="images.jpg"/>
          <p:cNvPicPr>
            <a:picLocks noChangeAspect="1"/>
          </p:cNvPicPr>
          <p:nvPr/>
        </p:nvPicPr>
        <p:blipFill>
          <a:blip r:embed="rId2"/>
          <a:stretch>
            <a:fillRect/>
          </a:stretch>
        </p:blipFill>
        <p:spPr>
          <a:xfrm>
            <a:off x="0" y="4413"/>
            <a:ext cx="9149892" cy="6853587"/>
          </a:xfrm>
          <a:prstGeom prst="rect">
            <a:avLst/>
          </a:prstGeom>
        </p:spPr>
      </p:pic>
      <p:sp>
        <p:nvSpPr>
          <p:cNvPr id="2" name="Content Placeholder 1"/>
          <p:cNvSpPr>
            <a:spLocks noGrp="1"/>
          </p:cNvSpPr>
          <p:nvPr>
            <p:ph idx="1"/>
          </p:nvPr>
        </p:nvSpPr>
        <p:spPr/>
        <p:txBody>
          <a:bodyPr/>
          <a:lstStyle/>
          <a:p>
            <a:pPr>
              <a:buNone/>
            </a:pPr>
            <a:r>
              <a:rPr lang="en-US" dirty="0" smtClean="0"/>
              <a:t> </a:t>
            </a:r>
            <a:endParaRPr lang="ru-RU" dirty="0"/>
          </a:p>
        </p:txBody>
      </p:sp>
      <p:sp>
        <p:nvSpPr>
          <p:cNvPr id="3" name="Title 2"/>
          <p:cNvSpPr>
            <a:spLocks noGrp="1"/>
          </p:cNvSpPr>
          <p:nvPr>
            <p:ph type="title"/>
          </p:nvPr>
        </p:nvSpPr>
        <p:spPr/>
        <p:txBody>
          <a:bodyPr/>
          <a:lstStyle/>
          <a:p>
            <a:r>
              <a:rPr lang="en-US" dirty="0" smtClean="0">
                <a:solidFill>
                  <a:schemeClr val="bg2">
                    <a:lumMod val="50000"/>
                  </a:schemeClr>
                </a:solidFill>
              </a:rPr>
              <a:t>Board</a:t>
            </a:r>
            <a:endParaRPr lang="ru-RU" dirty="0">
              <a:solidFill>
                <a:schemeClr val="bg2">
                  <a:lumMod val="50000"/>
                </a:schemeClr>
              </a:solidFill>
            </a:endParaRPr>
          </a:p>
        </p:txBody>
      </p:sp>
      <p:sp>
        <p:nvSpPr>
          <p:cNvPr id="44" name="Rectangle 43"/>
          <p:cNvSpPr/>
          <p:nvPr/>
        </p:nvSpPr>
        <p:spPr>
          <a:xfrm>
            <a:off x="152400" y="1828800"/>
            <a:ext cx="1066800" cy="3810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BOARD</a:t>
            </a:r>
          </a:p>
          <a:p>
            <a:pPr algn="ctr"/>
            <a:r>
              <a:rPr lang="en-US" sz="1000" dirty="0" smtClean="0"/>
              <a:t>-matrix[8][8]</a:t>
            </a:r>
          </a:p>
        </p:txBody>
      </p:sp>
      <p:sp>
        <p:nvSpPr>
          <p:cNvPr id="45" name="Rectangle 44"/>
          <p:cNvSpPr/>
          <p:nvPr/>
        </p:nvSpPr>
        <p:spPr>
          <a:xfrm>
            <a:off x="152400" y="25908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PIECE</a:t>
            </a:r>
          </a:p>
          <a:p>
            <a:pPr algn="ctr"/>
            <a:r>
              <a:rPr lang="en-US" sz="1100" dirty="0" smtClean="0">
                <a:solidFill>
                  <a:schemeClr val="bg1"/>
                </a:solidFill>
              </a:rPr>
              <a:t>(abstract class)</a:t>
            </a:r>
            <a:endParaRPr lang="ru-RU" sz="1100" dirty="0">
              <a:solidFill>
                <a:schemeClr val="bg1"/>
              </a:solidFill>
            </a:endParaRPr>
          </a:p>
        </p:txBody>
      </p:sp>
      <p:cxnSp>
        <p:nvCxnSpPr>
          <p:cNvPr id="46" name="Straight Arrow Connector 45"/>
          <p:cNvCxnSpPr/>
          <p:nvPr/>
        </p:nvCxnSpPr>
        <p:spPr>
          <a:xfrm rot="5400000">
            <a:off x="114300" y="2400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1066800" y="3505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KING</a:t>
            </a:r>
            <a:endParaRPr lang="ru-RU" sz="1100" dirty="0"/>
          </a:p>
        </p:txBody>
      </p:sp>
      <p:sp>
        <p:nvSpPr>
          <p:cNvPr id="48" name="Rounded Rectangle 47"/>
          <p:cNvSpPr/>
          <p:nvPr/>
        </p:nvSpPr>
        <p:spPr>
          <a:xfrm>
            <a:off x="1066800" y="3505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QUEEN</a:t>
            </a:r>
            <a:endParaRPr lang="ru-RU" sz="1100" dirty="0"/>
          </a:p>
        </p:txBody>
      </p:sp>
      <p:sp>
        <p:nvSpPr>
          <p:cNvPr id="49" name="Rounded Rectangle 48"/>
          <p:cNvSpPr/>
          <p:nvPr/>
        </p:nvSpPr>
        <p:spPr>
          <a:xfrm>
            <a:off x="1066800" y="3886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KNIGHT</a:t>
            </a:r>
            <a:endParaRPr lang="ru-RU" sz="1100" dirty="0"/>
          </a:p>
        </p:txBody>
      </p:sp>
      <p:sp>
        <p:nvSpPr>
          <p:cNvPr id="50" name="Rounded Rectangle 49"/>
          <p:cNvSpPr/>
          <p:nvPr/>
        </p:nvSpPr>
        <p:spPr>
          <a:xfrm>
            <a:off x="1066800" y="4267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BISHOP</a:t>
            </a:r>
            <a:endParaRPr lang="ru-RU" sz="1100" dirty="0"/>
          </a:p>
        </p:txBody>
      </p:sp>
      <p:sp>
        <p:nvSpPr>
          <p:cNvPr id="51" name="Rounded Rectangle 50"/>
          <p:cNvSpPr/>
          <p:nvPr/>
        </p:nvSpPr>
        <p:spPr>
          <a:xfrm>
            <a:off x="1066800" y="4648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ROOK</a:t>
            </a:r>
            <a:endParaRPr lang="ru-RU" sz="1100" dirty="0"/>
          </a:p>
        </p:txBody>
      </p:sp>
      <p:sp>
        <p:nvSpPr>
          <p:cNvPr id="52" name="Rounded Rectangle 51"/>
          <p:cNvSpPr/>
          <p:nvPr/>
        </p:nvSpPr>
        <p:spPr>
          <a:xfrm>
            <a:off x="1066800" y="50292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PAWN</a:t>
            </a:r>
            <a:endParaRPr lang="ru-RU" sz="1100" dirty="0"/>
          </a:p>
        </p:txBody>
      </p:sp>
      <p:cxnSp>
        <p:nvCxnSpPr>
          <p:cNvPr id="53" name="Shape 52"/>
          <p:cNvCxnSpPr>
            <a:stCxn id="60" idx="1"/>
            <a:endCxn id="45" idx="2"/>
          </p:cNvCxnSpPr>
          <p:nvPr/>
        </p:nvCxnSpPr>
        <p:spPr>
          <a:xfrm rot="10800000">
            <a:off x="800100" y="2971800"/>
            <a:ext cx="2667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a:stCxn id="48" idx="1"/>
          </p:cNvCxnSpPr>
          <p:nvPr/>
        </p:nvCxnSpPr>
        <p:spPr>
          <a:xfrm rot="10800000">
            <a:off x="685800" y="2971800"/>
            <a:ext cx="381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hape 54"/>
          <p:cNvCxnSpPr>
            <a:stCxn id="49" idx="1"/>
          </p:cNvCxnSpPr>
          <p:nvPr/>
        </p:nvCxnSpPr>
        <p:spPr>
          <a:xfrm rot="10800000">
            <a:off x="609600" y="2971800"/>
            <a:ext cx="457200" cy="1028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hape 55"/>
          <p:cNvCxnSpPr>
            <a:stCxn id="50" idx="1"/>
          </p:cNvCxnSpPr>
          <p:nvPr/>
        </p:nvCxnSpPr>
        <p:spPr>
          <a:xfrm rot="10800000">
            <a:off x="533400" y="2971800"/>
            <a:ext cx="533400" cy="1409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hape 56"/>
          <p:cNvCxnSpPr>
            <a:stCxn id="51" idx="1"/>
          </p:cNvCxnSpPr>
          <p:nvPr/>
        </p:nvCxnSpPr>
        <p:spPr>
          <a:xfrm rot="10800000">
            <a:off x="457200" y="2971800"/>
            <a:ext cx="609600" cy="1790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52" idx="1"/>
          </p:cNvCxnSpPr>
          <p:nvPr/>
        </p:nvCxnSpPr>
        <p:spPr>
          <a:xfrm rot="10800000">
            <a:off x="381000" y="2971800"/>
            <a:ext cx="685800" cy="2171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4800" y="2362200"/>
            <a:ext cx="381000" cy="246221"/>
          </a:xfrm>
          <a:prstGeom prst="rect">
            <a:avLst/>
          </a:prstGeom>
          <a:noFill/>
        </p:spPr>
        <p:txBody>
          <a:bodyPr wrap="square" rtlCol="0">
            <a:spAutoFit/>
          </a:bodyPr>
          <a:lstStyle/>
          <a:p>
            <a:r>
              <a:rPr lang="en-US" sz="1000" dirty="0" smtClean="0"/>
              <a:t>64</a:t>
            </a:r>
            <a:endParaRPr lang="ru-RU" sz="1000" dirty="0"/>
          </a:p>
        </p:txBody>
      </p:sp>
      <p:sp>
        <p:nvSpPr>
          <p:cNvPr id="60" name="Rounded Rectangle 59"/>
          <p:cNvSpPr/>
          <p:nvPr/>
        </p:nvSpPr>
        <p:spPr>
          <a:xfrm>
            <a:off x="1066800" y="32004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KING</a:t>
            </a:r>
            <a:endParaRPr lang="ru-RU" sz="1100" dirty="0"/>
          </a:p>
        </p:txBody>
      </p:sp>
      <p:sp>
        <p:nvSpPr>
          <p:cNvPr id="61" name="Rectangle 60"/>
          <p:cNvSpPr/>
          <p:nvPr/>
        </p:nvSpPr>
        <p:spPr>
          <a:xfrm>
            <a:off x="2819400" y="609600"/>
            <a:ext cx="4953000" cy="4114800"/>
          </a:xfrm>
          <a:prstGeom prst="rect">
            <a:avLst/>
          </a:prstGeom>
          <a:solidFill>
            <a:schemeClr val="bg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smtClean="0">
                <a:solidFill>
                  <a:srgbClr val="0070C0"/>
                </a:solidFill>
              </a:rPr>
              <a:t>Board contains 8 * 8 Matrix, each of which is Piece type </a:t>
            </a:r>
            <a:r>
              <a:rPr lang="en-US" sz="1400" i="1" dirty="0" err="1" smtClean="0">
                <a:solidFill>
                  <a:srgbClr val="0070C0"/>
                </a:solidFill>
              </a:rPr>
              <a:t>unique_ptr</a:t>
            </a:r>
            <a:r>
              <a:rPr lang="en-US" sz="1400" i="1" dirty="0" smtClean="0">
                <a:solidFill>
                  <a:srgbClr val="0070C0"/>
                </a:solidFill>
              </a:rPr>
              <a:t>. </a:t>
            </a:r>
            <a:endParaRPr lang="en-US" sz="1400" i="1" dirty="0" smtClean="0">
              <a:solidFill>
                <a:srgbClr val="0070C0"/>
              </a:solidFill>
            </a:endParaRPr>
          </a:p>
          <a:p>
            <a:endParaRPr lang="en-US" sz="1400" i="1" dirty="0" smtClean="0">
              <a:solidFill>
                <a:srgbClr val="0070C0"/>
              </a:solidFill>
            </a:endParaRPr>
          </a:p>
          <a:p>
            <a:r>
              <a:rPr lang="en-US" sz="1400" i="1" dirty="0" smtClean="0">
                <a:solidFill>
                  <a:srgbClr val="0070C0"/>
                </a:solidFill>
              </a:rPr>
              <a:t>Piece </a:t>
            </a:r>
            <a:r>
              <a:rPr lang="en-US" sz="1400" i="1" dirty="0" smtClean="0">
                <a:solidFill>
                  <a:srgbClr val="0070C0"/>
                </a:solidFill>
              </a:rPr>
              <a:t>is abstract class and all others derives from it</a:t>
            </a:r>
            <a:r>
              <a:rPr lang="en-US" sz="1400" i="1" dirty="0" smtClean="0">
                <a:solidFill>
                  <a:srgbClr val="0070C0"/>
                </a:solidFill>
              </a:rPr>
              <a:t>.</a:t>
            </a:r>
          </a:p>
          <a:p>
            <a:r>
              <a:rPr lang="en-US" sz="1400" i="1" dirty="0" smtClean="0">
                <a:solidFill>
                  <a:srgbClr val="0070C0"/>
                </a:solidFill>
              </a:rPr>
              <a:t> </a:t>
            </a:r>
          </a:p>
          <a:p>
            <a:r>
              <a:rPr lang="en-US" sz="1400" i="1" dirty="0" smtClean="0">
                <a:solidFill>
                  <a:srgbClr val="0070C0"/>
                </a:solidFill>
              </a:rPr>
              <a:t>Initially </a:t>
            </a:r>
            <a:r>
              <a:rPr lang="en-US" sz="1400" i="1" dirty="0" smtClean="0">
                <a:solidFill>
                  <a:srgbClr val="0070C0"/>
                </a:solidFill>
              </a:rPr>
              <a:t>it is in “null state”, </a:t>
            </a:r>
            <a:r>
              <a:rPr lang="en-US" sz="1400" i="1" dirty="0" err="1" smtClean="0">
                <a:solidFill>
                  <a:srgbClr val="0070C0"/>
                </a:solidFill>
              </a:rPr>
              <a:t>afterwartds</a:t>
            </a:r>
            <a:r>
              <a:rPr lang="en-US" sz="1400" i="1" dirty="0" smtClean="0">
                <a:solidFill>
                  <a:srgbClr val="0070C0"/>
                </a:solidFill>
              </a:rPr>
              <a:t> when Controller notifies Model to </a:t>
            </a:r>
            <a:r>
              <a:rPr lang="en-US" sz="1400" i="1" dirty="0" err="1" smtClean="0">
                <a:solidFill>
                  <a:srgbClr val="0070C0"/>
                </a:solidFill>
              </a:rPr>
              <a:t>setBoard</a:t>
            </a:r>
            <a:r>
              <a:rPr lang="en-US" sz="1400" i="1" dirty="0" smtClean="0">
                <a:solidFill>
                  <a:srgbClr val="0070C0"/>
                </a:solidFill>
              </a:rPr>
              <a:t> it creates </a:t>
            </a:r>
            <a:r>
              <a:rPr lang="en-US" sz="1400" i="1" dirty="0" err="1" smtClean="0">
                <a:solidFill>
                  <a:srgbClr val="0070C0"/>
                </a:solidFill>
              </a:rPr>
              <a:t>BoardMatrix</a:t>
            </a:r>
            <a:r>
              <a:rPr lang="en-US" sz="1400" i="1" dirty="0" smtClean="0">
                <a:solidFill>
                  <a:srgbClr val="0070C0"/>
                </a:solidFill>
              </a:rPr>
              <a:t>.</a:t>
            </a:r>
          </a:p>
          <a:p>
            <a:endParaRPr lang="en-US" sz="1400" i="1" dirty="0" smtClean="0">
              <a:solidFill>
                <a:srgbClr val="0070C0"/>
              </a:solidFill>
            </a:endParaRPr>
          </a:p>
          <a:p>
            <a:r>
              <a:rPr lang="en-US" sz="1400" i="1" dirty="0" smtClean="0">
                <a:solidFill>
                  <a:srgbClr val="0070C0"/>
                </a:solidFill>
              </a:rPr>
              <a:t> </a:t>
            </a:r>
            <a:r>
              <a:rPr lang="en-US" sz="1400" i="1" dirty="0" smtClean="0">
                <a:solidFill>
                  <a:srgbClr val="0070C0"/>
                </a:solidFill>
              </a:rPr>
              <a:t>The 64 numbers shows that Board aggregates 64 Piece characters.</a:t>
            </a:r>
            <a:endParaRPr lang="ru-RU" sz="1400" i="1"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images.jpg"/>
          <p:cNvPicPr>
            <a:picLocks noChangeAspect="1"/>
          </p:cNvPicPr>
          <p:nvPr/>
        </p:nvPicPr>
        <p:blipFill>
          <a:blip r:embed="rId2"/>
          <a:stretch>
            <a:fillRect/>
          </a:stretch>
        </p:blipFill>
        <p:spPr>
          <a:xfrm>
            <a:off x="-5892" y="0"/>
            <a:ext cx="9155784" cy="6858000"/>
          </a:xfrm>
          <a:prstGeom prst="rect">
            <a:avLst/>
          </a:prstGeom>
        </p:spPr>
      </p:pic>
      <p:sp>
        <p:nvSpPr>
          <p:cNvPr id="2" name="Content Placeholder 1"/>
          <p:cNvSpPr>
            <a:spLocks noGrp="1"/>
          </p:cNvSpPr>
          <p:nvPr>
            <p:ph idx="1"/>
          </p:nvPr>
        </p:nvSpPr>
        <p:spPr>
          <a:xfrm>
            <a:off x="0" y="1447800"/>
            <a:ext cx="8686800" cy="4559491"/>
          </a:xfrm>
        </p:spPr>
        <p:txBody>
          <a:bodyPr/>
          <a:lstStyle/>
          <a:p>
            <a:pPr>
              <a:buNone/>
            </a:pPr>
            <a:r>
              <a:rPr lang="en-US" dirty="0" smtClean="0">
                <a:solidFill>
                  <a:schemeClr val="bg2">
                    <a:lumMod val="50000"/>
                  </a:schemeClr>
                </a:solidFill>
              </a:rPr>
              <a:t>Part of Chain of Responsibilities.</a:t>
            </a:r>
            <a:endParaRPr lang="ru-RU" dirty="0">
              <a:solidFill>
                <a:schemeClr val="bg2">
                  <a:lumMod val="50000"/>
                </a:schemeClr>
              </a:solidFill>
            </a:endParaRPr>
          </a:p>
        </p:txBody>
      </p:sp>
      <p:sp>
        <p:nvSpPr>
          <p:cNvPr id="3" name="Title 2"/>
          <p:cNvSpPr>
            <a:spLocks noGrp="1"/>
          </p:cNvSpPr>
          <p:nvPr>
            <p:ph type="title"/>
          </p:nvPr>
        </p:nvSpPr>
        <p:spPr/>
        <p:txBody>
          <a:bodyPr>
            <a:normAutofit/>
          </a:bodyPr>
          <a:lstStyle/>
          <a:p>
            <a:r>
              <a:rPr lang="en-US" sz="4000" dirty="0" smtClean="0">
                <a:solidFill>
                  <a:schemeClr val="bg2">
                    <a:lumMod val="50000"/>
                  </a:schemeClr>
                </a:solidFill>
              </a:rPr>
              <a:t>HANDLERS</a:t>
            </a:r>
            <a:r>
              <a:rPr lang="en-US" sz="4000" dirty="0" smtClean="0"/>
              <a:t> </a:t>
            </a:r>
            <a:endParaRPr lang="ru-RU" sz="4000" dirty="0"/>
          </a:p>
        </p:txBody>
      </p:sp>
      <p:sp>
        <p:nvSpPr>
          <p:cNvPr id="4" name="Rectangle 3"/>
          <p:cNvSpPr/>
          <p:nvPr/>
        </p:nvSpPr>
        <p:spPr>
          <a:xfrm>
            <a:off x="6172200" y="22098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HANDLER</a:t>
            </a:r>
          </a:p>
          <a:p>
            <a:pPr algn="ctr"/>
            <a:r>
              <a:rPr lang="en-US" sz="1100" dirty="0" smtClean="0">
                <a:solidFill>
                  <a:schemeClr val="bg1"/>
                </a:solidFill>
              </a:rPr>
              <a:t>(abstract class)</a:t>
            </a:r>
            <a:endParaRPr lang="ru-RU" sz="1100" dirty="0">
              <a:solidFill>
                <a:schemeClr val="bg1"/>
              </a:solidFill>
            </a:endParaRPr>
          </a:p>
        </p:txBody>
      </p:sp>
      <p:sp>
        <p:nvSpPr>
          <p:cNvPr id="5" name="Rounded Rectangle 4"/>
          <p:cNvSpPr/>
          <p:nvPr/>
        </p:nvSpPr>
        <p:spPr>
          <a:xfrm>
            <a:off x="7315200" y="28956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QUE</a:t>
            </a:r>
            <a:endParaRPr lang="ru-RU" sz="1100" dirty="0"/>
          </a:p>
        </p:txBody>
      </p:sp>
      <p:sp>
        <p:nvSpPr>
          <p:cNvPr id="6" name="Rounded Rectangle 5"/>
          <p:cNvSpPr/>
          <p:nvPr/>
        </p:nvSpPr>
        <p:spPr>
          <a:xfrm>
            <a:off x="7315200" y="40386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AVAILABLE</a:t>
            </a:r>
            <a:endParaRPr lang="ru-RU" sz="1000" dirty="0"/>
          </a:p>
        </p:txBody>
      </p:sp>
      <p:sp>
        <p:nvSpPr>
          <p:cNvPr id="7" name="Rounded Rectangle 6"/>
          <p:cNvSpPr/>
          <p:nvPr/>
        </p:nvSpPr>
        <p:spPr>
          <a:xfrm>
            <a:off x="7315200" y="36576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BARRIERS</a:t>
            </a:r>
            <a:endParaRPr lang="ru-RU" sz="1100" dirty="0"/>
          </a:p>
        </p:txBody>
      </p:sp>
      <p:sp>
        <p:nvSpPr>
          <p:cNvPr id="8" name="Rounded Rectangle 7"/>
          <p:cNvSpPr/>
          <p:nvPr/>
        </p:nvSpPr>
        <p:spPr>
          <a:xfrm>
            <a:off x="7315200" y="32766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DESIRED</a:t>
            </a:r>
            <a:endParaRPr lang="ru-RU" sz="1100" dirty="0"/>
          </a:p>
        </p:txBody>
      </p:sp>
      <p:sp>
        <p:nvSpPr>
          <p:cNvPr id="9" name="Rounded Rectangle 8"/>
          <p:cNvSpPr/>
          <p:nvPr/>
        </p:nvSpPr>
        <p:spPr>
          <a:xfrm>
            <a:off x="7315200" y="4419600"/>
            <a:ext cx="914400" cy="228600"/>
          </a:xfrm>
          <a:prstGeom prst="round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EXIST</a:t>
            </a:r>
            <a:endParaRPr lang="ru-RU" sz="1100" dirty="0"/>
          </a:p>
        </p:txBody>
      </p:sp>
      <p:cxnSp>
        <p:nvCxnSpPr>
          <p:cNvPr id="10" name="Shape 9"/>
          <p:cNvCxnSpPr>
            <a:stCxn id="9" idx="1"/>
          </p:cNvCxnSpPr>
          <p:nvPr/>
        </p:nvCxnSpPr>
        <p:spPr>
          <a:xfrm rot="10800000">
            <a:off x="6781800" y="2590800"/>
            <a:ext cx="533400" cy="1943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10"/>
          <p:cNvCxnSpPr>
            <a:stCxn id="6" idx="1"/>
          </p:cNvCxnSpPr>
          <p:nvPr/>
        </p:nvCxnSpPr>
        <p:spPr>
          <a:xfrm rot="10800000">
            <a:off x="6858000" y="2590800"/>
            <a:ext cx="4572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hape 11"/>
          <p:cNvCxnSpPr>
            <a:stCxn id="7" idx="1"/>
          </p:cNvCxnSpPr>
          <p:nvPr/>
        </p:nvCxnSpPr>
        <p:spPr>
          <a:xfrm rot="10800000">
            <a:off x="6934200" y="2590800"/>
            <a:ext cx="381000" cy="1181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hape 12"/>
          <p:cNvCxnSpPr>
            <a:stCxn id="8" idx="1"/>
          </p:cNvCxnSpPr>
          <p:nvPr/>
        </p:nvCxnSpPr>
        <p:spPr>
          <a:xfrm rot="10800000">
            <a:off x="7010400" y="2590800"/>
            <a:ext cx="3048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5" idx="1"/>
          </p:cNvCxnSpPr>
          <p:nvPr/>
        </p:nvCxnSpPr>
        <p:spPr>
          <a:xfrm rot="10800000">
            <a:off x="7086600" y="2590800"/>
            <a:ext cx="228600" cy="419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52400" y="2057400"/>
            <a:ext cx="5715000" cy="3657600"/>
          </a:xfrm>
          <a:prstGeom prst="rect">
            <a:avLst/>
          </a:prstGeom>
          <a:solidFill>
            <a:schemeClr val="bg2">
              <a:lumMod val="9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solidFill>
                  <a:srgbClr val="0070C0"/>
                </a:solidFill>
              </a:rPr>
              <a:t>Handlers are</a:t>
            </a:r>
            <a:r>
              <a:rPr lang="en-US" u="sng" dirty="0" smtClean="0">
                <a:solidFill>
                  <a:srgbClr val="0070C0"/>
                </a:solidFill>
              </a:rPr>
              <a:t>.</a:t>
            </a:r>
          </a:p>
          <a:p>
            <a:endParaRPr lang="en-US" sz="1400" u="sng" dirty="0" smtClean="0">
              <a:solidFill>
                <a:srgbClr val="0070C0"/>
              </a:solidFill>
            </a:endParaRPr>
          </a:p>
          <a:p>
            <a:pPr>
              <a:buFont typeface="Arial" pitchFamily="34" charset="0"/>
              <a:buChar char="•"/>
            </a:pPr>
            <a:r>
              <a:rPr lang="en-US" sz="1400" b="1" i="1" dirty="0" smtClean="0">
                <a:solidFill>
                  <a:srgbClr val="0070C0"/>
                </a:solidFill>
              </a:rPr>
              <a:t>Piece existence </a:t>
            </a:r>
            <a:r>
              <a:rPr lang="en-US" sz="1400" i="1" dirty="0" smtClean="0">
                <a:solidFill>
                  <a:srgbClr val="0070C0"/>
                </a:solidFill>
              </a:rPr>
              <a:t>– checks weather specified piece exist</a:t>
            </a:r>
            <a:r>
              <a:rPr lang="en-US" sz="1400" i="1" dirty="0" smtClean="0">
                <a:solidFill>
                  <a:srgbClr val="0070C0"/>
                </a:solidFill>
              </a:rPr>
              <a:t>.</a:t>
            </a:r>
          </a:p>
          <a:p>
            <a:pPr>
              <a:buFont typeface="Arial" pitchFamily="34" charset="0"/>
              <a:buChar char="•"/>
            </a:pPr>
            <a:endParaRPr lang="en-US" sz="1400" i="1" dirty="0" smtClean="0">
              <a:solidFill>
                <a:srgbClr val="0070C0"/>
              </a:solidFill>
            </a:endParaRPr>
          </a:p>
          <a:p>
            <a:pPr>
              <a:buFont typeface="Arial" pitchFamily="34" charset="0"/>
              <a:buChar char="•"/>
            </a:pPr>
            <a:r>
              <a:rPr lang="en-US" sz="1400" b="1" i="1" dirty="0" smtClean="0">
                <a:solidFill>
                  <a:srgbClr val="0070C0"/>
                </a:solidFill>
              </a:rPr>
              <a:t>Available coordinates </a:t>
            </a:r>
            <a:r>
              <a:rPr lang="en-US" sz="1400" i="1" dirty="0" smtClean="0">
                <a:solidFill>
                  <a:srgbClr val="0070C0"/>
                </a:solidFill>
              </a:rPr>
              <a:t>– checks weather desired location is in Piece’s available coordinates</a:t>
            </a:r>
            <a:r>
              <a:rPr lang="en-US" sz="1400" i="1" dirty="0" smtClean="0">
                <a:solidFill>
                  <a:srgbClr val="0070C0"/>
                </a:solidFill>
              </a:rPr>
              <a:t>.</a:t>
            </a:r>
          </a:p>
          <a:p>
            <a:pPr>
              <a:buFont typeface="Arial" pitchFamily="34" charset="0"/>
              <a:buChar char="•"/>
            </a:pPr>
            <a:endParaRPr lang="en-US" sz="1400" i="1" dirty="0" smtClean="0">
              <a:solidFill>
                <a:srgbClr val="0070C0"/>
              </a:solidFill>
            </a:endParaRPr>
          </a:p>
          <a:p>
            <a:pPr>
              <a:buFont typeface="Arial" pitchFamily="34" charset="0"/>
              <a:buChar char="•"/>
            </a:pPr>
            <a:r>
              <a:rPr lang="en-US" sz="1400" b="1" i="1" dirty="0" smtClean="0">
                <a:solidFill>
                  <a:srgbClr val="0070C0"/>
                </a:solidFill>
              </a:rPr>
              <a:t>Barriers </a:t>
            </a:r>
            <a:r>
              <a:rPr lang="en-US" sz="1400" i="1" dirty="0" smtClean="0">
                <a:solidFill>
                  <a:srgbClr val="0070C0"/>
                </a:solidFill>
              </a:rPr>
              <a:t>– checks weather there is any piece on the line</a:t>
            </a:r>
            <a:r>
              <a:rPr lang="en-US" sz="1400" i="1" dirty="0" smtClean="0">
                <a:solidFill>
                  <a:srgbClr val="0070C0"/>
                </a:solidFill>
              </a:rPr>
              <a:t>.</a:t>
            </a:r>
          </a:p>
          <a:p>
            <a:pPr>
              <a:buFont typeface="Arial" pitchFamily="34" charset="0"/>
              <a:buChar char="•"/>
            </a:pPr>
            <a:endParaRPr lang="en-US" sz="1400" i="1" dirty="0" smtClean="0">
              <a:solidFill>
                <a:srgbClr val="0070C0"/>
              </a:solidFill>
            </a:endParaRPr>
          </a:p>
          <a:p>
            <a:pPr>
              <a:buFont typeface="Arial" pitchFamily="34" charset="0"/>
              <a:buChar char="•"/>
            </a:pPr>
            <a:r>
              <a:rPr lang="en-US" sz="1400" b="1" i="1" dirty="0" smtClean="0">
                <a:solidFill>
                  <a:srgbClr val="0070C0"/>
                </a:solidFill>
              </a:rPr>
              <a:t>Desired Square </a:t>
            </a:r>
            <a:r>
              <a:rPr lang="en-US" sz="1400" i="1" dirty="0" smtClean="0">
                <a:solidFill>
                  <a:srgbClr val="0070C0"/>
                </a:solidFill>
              </a:rPr>
              <a:t>– checks weather the desired location is empty, or if not, weather it is enemy</a:t>
            </a:r>
            <a:r>
              <a:rPr lang="en-US" sz="1400" i="1" dirty="0" smtClean="0">
                <a:solidFill>
                  <a:srgbClr val="0070C0"/>
                </a:solidFill>
              </a:rPr>
              <a:t>.</a:t>
            </a:r>
          </a:p>
          <a:p>
            <a:pPr>
              <a:buFont typeface="Arial" pitchFamily="34" charset="0"/>
              <a:buChar char="•"/>
            </a:pPr>
            <a:endParaRPr lang="en-US" sz="1400" i="1" dirty="0" smtClean="0">
              <a:solidFill>
                <a:srgbClr val="0070C0"/>
              </a:solidFill>
            </a:endParaRPr>
          </a:p>
          <a:p>
            <a:pPr>
              <a:buFont typeface="Arial" pitchFamily="34" charset="0"/>
              <a:buChar char="•"/>
            </a:pPr>
            <a:r>
              <a:rPr lang="en-US" sz="1400" b="1" i="1" dirty="0" smtClean="0">
                <a:solidFill>
                  <a:srgbClr val="0070C0"/>
                </a:solidFill>
              </a:rPr>
              <a:t>Queue</a:t>
            </a:r>
            <a:r>
              <a:rPr lang="en-US" sz="1400" i="1" dirty="0" smtClean="0">
                <a:solidFill>
                  <a:srgbClr val="0070C0"/>
                </a:solidFill>
              </a:rPr>
              <a:t> – checks weather it is that player’s turn.</a:t>
            </a:r>
          </a:p>
          <a:p>
            <a:pPr>
              <a:buFont typeface="Arial" pitchFamily="34" charset="0"/>
              <a:buChar char="•"/>
            </a:pPr>
            <a:endParaRPr lang="ru-RU" sz="1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images.jpg"/>
          <p:cNvPicPr>
            <a:picLocks noChangeAspect="1"/>
          </p:cNvPicPr>
          <p:nvPr/>
        </p:nvPicPr>
        <p:blipFill>
          <a:blip r:embed="rId2"/>
          <a:stretch>
            <a:fillRect/>
          </a:stretch>
        </p:blipFill>
        <p:spPr>
          <a:xfrm>
            <a:off x="-5892" y="0"/>
            <a:ext cx="9155784" cy="6858000"/>
          </a:xfrm>
          <a:prstGeom prst="rect">
            <a:avLst/>
          </a:prstGeom>
        </p:spPr>
      </p:pic>
      <p:sp>
        <p:nvSpPr>
          <p:cNvPr id="2" name="Content Placeholder 1"/>
          <p:cNvSpPr>
            <a:spLocks noGrp="1"/>
          </p:cNvSpPr>
          <p:nvPr>
            <p:ph idx="1"/>
          </p:nvPr>
        </p:nvSpPr>
        <p:spPr/>
        <p:txBody>
          <a:bodyPr>
            <a:normAutofit/>
          </a:bodyPr>
          <a:lstStyle/>
          <a:p>
            <a:r>
              <a:rPr lang="en-US" sz="2000" dirty="0" smtClean="0">
                <a:solidFill>
                  <a:schemeClr val="bg2">
                    <a:lumMod val="50000"/>
                  </a:schemeClr>
                </a:solidFill>
              </a:rPr>
              <a:t>Similar to event driven design pattern.</a:t>
            </a:r>
            <a:endParaRPr lang="ru-RU" sz="2000" dirty="0">
              <a:solidFill>
                <a:schemeClr val="bg2">
                  <a:lumMod val="50000"/>
                </a:schemeClr>
              </a:solidFill>
            </a:endParaRPr>
          </a:p>
        </p:txBody>
      </p:sp>
      <p:sp>
        <p:nvSpPr>
          <p:cNvPr id="3" name="Title 2"/>
          <p:cNvSpPr>
            <a:spLocks noGrp="1"/>
          </p:cNvSpPr>
          <p:nvPr>
            <p:ph type="title"/>
          </p:nvPr>
        </p:nvSpPr>
        <p:spPr/>
        <p:txBody>
          <a:bodyPr/>
          <a:lstStyle/>
          <a:p>
            <a:r>
              <a:rPr lang="en-US" dirty="0" smtClean="0">
                <a:solidFill>
                  <a:schemeClr val="bg2">
                    <a:lumMod val="50000"/>
                  </a:schemeClr>
                </a:solidFill>
              </a:rPr>
              <a:t>EVENT DISPATCHERS</a:t>
            </a:r>
            <a:endParaRPr lang="ru-RU" dirty="0">
              <a:solidFill>
                <a:schemeClr val="bg2">
                  <a:lumMod val="50000"/>
                </a:schemeClr>
              </a:solidFill>
            </a:endParaRPr>
          </a:p>
        </p:txBody>
      </p:sp>
      <p:sp>
        <p:nvSpPr>
          <p:cNvPr id="22" name="Rectangle 21"/>
          <p:cNvSpPr/>
          <p:nvPr/>
        </p:nvSpPr>
        <p:spPr>
          <a:xfrm>
            <a:off x="4800600" y="19812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DISPATCHER</a:t>
            </a:r>
          </a:p>
          <a:p>
            <a:pPr algn="ctr"/>
            <a:r>
              <a:rPr lang="en-US" sz="1100" dirty="0" smtClean="0">
                <a:solidFill>
                  <a:schemeClr val="bg1"/>
                </a:solidFill>
              </a:rPr>
              <a:t>(abstract class)</a:t>
            </a:r>
            <a:endParaRPr lang="ru-RU" sz="1100" dirty="0">
              <a:solidFill>
                <a:schemeClr val="bg1"/>
              </a:solidFill>
            </a:endParaRPr>
          </a:p>
        </p:txBody>
      </p:sp>
      <p:sp>
        <p:nvSpPr>
          <p:cNvPr id="23" name="Rectangle 22"/>
          <p:cNvSpPr/>
          <p:nvPr/>
        </p:nvSpPr>
        <p:spPr>
          <a:xfrm>
            <a:off x="6172200" y="2514600"/>
            <a:ext cx="1447800" cy="5334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MYKINGDISPATCHER</a:t>
            </a:r>
          </a:p>
          <a:p>
            <a:pPr algn="ctr"/>
            <a:r>
              <a:rPr lang="en-US" sz="900" dirty="0" smtClean="0">
                <a:solidFill>
                  <a:schemeClr val="bg1"/>
                </a:solidFill>
              </a:rPr>
              <a:t>-&amp;BOARD</a:t>
            </a:r>
          </a:p>
          <a:p>
            <a:pPr algn="ctr"/>
            <a:r>
              <a:rPr lang="en-US" sz="900" dirty="0" smtClean="0">
                <a:solidFill>
                  <a:schemeClr val="bg1"/>
                </a:solidFill>
              </a:rPr>
              <a:t>-*BARRIERS_HANDLER</a:t>
            </a:r>
          </a:p>
        </p:txBody>
      </p:sp>
      <p:cxnSp>
        <p:nvCxnSpPr>
          <p:cNvPr id="24" name="Shape 23"/>
          <p:cNvCxnSpPr>
            <a:stCxn id="23" idx="0"/>
            <a:endCxn id="22" idx="3"/>
          </p:cNvCxnSpPr>
          <p:nvPr/>
        </p:nvCxnSpPr>
        <p:spPr>
          <a:xfrm rot="16200000" flipV="1">
            <a:off x="6324600" y="1943100"/>
            <a:ext cx="3429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14800" y="2514600"/>
            <a:ext cx="1600200" cy="5334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ENEMYKINGDISPATCHER</a:t>
            </a:r>
          </a:p>
          <a:p>
            <a:pPr algn="ctr"/>
            <a:r>
              <a:rPr lang="en-US" sz="900" dirty="0" smtClean="0">
                <a:solidFill>
                  <a:schemeClr val="bg1"/>
                </a:solidFill>
              </a:rPr>
              <a:t>-&amp;BOARD</a:t>
            </a:r>
          </a:p>
          <a:p>
            <a:pPr algn="ctr"/>
            <a:r>
              <a:rPr lang="en-US" sz="900" dirty="0" smtClean="0">
                <a:solidFill>
                  <a:schemeClr val="bg1"/>
                </a:solidFill>
              </a:rPr>
              <a:t>-*BARRIERS_HANDLER</a:t>
            </a:r>
          </a:p>
        </p:txBody>
      </p:sp>
      <p:cxnSp>
        <p:nvCxnSpPr>
          <p:cNvPr id="26" name="Elbow Connector 25"/>
          <p:cNvCxnSpPr>
            <a:stCxn id="25" idx="1"/>
            <a:endCxn id="22" idx="1"/>
          </p:cNvCxnSpPr>
          <p:nvPr/>
        </p:nvCxnSpPr>
        <p:spPr>
          <a:xfrm rot="10800000" flipH="1">
            <a:off x="4114800" y="2171700"/>
            <a:ext cx="685800" cy="609600"/>
          </a:xfrm>
          <a:prstGeom prst="bentConnector3">
            <a:avLst>
              <a:gd name="adj1" fmla="val -33333"/>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371600" y="2286000"/>
            <a:ext cx="1600200" cy="533400"/>
          </a:xfrm>
          <a:prstGeom prst="rect">
            <a:avLst/>
          </a:prstGeom>
          <a:solidFill>
            <a:schemeClr val="accent3">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BROKER</a:t>
            </a:r>
          </a:p>
          <a:p>
            <a:pPr algn="ctr"/>
            <a:r>
              <a:rPr lang="en-US" sz="900" dirty="0" smtClean="0">
                <a:solidFill>
                  <a:schemeClr val="bg1"/>
                </a:solidFill>
              </a:rPr>
              <a:t>-&amp;BOARD</a:t>
            </a:r>
          </a:p>
          <a:p>
            <a:pPr algn="ctr"/>
            <a:r>
              <a:rPr lang="en-US" sz="900" dirty="0" smtClean="0">
                <a:solidFill>
                  <a:schemeClr val="bg1"/>
                </a:solidFill>
              </a:rPr>
              <a:t>-*BARRIERS_HANDLER</a:t>
            </a:r>
          </a:p>
        </p:txBody>
      </p:sp>
      <p:cxnSp>
        <p:nvCxnSpPr>
          <p:cNvPr id="28" name="Elbow Connector 27"/>
          <p:cNvCxnSpPr>
            <a:stCxn id="27" idx="3"/>
            <a:endCxn id="22" idx="1"/>
          </p:cNvCxnSpPr>
          <p:nvPr/>
        </p:nvCxnSpPr>
        <p:spPr>
          <a:xfrm flipV="1">
            <a:off x="2971800" y="2171700"/>
            <a:ext cx="1828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62000" y="3276600"/>
            <a:ext cx="7696200" cy="2438400"/>
          </a:xfrm>
          <a:prstGeom prst="rect">
            <a:avLst/>
          </a:prstGeom>
          <a:solidFill>
            <a:schemeClr val="bg2">
              <a:lumMod val="9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70C0"/>
                </a:solidFill>
              </a:rPr>
              <a:t>Model notifies Broker about and event (successful step</a:t>
            </a:r>
            <a:r>
              <a:rPr lang="en-US" sz="1400" i="1" dirty="0" smtClean="0">
                <a:solidFill>
                  <a:srgbClr val="0070C0"/>
                </a:solidFill>
              </a:rPr>
              <a:t>).</a:t>
            </a:r>
          </a:p>
          <a:p>
            <a:pPr algn="ctr"/>
            <a:endParaRPr lang="en-US" sz="1400" i="1" dirty="0" smtClean="0">
              <a:solidFill>
                <a:srgbClr val="0070C0"/>
              </a:solidFill>
            </a:endParaRPr>
          </a:p>
          <a:p>
            <a:pPr algn="ctr"/>
            <a:r>
              <a:rPr lang="en-US" sz="1400" i="1" dirty="0" smtClean="0">
                <a:solidFill>
                  <a:srgbClr val="0070C0"/>
                </a:solidFill>
              </a:rPr>
              <a:t> </a:t>
            </a:r>
            <a:r>
              <a:rPr lang="en-US" sz="1400" i="1" dirty="0" smtClean="0">
                <a:solidFill>
                  <a:srgbClr val="0070C0"/>
                </a:solidFill>
              </a:rPr>
              <a:t>Broker by its Dispatchers(</a:t>
            </a:r>
            <a:r>
              <a:rPr lang="en-US" sz="1400" i="1" dirty="0" err="1" smtClean="0">
                <a:solidFill>
                  <a:srgbClr val="0070C0"/>
                </a:solidFill>
              </a:rPr>
              <a:t>EnemyKing_Dispatcher</a:t>
            </a:r>
            <a:r>
              <a:rPr lang="en-US" sz="1400" i="1" dirty="0" smtClean="0">
                <a:solidFill>
                  <a:srgbClr val="0070C0"/>
                </a:solidFill>
              </a:rPr>
              <a:t>, </a:t>
            </a:r>
            <a:r>
              <a:rPr lang="en-US" sz="1400" i="1" dirty="0" err="1" smtClean="0">
                <a:solidFill>
                  <a:srgbClr val="0070C0"/>
                </a:solidFill>
              </a:rPr>
              <a:t>MyKing_Dispatcher</a:t>
            </a:r>
            <a:r>
              <a:rPr lang="en-US" sz="1400" i="1" dirty="0" smtClean="0">
                <a:solidFill>
                  <a:srgbClr val="0070C0"/>
                </a:solidFill>
              </a:rPr>
              <a:t>) first checks weather it’s King is under check after step, then the second dispatcher checks, weather the enemy’s king is under check and notifies to Model</a:t>
            </a:r>
            <a:r>
              <a:rPr lang="en-US" sz="1400" i="1" dirty="0" smtClean="0">
                <a:solidFill>
                  <a:srgbClr val="0070C0"/>
                </a:solidFill>
              </a:rPr>
              <a:t>.</a:t>
            </a:r>
          </a:p>
          <a:p>
            <a:pPr algn="ctr"/>
            <a:endParaRPr lang="en-US" sz="1400" i="1" dirty="0" smtClean="0">
              <a:solidFill>
                <a:srgbClr val="0070C0"/>
              </a:solidFill>
            </a:endParaRPr>
          </a:p>
          <a:p>
            <a:pPr algn="ctr"/>
            <a:r>
              <a:rPr lang="en-US" sz="1400" i="1" dirty="0" smtClean="0">
                <a:solidFill>
                  <a:srgbClr val="0070C0"/>
                </a:solidFill>
              </a:rPr>
              <a:t>Broker is also responsible for pawn event.</a:t>
            </a:r>
            <a:endParaRPr lang="ru-RU" sz="1400" i="1"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images.jpg"/>
          <p:cNvPicPr>
            <a:picLocks noGrp="1" noChangeAspect="1"/>
          </p:cNvPicPr>
          <p:nvPr>
            <p:ph idx="1"/>
          </p:nvPr>
        </p:nvPicPr>
        <p:blipFill>
          <a:blip r:embed="rId2"/>
          <a:stretch>
            <a:fillRect/>
          </a:stretch>
        </p:blipFill>
        <p:spPr>
          <a:xfrm>
            <a:off x="0" y="8826"/>
            <a:ext cx="9144000" cy="6849174"/>
          </a:xfrm>
        </p:spPr>
      </p:pic>
      <p:sp>
        <p:nvSpPr>
          <p:cNvPr id="3" name="Title 2"/>
          <p:cNvSpPr>
            <a:spLocks noGrp="1"/>
          </p:cNvSpPr>
          <p:nvPr>
            <p:ph type="title"/>
          </p:nvPr>
        </p:nvSpPr>
        <p:spPr/>
        <p:txBody>
          <a:bodyPr/>
          <a:lstStyle/>
          <a:p>
            <a:r>
              <a:rPr lang="en-US" dirty="0" smtClean="0">
                <a:solidFill>
                  <a:schemeClr val="bg2">
                    <a:lumMod val="50000"/>
                  </a:schemeClr>
                </a:solidFill>
              </a:rPr>
              <a:t>Graphical Part</a:t>
            </a:r>
            <a:endParaRPr lang="ru-RU" dirty="0">
              <a:solidFill>
                <a:schemeClr val="bg2">
                  <a:lumMod val="50000"/>
                </a:schemeClr>
              </a:solidFill>
            </a:endParaRPr>
          </a:p>
        </p:txBody>
      </p:sp>
      <p:sp>
        <p:nvSpPr>
          <p:cNvPr id="4" name="Rectangle 3"/>
          <p:cNvSpPr/>
          <p:nvPr/>
        </p:nvSpPr>
        <p:spPr>
          <a:xfrm>
            <a:off x="4419600" y="5181600"/>
            <a:ext cx="12954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PIECES_PRINTER</a:t>
            </a:r>
          </a:p>
        </p:txBody>
      </p:sp>
      <p:sp>
        <p:nvSpPr>
          <p:cNvPr id="5" name="Rectangle 4"/>
          <p:cNvSpPr/>
          <p:nvPr/>
        </p:nvSpPr>
        <p:spPr>
          <a:xfrm>
            <a:off x="4343400" y="4572000"/>
            <a:ext cx="14478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BOARD_PRINTER</a:t>
            </a:r>
          </a:p>
        </p:txBody>
      </p:sp>
      <p:sp>
        <p:nvSpPr>
          <p:cNvPr id="6" name="Rectangle 5"/>
          <p:cNvSpPr/>
          <p:nvPr/>
        </p:nvSpPr>
        <p:spPr>
          <a:xfrm>
            <a:off x="2209800" y="4800600"/>
            <a:ext cx="15240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MOUSE_HANDLER</a:t>
            </a:r>
          </a:p>
        </p:txBody>
      </p:sp>
      <p:sp>
        <p:nvSpPr>
          <p:cNvPr id="7" name="Rectangle 6"/>
          <p:cNvSpPr/>
          <p:nvPr/>
        </p:nvSpPr>
        <p:spPr>
          <a:xfrm>
            <a:off x="6400800" y="5257800"/>
            <a:ext cx="1447800" cy="381000"/>
          </a:xfrm>
          <a:prstGeom prst="rect">
            <a:avLst/>
          </a:prstGeom>
          <a:solidFill>
            <a:schemeClr val="accent3">
              <a:lumMod val="40000"/>
              <a:lumOff val="60000"/>
            </a:schemeClr>
          </a:solid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BOARD_VIEW</a:t>
            </a:r>
          </a:p>
        </p:txBody>
      </p:sp>
      <p:cxnSp>
        <p:nvCxnSpPr>
          <p:cNvPr id="8" name="Shape 7"/>
          <p:cNvCxnSpPr>
            <a:stCxn id="5" idx="3"/>
            <a:endCxn id="7" idx="0"/>
          </p:cNvCxnSpPr>
          <p:nvPr/>
        </p:nvCxnSpPr>
        <p:spPr>
          <a:xfrm>
            <a:off x="5791200" y="4762500"/>
            <a:ext cx="1333500" cy="4953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a:stCxn id="4" idx="2"/>
            <a:endCxn id="7" idx="2"/>
          </p:cNvCxnSpPr>
          <p:nvPr/>
        </p:nvCxnSpPr>
        <p:spPr>
          <a:xfrm rot="16200000" flipH="1">
            <a:off x="6057900" y="4572000"/>
            <a:ext cx="76200" cy="2057400"/>
          </a:xfrm>
          <a:prstGeom prst="bentConnector3">
            <a:avLst>
              <a:gd name="adj1" fmla="val 400000"/>
            </a:avLst>
          </a:prstGeom>
          <a:ln>
            <a:tailEnd type="arrow"/>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533400" y="1524000"/>
            <a:ext cx="7239000" cy="2590800"/>
          </a:xfrm>
          <a:prstGeom prst="rect">
            <a:avLst/>
          </a:prstGeom>
          <a:solidFill>
            <a:schemeClr val="bg2">
              <a:lumMod val="9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70C0"/>
                </a:solidFill>
              </a:rPr>
              <a:t>MOUSE_HANDLER is Controlled directly by Controller</a:t>
            </a:r>
            <a:r>
              <a:rPr lang="en-US" sz="1400" i="1" dirty="0" smtClean="0">
                <a:solidFill>
                  <a:srgbClr val="0070C0"/>
                </a:solidFill>
              </a:rPr>
              <a:t>.</a:t>
            </a:r>
          </a:p>
          <a:p>
            <a:pPr algn="ctr"/>
            <a:endParaRPr lang="en-US" sz="1400" dirty="0" smtClean="0">
              <a:solidFill>
                <a:srgbClr val="0070C0"/>
              </a:solidFill>
            </a:endParaRPr>
          </a:p>
          <a:p>
            <a:pPr algn="ctr"/>
            <a:r>
              <a:rPr lang="en-US" sz="1400" i="1" dirty="0" smtClean="0">
                <a:solidFill>
                  <a:srgbClr val="0070C0"/>
                </a:solidFill>
              </a:rPr>
              <a:t>BOARD_PRINTER and PIECES_PRINTER have direct access to BOARD_VIEW and Controller uses them to print Board and moves</a:t>
            </a:r>
            <a:r>
              <a:rPr lang="en-US" sz="1400" i="1" dirty="0" smtClean="0">
                <a:solidFill>
                  <a:srgbClr val="0070C0"/>
                </a:solidFill>
              </a:rPr>
              <a:t>.</a:t>
            </a:r>
          </a:p>
          <a:p>
            <a:pPr algn="ctr"/>
            <a:endParaRPr lang="en-US" sz="1400" i="1" dirty="0" smtClean="0">
              <a:solidFill>
                <a:srgbClr val="0070C0"/>
              </a:solidFill>
            </a:endParaRPr>
          </a:p>
          <a:p>
            <a:pPr algn="ctr"/>
            <a:r>
              <a:rPr lang="en-US" sz="1400" i="1" dirty="0" smtClean="0">
                <a:solidFill>
                  <a:srgbClr val="0070C0"/>
                </a:solidFill>
              </a:rPr>
              <a:t>PIECES_PRINTER gets all pieces from Board by Controller. It also creates map in heap and convey its ownership to Model.</a:t>
            </a:r>
            <a:endParaRPr lang="ru-RU" sz="1400" i="1"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images.jpg"/>
          <p:cNvPicPr>
            <a:picLocks noChangeAspect="1"/>
          </p:cNvPicPr>
          <p:nvPr/>
        </p:nvPicPr>
        <p:blipFill>
          <a:blip r:embed="rId2"/>
          <a:stretch>
            <a:fillRect/>
          </a:stretch>
        </p:blipFill>
        <p:spPr>
          <a:xfrm>
            <a:off x="0" y="4413"/>
            <a:ext cx="9149892" cy="6853587"/>
          </a:xfrm>
          <a:prstGeom prst="rect">
            <a:avLst/>
          </a:prstGeom>
        </p:spPr>
      </p:pic>
      <p:sp>
        <p:nvSpPr>
          <p:cNvPr id="3" name="Title 2"/>
          <p:cNvSpPr>
            <a:spLocks noGrp="1"/>
          </p:cNvSpPr>
          <p:nvPr>
            <p:ph type="title"/>
          </p:nvPr>
        </p:nvSpPr>
        <p:spPr/>
        <p:txBody>
          <a:bodyPr/>
          <a:lstStyle/>
          <a:p>
            <a:r>
              <a:rPr lang="en-US" dirty="0" smtClean="0">
                <a:solidFill>
                  <a:schemeClr val="bg2">
                    <a:lumMod val="50000"/>
                  </a:schemeClr>
                </a:solidFill>
              </a:rPr>
              <a:t>MODEL</a:t>
            </a:r>
            <a:endParaRPr lang="ru-RU" dirty="0">
              <a:solidFill>
                <a:schemeClr val="bg2">
                  <a:lumMod val="50000"/>
                </a:schemeClr>
              </a:solidFill>
            </a:endParaRPr>
          </a:p>
        </p:txBody>
      </p:sp>
      <p:sp>
        <p:nvSpPr>
          <p:cNvPr id="6" name="Content Placeholder 5"/>
          <p:cNvSpPr>
            <a:spLocks noGrp="1"/>
          </p:cNvSpPr>
          <p:nvPr>
            <p:ph idx="1"/>
          </p:nvPr>
        </p:nvSpPr>
        <p:spPr>
          <a:xfrm>
            <a:off x="4572000" y="2362200"/>
            <a:ext cx="3657600" cy="1447800"/>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MODEL</a:t>
            </a:r>
          </a:p>
          <a:p>
            <a:pPr algn="ctr"/>
            <a:r>
              <a:rPr lang="en-US" sz="1000" dirty="0" smtClean="0">
                <a:solidFill>
                  <a:schemeClr val="bg1"/>
                </a:solidFill>
              </a:rPr>
              <a:t>-&amp;BOARD</a:t>
            </a:r>
          </a:p>
          <a:p>
            <a:pPr algn="ctr"/>
            <a:r>
              <a:rPr lang="en-US" sz="1000" dirty="0" smtClean="0">
                <a:solidFill>
                  <a:schemeClr val="bg1"/>
                </a:solidFill>
              </a:rPr>
              <a:t>-*HANDLERS</a:t>
            </a:r>
          </a:p>
          <a:p>
            <a:pPr algn="ctr"/>
            <a:r>
              <a:rPr lang="en-US" sz="1000" dirty="0" smtClean="0">
                <a:solidFill>
                  <a:schemeClr val="bg1"/>
                </a:solidFill>
              </a:rPr>
              <a:t>-*BROKER</a:t>
            </a:r>
          </a:p>
        </p:txBody>
      </p:sp>
      <p:cxnSp>
        <p:nvCxnSpPr>
          <p:cNvPr id="7" name="Elbow Connector 6"/>
          <p:cNvCxnSpPr/>
          <p:nvPr/>
        </p:nvCxnSpPr>
        <p:spPr>
          <a:xfrm rot="16200000" flipV="1">
            <a:off x="5718810" y="1596390"/>
            <a:ext cx="990600" cy="5410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6" idx="1"/>
          </p:cNvCxnSpPr>
          <p:nvPr/>
        </p:nvCxnSpPr>
        <p:spPr>
          <a:xfrm rot="10800000">
            <a:off x="3200400" y="2514600"/>
            <a:ext cx="1371600" cy="5715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8229600" y="3124200"/>
            <a:ext cx="914400" cy="152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28600" y="1219200"/>
            <a:ext cx="2819400" cy="3505200"/>
          </a:xfrm>
          <a:prstGeom prst="rect">
            <a:avLst/>
          </a:prstGeom>
          <a:solidFill>
            <a:schemeClr val="bg2">
              <a:lumMod val="9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70C0"/>
                </a:solidFill>
              </a:rPr>
              <a:t>Model is contained by Controller</a:t>
            </a:r>
            <a:r>
              <a:rPr lang="en-US" sz="1400" i="1" dirty="0" smtClean="0">
                <a:solidFill>
                  <a:srgbClr val="0070C0"/>
                </a:solidFill>
              </a:rPr>
              <a:t>.</a:t>
            </a:r>
          </a:p>
          <a:p>
            <a:pPr algn="ctr"/>
            <a:r>
              <a:rPr lang="en-US" sz="1400" i="1" dirty="0" smtClean="0">
                <a:solidFill>
                  <a:srgbClr val="0070C0"/>
                </a:solidFill>
              </a:rPr>
              <a:t> </a:t>
            </a:r>
            <a:r>
              <a:rPr lang="en-US" sz="1400" i="1" dirty="0" smtClean="0">
                <a:solidFill>
                  <a:srgbClr val="0070C0"/>
                </a:solidFill>
              </a:rPr>
              <a:t>Controller uses Model to keep interaction between Graphical part and Logic</a:t>
            </a:r>
            <a:r>
              <a:rPr lang="en-US" sz="1400" i="1" dirty="0" smtClean="0">
                <a:solidFill>
                  <a:srgbClr val="0070C0"/>
                </a:solidFill>
              </a:rPr>
              <a:t>. </a:t>
            </a:r>
            <a:r>
              <a:rPr lang="en-US" sz="1400" i="1" dirty="0" smtClean="0">
                <a:solidFill>
                  <a:srgbClr val="0070C0"/>
                </a:solidFill>
              </a:rPr>
              <a:t>It has access to Board, Handlers and Broker.</a:t>
            </a:r>
            <a:endParaRPr lang="ru-RU" sz="1400" i="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images.jpg"/>
          <p:cNvPicPr>
            <a:picLocks noChangeAspect="1"/>
          </p:cNvPicPr>
          <p:nvPr/>
        </p:nvPicPr>
        <p:blipFill>
          <a:blip r:embed="rId2"/>
          <a:stretch>
            <a:fillRect/>
          </a:stretch>
        </p:blipFill>
        <p:spPr>
          <a:xfrm>
            <a:off x="-5892" y="0"/>
            <a:ext cx="9155784" cy="6858000"/>
          </a:xfrm>
          <a:prstGeom prst="rect">
            <a:avLst/>
          </a:prstGeom>
        </p:spPr>
      </p:pic>
      <p:sp>
        <p:nvSpPr>
          <p:cNvPr id="3" name="Title 2"/>
          <p:cNvSpPr>
            <a:spLocks noGrp="1"/>
          </p:cNvSpPr>
          <p:nvPr>
            <p:ph type="title"/>
          </p:nvPr>
        </p:nvSpPr>
        <p:spPr>
          <a:xfrm>
            <a:off x="457200" y="304800"/>
            <a:ext cx="8229600" cy="1143000"/>
          </a:xfrm>
        </p:spPr>
        <p:txBody>
          <a:bodyPr/>
          <a:lstStyle/>
          <a:p>
            <a:r>
              <a:rPr lang="en-US" dirty="0" smtClean="0">
                <a:solidFill>
                  <a:schemeClr val="bg2">
                    <a:lumMod val="50000"/>
                  </a:schemeClr>
                </a:solidFill>
              </a:rPr>
              <a:t>CONTROLLER</a:t>
            </a:r>
            <a:endParaRPr lang="ru-RU" dirty="0">
              <a:solidFill>
                <a:schemeClr val="bg2">
                  <a:lumMod val="50000"/>
                </a:schemeClr>
              </a:solidFill>
            </a:endParaRPr>
          </a:p>
        </p:txBody>
      </p:sp>
      <p:sp>
        <p:nvSpPr>
          <p:cNvPr id="4" name="Rectangle 3"/>
          <p:cNvSpPr/>
          <p:nvPr/>
        </p:nvSpPr>
        <p:spPr>
          <a:xfrm>
            <a:off x="6096000" y="2133600"/>
            <a:ext cx="1981200" cy="762000"/>
          </a:xfrm>
          <a:prstGeom prst="rect">
            <a:avLst/>
          </a:prstGeom>
          <a:solidFill>
            <a:schemeClr val="accent3">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CONTROLLER</a:t>
            </a:r>
          </a:p>
          <a:p>
            <a:pPr algn="ctr"/>
            <a:r>
              <a:rPr lang="en-US" sz="1100" dirty="0" smtClean="0"/>
              <a:t>-*</a:t>
            </a:r>
            <a:r>
              <a:rPr lang="en-US" sz="1050" dirty="0" smtClean="0"/>
              <a:t>MODEL</a:t>
            </a:r>
          </a:p>
          <a:p>
            <a:pPr algn="ctr"/>
            <a:r>
              <a:rPr lang="en-US" sz="1050" dirty="0" smtClean="0"/>
              <a:t>-*PIECEPRINTER</a:t>
            </a:r>
          </a:p>
          <a:p>
            <a:pPr algn="ctr"/>
            <a:r>
              <a:rPr lang="en-US" sz="1050" dirty="0" smtClean="0"/>
              <a:t>-*BOARDPRINTER</a:t>
            </a:r>
            <a:endParaRPr lang="ru-RU" sz="1100" dirty="0"/>
          </a:p>
        </p:txBody>
      </p:sp>
      <p:cxnSp>
        <p:nvCxnSpPr>
          <p:cNvPr id="5" name="Elbow Connector 4"/>
          <p:cNvCxnSpPr>
            <a:endCxn id="4" idx="1"/>
          </p:cNvCxnSpPr>
          <p:nvPr/>
        </p:nvCxnSpPr>
        <p:spPr>
          <a:xfrm flipV="1">
            <a:off x="5638800" y="2514600"/>
            <a:ext cx="457200" cy="381000"/>
          </a:xfrm>
          <a:prstGeom prst="bentConnector3">
            <a:avLst>
              <a:gd name="adj1" fmla="val 50000"/>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6" name="Elbow Connector 5"/>
          <p:cNvCxnSpPr>
            <a:endCxn id="4" idx="3"/>
          </p:cNvCxnSpPr>
          <p:nvPr/>
        </p:nvCxnSpPr>
        <p:spPr>
          <a:xfrm rot="10800000">
            <a:off x="8077200" y="2514600"/>
            <a:ext cx="457200" cy="290900"/>
          </a:xfrm>
          <a:prstGeom prst="bentConnector3">
            <a:avLst>
              <a:gd name="adj1" fmla="val 50000"/>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8" name="Elbow Connector 7"/>
          <p:cNvCxnSpPr/>
          <p:nvPr/>
        </p:nvCxnSpPr>
        <p:spPr>
          <a:xfrm rot="5400000" flipH="1" flipV="1">
            <a:off x="6858794" y="1904206"/>
            <a:ext cx="457200" cy="1588"/>
          </a:xfrm>
          <a:prstGeom prst="bentConnector3">
            <a:avLst>
              <a:gd name="adj1" fmla="val 86000"/>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p:nvPr/>
        </p:nvCxnSpPr>
        <p:spPr>
          <a:xfrm rot="16200000" flipH="1">
            <a:off x="7143750" y="2609850"/>
            <a:ext cx="381000" cy="952500"/>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2" name="Shape 11"/>
          <p:cNvCxnSpPr/>
          <p:nvPr/>
        </p:nvCxnSpPr>
        <p:spPr>
          <a:xfrm rot="16200000" flipH="1">
            <a:off x="6343650" y="3409950"/>
            <a:ext cx="1333500" cy="304800"/>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rot="5400000">
            <a:off x="6096000" y="2514600"/>
            <a:ext cx="381000" cy="1143000"/>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029200" y="2743200"/>
            <a:ext cx="685800" cy="307777"/>
          </a:xfrm>
          <a:prstGeom prst="rect">
            <a:avLst/>
          </a:prstGeom>
          <a:noFill/>
        </p:spPr>
        <p:txBody>
          <a:bodyPr wrap="square" rtlCol="0">
            <a:spAutoFit/>
          </a:bodyPr>
          <a:lstStyle/>
          <a:p>
            <a:r>
              <a:rPr lang="en-US" sz="1400" dirty="0" smtClean="0">
                <a:solidFill>
                  <a:srgbClr val="FF0000"/>
                </a:solidFill>
              </a:rPr>
              <a:t>user1</a:t>
            </a:r>
            <a:endParaRPr lang="ru-RU" sz="1400" dirty="0">
              <a:solidFill>
                <a:srgbClr val="FF0000"/>
              </a:solidFill>
            </a:endParaRPr>
          </a:p>
        </p:txBody>
      </p:sp>
      <p:sp>
        <p:nvSpPr>
          <p:cNvPr id="15" name="TextBox 14"/>
          <p:cNvSpPr txBox="1"/>
          <p:nvPr/>
        </p:nvSpPr>
        <p:spPr>
          <a:xfrm>
            <a:off x="8458200" y="2667000"/>
            <a:ext cx="685800" cy="307777"/>
          </a:xfrm>
          <a:prstGeom prst="rect">
            <a:avLst/>
          </a:prstGeom>
          <a:noFill/>
        </p:spPr>
        <p:txBody>
          <a:bodyPr wrap="square" rtlCol="0">
            <a:spAutoFit/>
          </a:bodyPr>
          <a:lstStyle/>
          <a:p>
            <a:r>
              <a:rPr lang="en-US" sz="1400" dirty="0" smtClean="0">
                <a:solidFill>
                  <a:srgbClr val="FF0000"/>
                </a:solidFill>
              </a:rPr>
              <a:t>user2</a:t>
            </a:r>
            <a:endParaRPr lang="ru-RU" sz="1400" dirty="0">
              <a:solidFill>
                <a:srgbClr val="FF0000"/>
              </a:solidFill>
            </a:endParaRPr>
          </a:p>
        </p:txBody>
      </p:sp>
      <p:sp>
        <p:nvSpPr>
          <p:cNvPr id="16" name="Rectangle 15"/>
          <p:cNvSpPr/>
          <p:nvPr/>
        </p:nvSpPr>
        <p:spPr>
          <a:xfrm>
            <a:off x="304800" y="1600200"/>
            <a:ext cx="4724400" cy="4114800"/>
          </a:xfrm>
          <a:prstGeom prst="rect">
            <a:avLst/>
          </a:prstGeom>
          <a:solidFill>
            <a:schemeClr val="bg2">
              <a:lumMod val="9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rgbClr val="0070C0"/>
                </a:solidFill>
              </a:rPr>
              <a:t>Controller has access to both graphical and logical parts, it gets inputs from both players then logically tries to implement it, and only in case it gets success in logical part, after that prints graphically.</a:t>
            </a:r>
          </a:p>
          <a:p>
            <a:pPr algn="ctr"/>
            <a:endParaRPr lang="ru-RU" sz="1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g"/>
          <p:cNvPicPr>
            <a:picLocks noChangeAspect="1"/>
          </p:cNvPicPr>
          <p:nvPr/>
        </p:nvPicPr>
        <p:blipFill>
          <a:blip r:embed="rId2"/>
          <a:stretch>
            <a:fillRect/>
          </a:stretch>
        </p:blipFill>
        <p:spPr>
          <a:xfrm>
            <a:off x="0" y="4413"/>
            <a:ext cx="9149892" cy="6853587"/>
          </a:xfrm>
          <a:prstGeom prst="rect">
            <a:avLst/>
          </a:prstGeom>
        </p:spPr>
      </p:pic>
      <p:sp>
        <p:nvSpPr>
          <p:cNvPr id="2" name="Content Placeholder 1"/>
          <p:cNvSpPr>
            <a:spLocks noGrp="1"/>
          </p:cNvSpPr>
          <p:nvPr>
            <p:ph idx="1"/>
          </p:nvPr>
        </p:nvSpPr>
        <p:spPr>
          <a:xfrm>
            <a:off x="2743200" y="1481328"/>
            <a:ext cx="5943600" cy="4525963"/>
          </a:xfrm>
        </p:spPr>
        <p:txBody>
          <a:bodyPr/>
          <a:lstStyle/>
          <a:p>
            <a:endParaRPr lang="en-US" dirty="0" smtClean="0"/>
          </a:p>
          <a:p>
            <a:r>
              <a:rPr lang="en-US" dirty="0" smtClean="0">
                <a:solidFill>
                  <a:srgbClr val="92D050"/>
                </a:solidFill>
              </a:rPr>
              <a:t>PROS</a:t>
            </a:r>
          </a:p>
          <a:p>
            <a:pPr>
              <a:buFont typeface="Wingdings" pitchFamily="2" charset="2"/>
              <a:buChar char="§"/>
            </a:pPr>
            <a:r>
              <a:rPr lang="en-US" sz="1400" dirty="0" smtClean="0">
                <a:solidFill>
                  <a:srgbClr val="0070C0"/>
                </a:solidFill>
              </a:rPr>
              <a:t>Pawn Event.</a:t>
            </a:r>
          </a:p>
          <a:p>
            <a:pPr>
              <a:buFont typeface="Wingdings" pitchFamily="2" charset="2"/>
              <a:buChar char="§"/>
            </a:pPr>
            <a:r>
              <a:rPr lang="en-US" sz="1400" dirty="0" smtClean="0">
                <a:solidFill>
                  <a:srgbClr val="0070C0"/>
                </a:solidFill>
              </a:rPr>
              <a:t>Check Events.</a:t>
            </a:r>
          </a:p>
          <a:p>
            <a:pPr>
              <a:buFont typeface="Wingdings" pitchFamily="2" charset="2"/>
              <a:buChar char="§"/>
            </a:pPr>
            <a:r>
              <a:rPr lang="en-US" sz="1400" dirty="0" smtClean="0">
                <a:solidFill>
                  <a:srgbClr val="0070C0"/>
                </a:solidFill>
              </a:rPr>
              <a:t>Accurate Mouse Handling.</a:t>
            </a:r>
          </a:p>
          <a:p>
            <a:pPr>
              <a:buNone/>
            </a:pPr>
            <a:endParaRPr lang="en-US" sz="1400" dirty="0" smtClean="0"/>
          </a:p>
          <a:p>
            <a:pPr>
              <a:buNone/>
            </a:pPr>
            <a:r>
              <a:rPr lang="en-US" sz="2800" dirty="0" smtClean="0">
                <a:solidFill>
                  <a:schemeClr val="accent2">
                    <a:lumMod val="60000"/>
                    <a:lumOff val="40000"/>
                  </a:schemeClr>
                </a:solidFill>
              </a:rPr>
              <a:t>CONS</a:t>
            </a:r>
          </a:p>
          <a:p>
            <a:pPr>
              <a:buFont typeface="Wingdings" pitchFamily="2" charset="2"/>
              <a:buChar char="§"/>
            </a:pPr>
            <a:r>
              <a:rPr lang="en-US" sz="1400" dirty="0" smtClean="0">
                <a:solidFill>
                  <a:srgbClr val="0070C0"/>
                </a:solidFill>
              </a:rPr>
              <a:t>Finish not Specified.</a:t>
            </a:r>
          </a:p>
          <a:p>
            <a:pPr>
              <a:buFont typeface="Wingdings" pitchFamily="2" charset="2"/>
              <a:buChar char="§"/>
            </a:pPr>
            <a:r>
              <a:rPr lang="en-US" sz="1400" dirty="0" smtClean="0">
                <a:solidFill>
                  <a:srgbClr val="0070C0"/>
                </a:solidFill>
              </a:rPr>
              <a:t>Not able to Castle.</a:t>
            </a:r>
          </a:p>
          <a:p>
            <a:pPr>
              <a:buNone/>
            </a:pPr>
            <a:endParaRPr lang="ru-RU" sz="1400" dirty="0"/>
          </a:p>
        </p:txBody>
      </p:sp>
      <p:sp>
        <p:nvSpPr>
          <p:cNvPr id="3" name="Title 2"/>
          <p:cNvSpPr>
            <a:spLocks noGrp="1"/>
          </p:cNvSpPr>
          <p:nvPr>
            <p:ph type="title"/>
          </p:nvPr>
        </p:nvSpPr>
        <p:spPr>
          <a:xfrm>
            <a:off x="2057400" y="274638"/>
            <a:ext cx="6629400" cy="1143000"/>
          </a:xfrm>
        </p:spPr>
        <p:txBody>
          <a:bodyPr/>
          <a:lstStyle/>
          <a:p>
            <a:r>
              <a:rPr lang="en-US" dirty="0" smtClean="0">
                <a:solidFill>
                  <a:srgbClr val="92D050"/>
                </a:solidFill>
              </a:rPr>
              <a:t>PROS</a:t>
            </a:r>
            <a:r>
              <a:rPr lang="en-US" dirty="0" smtClean="0"/>
              <a:t> </a:t>
            </a:r>
            <a:r>
              <a:rPr lang="en-US" dirty="0" smtClean="0">
                <a:solidFill>
                  <a:schemeClr val="bg2">
                    <a:lumMod val="90000"/>
                  </a:schemeClr>
                </a:solidFill>
              </a:rPr>
              <a:t>and</a:t>
            </a:r>
            <a:r>
              <a:rPr lang="en-US" dirty="0" smtClean="0"/>
              <a:t> </a:t>
            </a:r>
            <a:r>
              <a:rPr lang="en-US" dirty="0" smtClean="0">
                <a:solidFill>
                  <a:schemeClr val="accent2">
                    <a:lumMod val="60000"/>
                    <a:lumOff val="40000"/>
                  </a:schemeClr>
                </a:solidFill>
              </a:rPr>
              <a:t>CONS</a:t>
            </a:r>
            <a:endParaRPr lang="ru-RU" dirty="0">
              <a:solidFill>
                <a:schemeClr val="accent2">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240</TotalTime>
  <Words>481</Words>
  <Application>Microsoft Office PowerPoint</Application>
  <PresentationFormat>On-screen Show (4:3)</PresentationFormat>
  <Paragraphs>140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Chess</vt:lpstr>
      <vt:lpstr>Structure</vt:lpstr>
      <vt:lpstr>Board</vt:lpstr>
      <vt:lpstr>HANDLERS </vt:lpstr>
      <vt:lpstr>EVENT DISPATCHERS</vt:lpstr>
      <vt:lpstr>Graphical Part</vt:lpstr>
      <vt:lpstr>MODEL</vt:lpstr>
      <vt:lpstr>CONTROLLER</vt:lpstr>
      <vt:lpstr>PROS and CONS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26</cp:revision>
  <dcterms:created xsi:type="dcterms:W3CDTF">2023-12-21T14:15:38Z</dcterms:created>
  <dcterms:modified xsi:type="dcterms:W3CDTF">2023-12-22T01:31:09Z</dcterms:modified>
</cp:coreProperties>
</file>