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8" r:id="rId4"/>
    <p:sldId id="266" r:id="rId5"/>
    <p:sldId id="267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master05_image0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9825" y="398463"/>
            <a:ext cx="1141413" cy="103346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685800" y="16764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85800" y="59436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919662" y="568325"/>
            <a:ext cx="264001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1000"/>
              </a:spcBef>
              <a:defRPr sz="1800">
                <a:effectLst>
                  <a:outerShdw blurRad="38100" dist="38100" dir="2700000" rotWithShape="0">
                    <a:srgbClr val="C0C0C0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Politecnico</a:t>
            </a:r>
            <a:endParaRPr>
              <a:latin typeface="+mn-lt"/>
              <a:ea typeface="+mn-ea"/>
              <a:cs typeface="+mn-cs"/>
              <a:sym typeface="Times New Roman"/>
            </a:endParaRPr>
          </a:p>
          <a:p>
            <a:pPr algn="r">
              <a:defRPr sz="1800">
                <a:effectLst>
                  <a:outerShdw blurRad="38100" dist="38100" dir="2700000" rotWithShape="0">
                    <a:srgbClr val="C0C0C0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di Milano</a:t>
            </a: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1371600" y="3429000"/>
            <a:ext cx="64008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1800">
                <a:solidFill>
                  <a:srgbClr val="0033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defRPr>
            </a:lvl1pPr>
            <a:lvl2pPr marL="690995" indent="-233795" algn="ctr">
              <a:spcBef>
                <a:spcPts val="400"/>
              </a:spcBef>
              <a:buBlip>
                <a:blip r:embed="rId3"/>
              </a:buBlip>
              <a:defRPr sz="1800">
                <a:solidFill>
                  <a:srgbClr val="0033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defRPr>
            </a:lvl2pPr>
            <a:lvl3pPr marL="1120139" indent="-205739" algn="ctr">
              <a:spcBef>
                <a:spcPts val="400"/>
              </a:spcBef>
              <a:buBlip>
                <a:blip r:embed="rId4"/>
              </a:buBlip>
              <a:defRPr sz="1800">
                <a:solidFill>
                  <a:srgbClr val="0033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defRPr>
            </a:lvl3pPr>
            <a:lvl4pPr marL="1600200" indent="-228600" algn="ctr">
              <a:spcBef>
                <a:spcPts val="400"/>
              </a:spcBef>
              <a:defRPr sz="1800">
                <a:solidFill>
                  <a:srgbClr val="0033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defRPr>
            </a:lvl4pPr>
            <a:lvl5pPr marL="2085975" indent="-257175" algn="ctr">
              <a:spcBef>
                <a:spcPts val="400"/>
              </a:spcBef>
              <a:defRPr sz="1800">
                <a:solidFill>
                  <a:srgbClr val="0033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54864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685800" y="1238250"/>
            <a:ext cx="7772400" cy="4781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6515100" y="115887"/>
            <a:ext cx="1943100" cy="59039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85800" y="115887"/>
            <a:ext cx="5676900" cy="59039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85800" y="1238250"/>
            <a:ext cx="7772400" cy="4781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half" idx="1"/>
          </p:nvPr>
        </p:nvSpPr>
        <p:spPr>
          <a:xfrm>
            <a:off x="685800" y="1238250"/>
            <a:ext cx="3810000" cy="4781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3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4"/>
              </a:buBlip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  <a:defRPr b="1"/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3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4"/>
              </a:buBlip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master05_image00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489825" y="98425"/>
            <a:ext cx="1141413" cy="10334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685800" y="62484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685800" y="10541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440009" y="6337300"/>
            <a:ext cx="263982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0033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buBlip>
                <a:blip r:embed="rId14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6"/>
              </a:buBlip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3366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4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16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3174871"/>
            <a:ext cx="7772400" cy="889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/>
              <a:t>Design </a:t>
            </a:r>
            <a:r>
              <a:rPr lang="it-IT" dirty="0" err="1"/>
              <a:t>Document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>
            <a:spLocks noGrp="1"/>
          </p:cNvSpPr>
          <p:nvPr>
            <p:ph type="title"/>
          </p:nvPr>
        </p:nvSpPr>
        <p:spPr>
          <a:xfrm>
            <a:off x="555171" y="394348"/>
            <a:ext cx="4959221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l"/>
            <a:r>
              <a:rPr lang="it-IT" sz="2400" dirty="0"/>
              <a:t>High Level Architecture </a:t>
            </a:r>
            <a:r>
              <a:rPr lang="en-GB" sz="2400" dirty="0"/>
              <a:t>view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521974" y="1618658"/>
            <a:ext cx="250060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3 </a:t>
            </a:r>
            <a:r>
              <a:rPr lang="it-IT" sz="1800" dirty="0" err="1"/>
              <a:t>tiers</a:t>
            </a:r>
            <a:r>
              <a:rPr lang="it-IT" sz="1800" dirty="0"/>
              <a:t> </a:t>
            </a:r>
            <a:r>
              <a:rPr lang="it-IT" sz="1800" dirty="0" err="1"/>
              <a:t>architecture</a:t>
            </a:r>
            <a:endParaRPr lang="it-IT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Server </a:t>
            </a:r>
            <a:r>
              <a:rPr lang="it-IT" sz="1800" dirty="0" err="1"/>
              <a:t>Implemented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JEE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Application server: </a:t>
            </a:r>
            <a:r>
              <a:rPr lang="it-IT" sz="1800" dirty="0" err="1"/>
              <a:t>GlassFish</a:t>
            </a: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DBMS: MySQL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Access to the DB </a:t>
            </a:r>
            <a:r>
              <a:rPr lang="it-IT" sz="1800" dirty="0" err="1"/>
              <a:t>through</a:t>
            </a:r>
            <a:r>
              <a:rPr lang="it-IT" sz="1800" dirty="0"/>
              <a:t> JPA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err="1"/>
              <a:t>Communication</a:t>
            </a:r>
            <a:r>
              <a:rPr lang="it-IT" sz="1800" dirty="0"/>
              <a:t> </a:t>
            </a:r>
            <a:r>
              <a:rPr lang="it-IT" sz="1800" dirty="0" err="1"/>
              <a:t>through</a:t>
            </a:r>
            <a:r>
              <a:rPr lang="it-IT" sz="1800" dirty="0"/>
              <a:t> </a:t>
            </a:r>
            <a:r>
              <a:rPr lang="it-IT" sz="1800" dirty="0" err="1"/>
              <a:t>RESTful</a:t>
            </a:r>
            <a:r>
              <a:rPr lang="it-IT" sz="1800" dirty="0"/>
              <a:t> </a:t>
            </a:r>
            <a:r>
              <a:rPr lang="it-IT" sz="1800" dirty="0" err="1"/>
              <a:t>APIs</a:t>
            </a:r>
            <a:endParaRPr lang="it-IT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1557788"/>
            <a:ext cx="6307371" cy="43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00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>
            <a:spLocks noGrp="1"/>
          </p:cNvSpPr>
          <p:nvPr>
            <p:ph type="title"/>
          </p:nvPr>
        </p:nvSpPr>
        <p:spPr>
          <a:xfrm>
            <a:off x="629816" y="422340"/>
            <a:ext cx="4959221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l"/>
            <a:r>
              <a:rPr lang="it-IT" sz="2400" dirty="0"/>
              <a:t>Component </a:t>
            </a:r>
            <a:r>
              <a:rPr lang="it-IT" sz="2400" dirty="0" err="1"/>
              <a:t>Diagram</a:t>
            </a:r>
            <a:endParaRPr lang="en-GB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311340"/>
            <a:ext cx="7890240" cy="48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32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3174871"/>
            <a:ext cx="7772400" cy="889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/>
              <a:t>Integration Test Plan </a:t>
            </a:r>
            <a:r>
              <a:rPr lang="it-IT" dirty="0" err="1"/>
              <a:t>Document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3509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9"/>
          <p:cNvSpPr>
            <a:spLocks noGrp="1"/>
          </p:cNvSpPr>
          <p:nvPr>
            <p:ph type="title"/>
          </p:nvPr>
        </p:nvSpPr>
        <p:spPr>
          <a:xfrm>
            <a:off x="639147" y="394349"/>
            <a:ext cx="4959221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l"/>
            <a:r>
              <a:rPr lang="it-IT" sz="2400" dirty="0"/>
              <a:t>Components Integration</a:t>
            </a:r>
            <a:endParaRPr lang="en-GB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348"/>
            <a:ext cx="5993428" cy="480954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74" y="4546805"/>
            <a:ext cx="4217437" cy="1698945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5878285" y="1283347"/>
            <a:ext cx="3060441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err="1"/>
              <a:t>Each</a:t>
            </a:r>
            <a:r>
              <a:rPr lang="it-IT" sz="1800" dirty="0"/>
              <a:t> component </a:t>
            </a:r>
            <a:r>
              <a:rPr lang="it-IT" sz="1800" dirty="0" err="1"/>
              <a:t>unit</a:t>
            </a:r>
            <a:r>
              <a:rPr lang="it-IT" sz="1800" dirty="0"/>
              <a:t> </a:t>
            </a:r>
            <a:r>
              <a:rPr lang="it-IT" sz="1800" dirty="0" err="1"/>
              <a:t>tested</a:t>
            </a:r>
            <a:endParaRPr lang="it-IT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Bottom-up </a:t>
            </a:r>
            <a:r>
              <a:rPr lang="it-IT" sz="1800" dirty="0" err="1"/>
              <a:t>approach</a:t>
            </a:r>
            <a:endParaRPr lang="it-IT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err="1"/>
              <a:t>Usage</a:t>
            </a:r>
            <a:r>
              <a:rPr lang="it-IT" sz="1800" dirty="0"/>
              <a:t> of </a:t>
            </a:r>
            <a:r>
              <a:rPr lang="it-IT" sz="1800" dirty="0" err="1"/>
              <a:t>simple</a:t>
            </a:r>
            <a:r>
              <a:rPr lang="it-IT" sz="1800" dirty="0"/>
              <a:t> drivers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err="1"/>
              <a:t>Usage</a:t>
            </a:r>
            <a:r>
              <a:rPr lang="it-IT" sz="1800" dirty="0"/>
              <a:t> of </a:t>
            </a:r>
            <a:r>
              <a:rPr lang="it-IT" sz="1800" dirty="0" err="1"/>
              <a:t>stub</a:t>
            </a:r>
            <a:r>
              <a:rPr lang="it-IT" sz="1800" dirty="0"/>
              <a:t> to test the </a:t>
            </a:r>
            <a:r>
              <a:rPr lang="it-IT" sz="1800" dirty="0" err="1"/>
              <a:t>interactions</a:t>
            </a:r>
            <a:r>
              <a:rPr lang="it-IT" sz="1800" dirty="0"/>
              <a:t> </a:t>
            </a:r>
            <a:r>
              <a:rPr lang="it-IT" sz="1800" dirty="0" err="1"/>
              <a:t>between</a:t>
            </a:r>
            <a:r>
              <a:rPr lang="it-IT" sz="1800" dirty="0"/>
              <a:t> car and </a:t>
            </a:r>
            <a:r>
              <a:rPr lang="it-IT" sz="1800" dirty="0" err="1"/>
              <a:t>reservsation</a:t>
            </a: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722330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1336170"/>
            <a:ext cx="2978313" cy="446747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35" y="5240702"/>
            <a:ext cx="5084794" cy="562937"/>
          </a:xfrm>
          <a:prstGeom prst="rect">
            <a:avLst/>
          </a:prstGeom>
        </p:spPr>
      </p:pic>
      <p:sp>
        <p:nvSpPr>
          <p:cNvPr id="6" name="Shape 119"/>
          <p:cNvSpPr>
            <a:spLocks noGrp="1"/>
          </p:cNvSpPr>
          <p:nvPr>
            <p:ph type="title"/>
          </p:nvPr>
        </p:nvSpPr>
        <p:spPr>
          <a:xfrm>
            <a:off x="639147" y="394349"/>
            <a:ext cx="4959221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l"/>
            <a:r>
              <a:rPr lang="it-IT" sz="2400" dirty="0" err="1"/>
              <a:t>Subsystems</a:t>
            </a:r>
            <a:r>
              <a:rPr lang="it-IT" sz="2400" dirty="0"/>
              <a:t> Integration</a:t>
            </a:r>
            <a:endParaRPr lang="en-GB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472835" y="2831242"/>
            <a:ext cx="555171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Bottom-up </a:t>
            </a:r>
            <a:r>
              <a:rPr lang="it-IT" sz="1800" dirty="0" err="1"/>
              <a:t>approach</a:t>
            </a:r>
            <a:endParaRPr lang="it-IT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err="1"/>
              <a:t>Usage</a:t>
            </a:r>
            <a:r>
              <a:rPr lang="it-IT" sz="1800" dirty="0"/>
              <a:t> of </a:t>
            </a:r>
            <a:r>
              <a:rPr lang="it-IT" sz="1800" dirty="0" err="1"/>
              <a:t>simple</a:t>
            </a:r>
            <a:r>
              <a:rPr lang="it-IT" sz="1800" dirty="0"/>
              <a:t> drivers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/>
              <a:t>Central server </a:t>
            </a:r>
            <a:r>
              <a:rPr lang="it-IT" sz="1800" dirty="0" err="1"/>
              <a:t>needed</a:t>
            </a:r>
            <a:r>
              <a:rPr lang="it-IT" sz="1800" dirty="0"/>
              <a:t> to test the mobile </a:t>
            </a:r>
            <a:r>
              <a:rPr lang="it-IT" sz="1800" dirty="0" err="1"/>
              <a:t>app</a:t>
            </a:r>
            <a:r>
              <a:rPr lang="it-IT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1875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3174871"/>
            <a:ext cx="7772400" cy="889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/>
              <a:t>Project 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8301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>
            <a:spLocks noGrp="1"/>
          </p:cNvSpPr>
          <p:nvPr>
            <p:ph type="title"/>
          </p:nvPr>
        </p:nvSpPr>
        <p:spPr>
          <a:xfrm>
            <a:off x="639147" y="394349"/>
            <a:ext cx="5248469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l"/>
            <a:r>
              <a:rPr lang="it-IT" sz="2400" dirty="0" err="1"/>
              <a:t>Function</a:t>
            </a:r>
            <a:r>
              <a:rPr lang="it-IT" sz="2400" dirty="0"/>
              <a:t> Points </a:t>
            </a:r>
            <a:r>
              <a:rPr lang="it-IT" sz="2400" dirty="0" err="1"/>
              <a:t>Estimation</a:t>
            </a:r>
            <a:endParaRPr lang="en-GB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7" y="1512531"/>
            <a:ext cx="4988670" cy="376147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16" y="3973874"/>
            <a:ext cx="2606758" cy="16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4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9"/>
          <p:cNvSpPr>
            <a:spLocks noGrp="1"/>
          </p:cNvSpPr>
          <p:nvPr>
            <p:ph type="title"/>
          </p:nvPr>
        </p:nvSpPr>
        <p:spPr>
          <a:xfrm>
            <a:off x="639147" y="394349"/>
            <a:ext cx="5248469" cy="88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l"/>
            <a:r>
              <a:rPr lang="it-IT" sz="2400" dirty="0" err="1"/>
              <a:t>Effort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endParaRPr lang="en-GB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7" y="2097704"/>
            <a:ext cx="3040030" cy="1849023"/>
          </a:xfrm>
          <a:prstGeom prst="rect">
            <a:avLst/>
          </a:prstGeom>
        </p:spPr>
      </p:pic>
      <p:pic>
        <p:nvPicPr>
          <p:cNvPr id="6" name="Immagin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11" y="1208704"/>
            <a:ext cx="2182896" cy="56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74" y="2097704"/>
            <a:ext cx="3659579" cy="356555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39147" y="1690083"/>
            <a:ext cx="205921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Scale </a:t>
            </a:r>
            <a:r>
              <a:rPr kumimoji="0" lang="it-I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Factors</a:t>
            </a:r>
            <a:r>
              <a:rPr kumimoji="0" lang="it-IT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824474" y="1776188"/>
            <a:ext cx="205921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Cost Driver: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974" y="5794278"/>
            <a:ext cx="4410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96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.1 - Program design_2">
  <a:themeElements>
    <a:clrScheme name="5.1 - Program design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5.1 - Program design_2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5.1 - Program design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.1 - Program design_2">
  <a:themeElements>
    <a:clrScheme name="5.1 - Program design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5.1 - Program design_2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5.1 - Program design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88</Words>
  <Application>Microsoft Office PowerPoint</Application>
  <PresentationFormat>Presentazione su schermo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5.1 - Program design_2</vt:lpstr>
      <vt:lpstr>Design Document</vt:lpstr>
      <vt:lpstr>High Level Architecture view</vt:lpstr>
      <vt:lpstr>Component Diagram</vt:lpstr>
      <vt:lpstr>Integration Test Plan Document</vt:lpstr>
      <vt:lpstr>Components Integration</vt:lpstr>
      <vt:lpstr>Subsystems Integration</vt:lpstr>
      <vt:lpstr>Project Plan</vt:lpstr>
      <vt:lpstr>Function Points Estimation</vt:lpstr>
      <vt:lpstr>Effort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 Project</dc:title>
  <cp:lastModifiedBy>Gabriele Termignone</cp:lastModifiedBy>
  <cp:revision>15</cp:revision>
  <dcterms:modified xsi:type="dcterms:W3CDTF">2017-02-15T12:53:51Z</dcterms:modified>
</cp:coreProperties>
</file>